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handoutMasterIdLst>
    <p:handoutMasterId r:id="rId22"/>
  </p:handoutMasterIdLst>
  <p:sldIdLst>
    <p:sldId id="309" r:id="rId5"/>
    <p:sldId id="319" r:id="rId6"/>
    <p:sldId id="262" r:id="rId7"/>
    <p:sldId id="263" r:id="rId8"/>
    <p:sldId id="265" r:id="rId9"/>
    <p:sldId id="266" r:id="rId10"/>
    <p:sldId id="277" r:id="rId11"/>
    <p:sldId id="267" r:id="rId12"/>
    <p:sldId id="268" r:id="rId13"/>
    <p:sldId id="270" r:id="rId14"/>
    <p:sldId id="271" r:id="rId15"/>
    <p:sldId id="274" r:id="rId16"/>
    <p:sldId id="272" r:id="rId17"/>
    <p:sldId id="273" r:id="rId18"/>
    <p:sldId id="317" r:id="rId19"/>
    <p:sldId id="320" r:id="rId20"/>
    <p:sldId id="318" r:id="rId21"/>
  </p:sldIdLst>
  <p:sldSz cx="9144000" cy="6858000" type="screen4x3"/>
  <p:notesSz cx="6858000" cy="9144000"/>
  <p:embeddedFontLst>
    <p:embeddedFont>
      <p:font typeface="Calibri" panose="020F0502020204030204" pitchFamily="34" charset="0"/>
      <p:regular r:id="rId23"/>
      <p:bold r:id="rId24"/>
      <p:italic r:id="rId25"/>
      <p:boldItalic r:id="rId26"/>
    </p:embeddedFont>
    <p:embeddedFont>
      <p:font typeface="Open Sans" panose="020B0606030504020204" pitchFamily="34" charset="0"/>
      <p:regular r:id="rId27"/>
      <p:bold r:id="rId28"/>
      <p:italic r:id="rId29"/>
      <p:boldItalic r:id="rId30"/>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459" userDrawn="1">
          <p15:clr>
            <a:srgbClr val="A4A3A4"/>
          </p15:clr>
        </p15:guide>
        <p15:guide id="2" pos="2880" userDrawn="1">
          <p15:clr>
            <a:srgbClr val="A4A3A4"/>
          </p15:clr>
        </p15:guide>
        <p15:guide id="3" pos="5488" userDrawn="1">
          <p15:clr>
            <a:srgbClr val="A4A3A4"/>
          </p15:clr>
        </p15:guide>
        <p15:guide id="4" pos="272" userDrawn="1">
          <p15:clr>
            <a:srgbClr val="A4A3A4"/>
          </p15:clr>
        </p15:guide>
        <p15:guide id="5" orient="horz" pos="2160" userDrawn="1">
          <p15:clr>
            <a:srgbClr val="A4A3A4"/>
          </p15:clr>
        </p15:guide>
        <p15:guide id="6" orient="horz" pos="4020" userDrawn="1">
          <p15:clr>
            <a:srgbClr val="A4A3A4"/>
          </p15:clr>
        </p15:guide>
        <p15:guide id="7" userDrawn="1">
          <p15:clr>
            <a:srgbClr val="A4A3A4"/>
          </p15:clr>
        </p15:guide>
        <p15:guide id="8" pos="5760" userDrawn="1">
          <p15:clr>
            <a:srgbClr val="A4A3A4"/>
          </p15:clr>
        </p15:guide>
        <p15:guide id="9" orient="horz" userDrawn="1">
          <p15:clr>
            <a:srgbClr val="A4A3A4"/>
          </p15:clr>
        </p15:guide>
        <p15:guide id="10" orient="horz" pos="4320" userDrawn="1">
          <p15:clr>
            <a:srgbClr val="A4A3A4"/>
          </p15:clr>
        </p15:guide>
        <p15:guide id="12" orient="horz" pos="686" userDrawn="1">
          <p15:clr>
            <a:srgbClr val="A4A3A4"/>
          </p15:clr>
        </p15:guide>
        <p15:guide id="13" orient="horz" pos="867" userDrawn="1">
          <p15:clr>
            <a:srgbClr val="A4A3A4"/>
          </p15:clr>
        </p15:guide>
        <p15:guide id="14" orient="horz" pos="278" userDrawn="1">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p15="http://schemas.microsoft.com/office/powerpoint/2012/main" xmlns="" roundtripDataSignature="AMtx7mh8czxzRIvSF2ds0dJ3Dx9OOOJbRg==" r:id="rId37"/>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iobhan Lawrence" initials="" lastIdx="11" clrIdx="0"/>
  <p:cmAuthor id="1" name="Liz Hamilton" initials="LH" lastIdx="7" clrIdx="1">
    <p:extLst>
      <p:ext uri="{19B8F6BF-5375-455C-9EA6-DF929625EA0E}">
        <p15:presenceInfo xmlns:p15="http://schemas.microsoft.com/office/powerpoint/2012/main" userId="1cecbd9efb8b74e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8517"/>
    <a:srgbClr val="DD3784"/>
    <a:srgbClr val="F074B6"/>
    <a:srgbClr val="DC9328"/>
    <a:srgbClr val="D9B653"/>
    <a:srgbClr val="E7A23D"/>
    <a:srgbClr val="AF891F"/>
    <a:srgbClr val="19596C"/>
    <a:srgbClr val="357F71"/>
    <a:srgbClr val="456F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F13DC4-03BC-4B6D-9CFE-F49532525A71}" v="8" dt="2023-02-24T08:04:11.7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994" autoAdjust="0"/>
    <p:restoredTop sz="94660"/>
  </p:normalViewPr>
  <p:slideViewPr>
    <p:cSldViewPr snapToGrid="0" showGuides="1">
      <p:cViewPr varScale="1">
        <p:scale>
          <a:sx n="72" d="100"/>
          <a:sy n="72" d="100"/>
        </p:scale>
        <p:origin x="1470" y="66"/>
      </p:cViewPr>
      <p:guideLst>
        <p:guide orient="horz" pos="459"/>
        <p:guide pos="2880"/>
        <p:guide pos="5488"/>
        <p:guide pos="272"/>
        <p:guide orient="horz" pos="2160"/>
        <p:guide orient="horz" pos="4020"/>
        <p:guide/>
        <p:guide pos="5760"/>
        <p:guide orient="horz"/>
        <p:guide orient="horz" pos="4320"/>
        <p:guide orient="horz" pos="686"/>
        <p:guide orient="horz" pos="867"/>
        <p:guide orient="horz" pos="278"/>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90" d="100"/>
          <a:sy n="90" d="100"/>
        </p:scale>
        <p:origin x="369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presProps" Target="presProps.xml"/><Relationship Id="rId21" Type="http://schemas.openxmlformats.org/officeDocument/2006/relationships/slide" Target="slides/slide17.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7" Type="http://customschemas.google.com/relationships/presentationmetadata" Target="meta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ith Smithers" userId="b6023296-d4df-454d-831e-1c5d1a4a00f9" providerId="ADAL" clId="{DFF13DC4-03BC-4B6D-9CFE-F49532525A71}"/>
    <pc:docChg chg="custSel addSld delSld modSld sldOrd delMainMaster">
      <pc:chgData name="Keith Smithers" userId="b6023296-d4df-454d-831e-1c5d1a4a00f9" providerId="ADAL" clId="{DFF13DC4-03BC-4B6D-9CFE-F49532525A71}" dt="2023-02-24T08:04:11.701" v="59" actId="20577"/>
      <pc:docMkLst>
        <pc:docMk/>
      </pc:docMkLst>
      <pc:sldChg chg="del">
        <pc:chgData name="Keith Smithers" userId="b6023296-d4df-454d-831e-1c5d1a4a00f9" providerId="ADAL" clId="{DFF13DC4-03BC-4B6D-9CFE-F49532525A71}" dt="2023-02-23T11:16:31.365" v="6" actId="47"/>
        <pc:sldMkLst>
          <pc:docMk/>
          <pc:sldMk cId="1691430870" sldId="260"/>
        </pc:sldMkLst>
      </pc:sldChg>
      <pc:sldChg chg="del">
        <pc:chgData name="Keith Smithers" userId="b6023296-d4df-454d-831e-1c5d1a4a00f9" providerId="ADAL" clId="{DFF13DC4-03BC-4B6D-9CFE-F49532525A71}" dt="2023-02-23T13:45:57.298" v="7" actId="47"/>
        <pc:sldMkLst>
          <pc:docMk/>
          <pc:sldMk cId="2107693727" sldId="261"/>
        </pc:sldMkLst>
      </pc:sldChg>
      <pc:sldChg chg="modSp modAnim">
        <pc:chgData name="Keith Smithers" userId="b6023296-d4df-454d-831e-1c5d1a4a00f9" providerId="ADAL" clId="{DFF13DC4-03BC-4B6D-9CFE-F49532525A71}" dt="2023-02-23T13:46:09.354" v="8" actId="6549"/>
        <pc:sldMkLst>
          <pc:docMk/>
          <pc:sldMk cId="197397993" sldId="263"/>
        </pc:sldMkLst>
        <pc:spChg chg="mod">
          <ac:chgData name="Keith Smithers" userId="b6023296-d4df-454d-831e-1c5d1a4a00f9" providerId="ADAL" clId="{DFF13DC4-03BC-4B6D-9CFE-F49532525A71}" dt="2023-02-23T13:46:09.354" v="8" actId="6549"/>
          <ac:spMkLst>
            <pc:docMk/>
            <pc:sldMk cId="197397993" sldId="263"/>
            <ac:spMk id="3" creationId="{5A5D7295-C7C2-3E4A-87AE-FA4C959921B1}"/>
          </ac:spMkLst>
        </pc:spChg>
      </pc:sldChg>
      <pc:sldChg chg="del">
        <pc:chgData name="Keith Smithers" userId="b6023296-d4df-454d-831e-1c5d1a4a00f9" providerId="ADAL" clId="{DFF13DC4-03BC-4B6D-9CFE-F49532525A71}" dt="2023-02-23T11:09:00.224" v="2" actId="47"/>
        <pc:sldMkLst>
          <pc:docMk/>
          <pc:sldMk cId="3117044668" sldId="264"/>
        </pc:sldMkLst>
      </pc:sldChg>
      <pc:sldChg chg="del">
        <pc:chgData name="Keith Smithers" userId="b6023296-d4df-454d-831e-1c5d1a4a00f9" providerId="ADAL" clId="{DFF13DC4-03BC-4B6D-9CFE-F49532525A71}" dt="2023-02-23T11:08:45.366" v="0" actId="47"/>
        <pc:sldMkLst>
          <pc:docMk/>
          <pc:sldMk cId="114769864" sldId="306"/>
        </pc:sldMkLst>
      </pc:sldChg>
      <pc:sldChg chg="del">
        <pc:chgData name="Keith Smithers" userId="b6023296-d4df-454d-831e-1c5d1a4a00f9" providerId="ADAL" clId="{DFF13DC4-03BC-4B6D-9CFE-F49532525A71}" dt="2023-02-23T11:08:48.905" v="1" actId="47"/>
        <pc:sldMkLst>
          <pc:docMk/>
          <pc:sldMk cId="707045550" sldId="313"/>
        </pc:sldMkLst>
      </pc:sldChg>
      <pc:sldChg chg="del">
        <pc:chgData name="Keith Smithers" userId="b6023296-d4df-454d-831e-1c5d1a4a00f9" providerId="ADAL" clId="{DFF13DC4-03BC-4B6D-9CFE-F49532525A71}" dt="2023-02-23T11:09:24.684" v="4" actId="47"/>
        <pc:sldMkLst>
          <pc:docMk/>
          <pc:sldMk cId="1925422903" sldId="314"/>
        </pc:sldMkLst>
      </pc:sldChg>
      <pc:sldChg chg="del">
        <pc:chgData name="Keith Smithers" userId="b6023296-d4df-454d-831e-1c5d1a4a00f9" providerId="ADAL" clId="{DFF13DC4-03BC-4B6D-9CFE-F49532525A71}" dt="2023-02-23T11:09:19.789" v="3" actId="47"/>
        <pc:sldMkLst>
          <pc:docMk/>
          <pc:sldMk cId="2701374539" sldId="315"/>
        </pc:sldMkLst>
      </pc:sldChg>
      <pc:sldChg chg="del">
        <pc:chgData name="Keith Smithers" userId="b6023296-d4df-454d-831e-1c5d1a4a00f9" providerId="ADAL" clId="{DFF13DC4-03BC-4B6D-9CFE-F49532525A71}" dt="2023-02-23T11:09:27.950" v="5" actId="47"/>
        <pc:sldMkLst>
          <pc:docMk/>
          <pc:sldMk cId="2531096379" sldId="316"/>
        </pc:sldMkLst>
      </pc:sldChg>
      <pc:sldChg chg="ord">
        <pc:chgData name="Keith Smithers" userId="b6023296-d4df-454d-831e-1c5d1a4a00f9" providerId="ADAL" clId="{DFF13DC4-03BC-4B6D-9CFE-F49532525A71}" dt="2023-02-23T18:18:49.776" v="52"/>
        <pc:sldMkLst>
          <pc:docMk/>
          <pc:sldMk cId="289758488" sldId="317"/>
        </pc:sldMkLst>
      </pc:sldChg>
      <pc:sldChg chg="addSp modSp new mod modAnim">
        <pc:chgData name="Keith Smithers" userId="b6023296-d4df-454d-831e-1c5d1a4a00f9" providerId="ADAL" clId="{DFF13DC4-03BC-4B6D-9CFE-F49532525A71}" dt="2023-02-23T17:17:44.199" v="44" actId="1076"/>
        <pc:sldMkLst>
          <pc:docMk/>
          <pc:sldMk cId="3549018824" sldId="318"/>
        </pc:sldMkLst>
        <pc:spChg chg="add mod">
          <ac:chgData name="Keith Smithers" userId="b6023296-d4df-454d-831e-1c5d1a4a00f9" providerId="ADAL" clId="{DFF13DC4-03BC-4B6D-9CFE-F49532525A71}" dt="2023-02-23T17:13:26.442" v="34" actId="5793"/>
          <ac:spMkLst>
            <pc:docMk/>
            <pc:sldMk cId="3549018824" sldId="318"/>
            <ac:spMk id="2" creationId="{DE47E731-CB2E-4AEA-E864-7F84C968A91F}"/>
          </ac:spMkLst>
        </pc:spChg>
        <pc:spChg chg="add mod">
          <ac:chgData name="Keith Smithers" userId="b6023296-d4df-454d-831e-1c5d1a4a00f9" providerId="ADAL" clId="{DFF13DC4-03BC-4B6D-9CFE-F49532525A71}" dt="2023-02-23T17:17:44.199" v="44" actId="1076"/>
          <ac:spMkLst>
            <pc:docMk/>
            <pc:sldMk cId="3549018824" sldId="318"/>
            <ac:spMk id="4" creationId="{E194FA4F-26D3-7E5D-421B-F9F2075EEF02}"/>
          </ac:spMkLst>
        </pc:spChg>
        <pc:picChg chg="add mod">
          <ac:chgData name="Keith Smithers" userId="b6023296-d4df-454d-831e-1c5d1a4a00f9" providerId="ADAL" clId="{DFF13DC4-03BC-4B6D-9CFE-F49532525A71}" dt="2023-02-23T17:16:49.822" v="41" actId="1076"/>
          <ac:picMkLst>
            <pc:docMk/>
            <pc:sldMk cId="3549018824" sldId="318"/>
            <ac:picMk id="5" creationId="{B9A3201E-0651-4826-7E11-A4322F3D2200}"/>
          </ac:picMkLst>
        </pc:picChg>
      </pc:sldChg>
      <pc:sldChg chg="addSp delSp modSp new mod modAnim">
        <pc:chgData name="Keith Smithers" userId="b6023296-d4df-454d-831e-1c5d1a4a00f9" providerId="ADAL" clId="{DFF13DC4-03BC-4B6D-9CFE-F49532525A71}" dt="2023-02-23T18:14:25.562" v="50" actId="20577"/>
        <pc:sldMkLst>
          <pc:docMk/>
          <pc:sldMk cId="1704838894" sldId="319"/>
        </pc:sldMkLst>
        <pc:spChg chg="del">
          <ac:chgData name="Keith Smithers" userId="b6023296-d4df-454d-831e-1c5d1a4a00f9" providerId="ADAL" clId="{DFF13DC4-03BC-4B6D-9CFE-F49532525A71}" dt="2023-02-23T18:13:44.830" v="46" actId="478"/>
          <ac:spMkLst>
            <pc:docMk/>
            <pc:sldMk cId="1704838894" sldId="319"/>
            <ac:spMk id="2" creationId="{A81FE648-8683-650E-1DF8-E9D460B32312}"/>
          </ac:spMkLst>
        </pc:spChg>
        <pc:spChg chg="add mod">
          <ac:chgData name="Keith Smithers" userId="b6023296-d4df-454d-831e-1c5d1a4a00f9" providerId="ADAL" clId="{DFF13DC4-03BC-4B6D-9CFE-F49532525A71}" dt="2023-02-23T18:14:25.562" v="50" actId="20577"/>
          <ac:spMkLst>
            <pc:docMk/>
            <pc:sldMk cId="1704838894" sldId="319"/>
            <ac:spMk id="6" creationId="{9AD981E5-D7F7-1F20-5088-98088EC6BC5B}"/>
          </ac:spMkLst>
        </pc:spChg>
        <pc:picChg chg="add mod">
          <ac:chgData name="Keith Smithers" userId="b6023296-d4df-454d-831e-1c5d1a4a00f9" providerId="ADAL" clId="{DFF13DC4-03BC-4B6D-9CFE-F49532525A71}" dt="2023-02-23T18:14:05.834" v="47"/>
          <ac:picMkLst>
            <pc:docMk/>
            <pc:sldMk cId="1704838894" sldId="319"/>
            <ac:picMk id="4" creationId="{0C1A72F7-4527-5903-C3CE-0BAEC4EEBFAA}"/>
          </ac:picMkLst>
        </pc:picChg>
      </pc:sldChg>
      <pc:sldChg chg="addSp modSp new mod modAnim">
        <pc:chgData name="Keith Smithers" userId="b6023296-d4df-454d-831e-1c5d1a4a00f9" providerId="ADAL" clId="{DFF13DC4-03BC-4B6D-9CFE-F49532525A71}" dt="2023-02-24T08:04:11.701" v="59" actId="20577"/>
        <pc:sldMkLst>
          <pc:docMk/>
          <pc:sldMk cId="2584665944" sldId="320"/>
        </pc:sldMkLst>
        <pc:spChg chg="add mod">
          <ac:chgData name="Keith Smithers" userId="b6023296-d4df-454d-831e-1c5d1a4a00f9" providerId="ADAL" clId="{DFF13DC4-03BC-4B6D-9CFE-F49532525A71}" dt="2023-02-24T08:04:11.701" v="59" actId="20577"/>
          <ac:spMkLst>
            <pc:docMk/>
            <pc:sldMk cId="2584665944" sldId="320"/>
            <ac:spMk id="4" creationId="{F58A1074-E45C-6D7A-7C83-AB7A33227C18}"/>
          </ac:spMkLst>
        </pc:spChg>
        <pc:picChg chg="add mod">
          <ac:chgData name="Keith Smithers" userId="b6023296-d4df-454d-831e-1c5d1a4a00f9" providerId="ADAL" clId="{DFF13DC4-03BC-4B6D-9CFE-F49532525A71}" dt="2023-02-24T08:03:51.218" v="56" actId="14100"/>
          <ac:picMkLst>
            <pc:docMk/>
            <pc:sldMk cId="2584665944" sldId="320"/>
            <ac:picMk id="2" creationId="{0B1F9FEF-7E33-45AF-1A20-D44BC6F823CB}"/>
          </ac:picMkLst>
        </pc:picChg>
      </pc:sldChg>
      <pc:sldMasterChg chg="del delSldLayout">
        <pc:chgData name="Keith Smithers" userId="b6023296-d4df-454d-831e-1c5d1a4a00f9" providerId="ADAL" clId="{DFF13DC4-03BC-4B6D-9CFE-F49532525A71}" dt="2023-02-23T11:16:31.365" v="6" actId="47"/>
        <pc:sldMasterMkLst>
          <pc:docMk/>
          <pc:sldMasterMk cId="238829334" sldId="2147483720"/>
        </pc:sldMasterMkLst>
        <pc:sldLayoutChg chg="del">
          <pc:chgData name="Keith Smithers" userId="b6023296-d4df-454d-831e-1c5d1a4a00f9" providerId="ADAL" clId="{DFF13DC4-03BC-4B6D-9CFE-F49532525A71}" dt="2023-02-23T11:16:31.365" v="6" actId="47"/>
          <pc:sldLayoutMkLst>
            <pc:docMk/>
            <pc:sldMasterMk cId="238829334" sldId="2147483720"/>
            <pc:sldLayoutMk cId="1985321832" sldId="2147483721"/>
          </pc:sldLayoutMkLst>
        </pc:sldLayoutChg>
        <pc:sldLayoutChg chg="del">
          <pc:chgData name="Keith Smithers" userId="b6023296-d4df-454d-831e-1c5d1a4a00f9" providerId="ADAL" clId="{DFF13DC4-03BC-4B6D-9CFE-F49532525A71}" dt="2023-02-23T11:16:31.365" v="6" actId="47"/>
          <pc:sldLayoutMkLst>
            <pc:docMk/>
            <pc:sldMasterMk cId="238829334" sldId="2147483720"/>
            <pc:sldLayoutMk cId="3751088657" sldId="2147483722"/>
          </pc:sldLayoutMkLst>
        </pc:sldLayoutChg>
        <pc:sldLayoutChg chg="del">
          <pc:chgData name="Keith Smithers" userId="b6023296-d4df-454d-831e-1c5d1a4a00f9" providerId="ADAL" clId="{DFF13DC4-03BC-4B6D-9CFE-F49532525A71}" dt="2023-02-23T11:16:31.365" v="6" actId="47"/>
          <pc:sldLayoutMkLst>
            <pc:docMk/>
            <pc:sldMasterMk cId="238829334" sldId="2147483720"/>
            <pc:sldLayoutMk cId="2618349386" sldId="2147483723"/>
          </pc:sldLayoutMkLst>
        </pc:sldLayoutChg>
        <pc:sldLayoutChg chg="del">
          <pc:chgData name="Keith Smithers" userId="b6023296-d4df-454d-831e-1c5d1a4a00f9" providerId="ADAL" clId="{DFF13DC4-03BC-4B6D-9CFE-F49532525A71}" dt="2023-02-23T11:16:31.365" v="6" actId="47"/>
          <pc:sldLayoutMkLst>
            <pc:docMk/>
            <pc:sldMasterMk cId="238829334" sldId="2147483720"/>
            <pc:sldLayoutMk cId="2592171521" sldId="2147483724"/>
          </pc:sldLayoutMkLst>
        </pc:sldLayoutChg>
        <pc:sldLayoutChg chg="del">
          <pc:chgData name="Keith Smithers" userId="b6023296-d4df-454d-831e-1c5d1a4a00f9" providerId="ADAL" clId="{DFF13DC4-03BC-4B6D-9CFE-F49532525A71}" dt="2023-02-23T11:16:31.365" v="6" actId="47"/>
          <pc:sldLayoutMkLst>
            <pc:docMk/>
            <pc:sldMasterMk cId="238829334" sldId="2147483720"/>
            <pc:sldLayoutMk cId="2388460676" sldId="2147483725"/>
          </pc:sldLayoutMkLst>
        </pc:sldLayoutChg>
        <pc:sldLayoutChg chg="del">
          <pc:chgData name="Keith Smithers" userId="b6023296-d4df-454d-831e-1c5d1a4a00f9" providerId="ADAL" clId="{DFF13DC4-03BC-4B6D-9CFE-F49532525A71}" dt="2023-02-23T11:16:31.365" v="6" actId="47"/>
          <pc:sldLayoutMkLst>
            <pc:docMk/>
            <pc:sldMasterMk cId="238829334" sldId="2147483720"/>
            <pc:sldLayoutMk cId="1319501253" sldId="2147483726"/>
          </pc:sldLayoutMkLst>
        </pc:sldLayoutChg>
        <pc:sldLayoutChg chg="del">
          <pc:chgData name="Keith Smithers" userId="b6023296-d4df-454d-831e-1c5d1a4a00f9" providerId="ADAL" clId="{DFF13DC4-03BC-4B6D-9CFE-F49532525A71}" dt="2023-02-23T11:16:31.365" v="6" actId="47"/>
          <pc:sldLayoutMkLst>
            <pc:docMk/>
            <pc:sldMasterMk cId="238829334" sldId="2147483720"/>
            <pc:sldLayoutMk cId="3350594291" sldId="2147483727"/>
          </pc:sldLayoutMkLst>
        </pc:sldLayoutChg>
        <pc:sldLayoutChg chg="del">
          <pc:chgData name="Keith Smithers" userId="b6023296-d4df-454d-831e-1c5d1a4a00f9" providerId="ADAL" clId="{DFF13DC4-03BC-4B6D-9CFE-F49532525A71}" dt="2023-02-23T11:16:31.365" v="6" actId="47"/>
          <pc:sldLayoutMkLst>
            <pc:docMk/>
            <pc:sldMasterMk cId="238829334" sldId="2147483720"/>
            <pc:sldLayoutMk cId="3070847465" sldId="2147483728"/>
          </pc:sldLayoutMkLst>
        </pc:sldLayoutChg>
        <pc:sldLayoutChg chg="del">
          <pc:chgData name="Keith Smithers" userId="b6023296-d4df-454d-831e-1c5d1a4a00f9" providerId="ADAL" clId="{DFF13DC4-03BC-4B6D-9CFE-F49532525A71}" dt="2023-02-23T11:16:31.365" v="6" actId="47"/>
          <pc:sldLayoutMkLst>
            <pc:docMk/>
            <pc:sldMasterMk cId="238829334" sldId="2147483720"/>
            <pc:sldLayoutMk cId="3117112065" sldId="2147483729"/>
          </pc:sldLayoutMkLst>
        </pc:sldLayoutChg>
        <pc:sldLayoutChg chg="del">
          <pc:chgData name="Keith Smithers" userId="b6023296-d4df-454d-831e-1c5d1a4a00f9" providerId="ADAL" clId="{DFF13DC4-03BC-4B6D-9CFE-F49532525A71}" dt="2023-02-23T11:16:31.365" v="6" actId="47"/>
          <pc:sldLayoutMkLst>
            <pc:docMk/>
            <pc:sldMasterMk cId="238829334" sldId="2147483720"/>
            <pc:sldLayoutMk cId="2276826632" sldId="2147483730"/>
          </pc:sldLayoutMkLst>
        </pc:sldLayoutChg>
        <pc:sldLayoutChg chg="del">
          <pc:chgData name="Keith Smithers" userId="b6023296-d4df-454d-831e-1c5d1a4a00f9" providerId="ADAL" clId="{DFF13DC4-03BC-4B6D-9CFE-F49532525A71}" dt="2023-02-23T11:16:31.365" v="6" actId="47"/>
          <pc:sldLayoutMkLst>
            <pc:docMk/>
            <pc:sldMasterMk cId="238829334" sldId="2147483720"/>
            <pc:sldLayoutMk cId="2936560341" sldId="2147483731"/>
          </pc:sldLayoutMkLst>
        </pc:sldLayoutChg>
        <pc:sldLayoutChg chg="del">
          <pc:chgData name="Keith Smithers" userId="b6023296-d4df-454d-831e-1c5d1a4a00f9" providerId="ADAL" clId="{DFF13DC4-03BC-4B6D-9CFE-F49532525A71}" dt="2023-02-23T11:16:31.365" v="6" actId="47"/>
          <pc:sldLayoutMkLst>
            <pc:docMk/>
            <pc:sldMasterMk cId="238829334" sldId="2147483720"/>
            <pc:sldLayoutMk cId="823787888" sldId="214748373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3E23B0-7AFB-419F-88ED-9863E094EC0D}" type="datetimeFigureOut">
              <a:rPr lang="en-GB" smtClean="0"/>
              <a:t>23/02/2023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115618-F096-47F9-A2E0-5659E59688C3}" type="slidenum">
              <a:rPr lang="en-GB" smtClean="0"/>
              <a:t>‹#›</a:t>
            </a:fld>
            <a:endParaRPr lang="en-GB"/>
          </a:p>
        </p:txBody>
      </p:sp>
    </p:spTree>
    <p:extLst>
      <p:ext uri="{BB962C8B-B14F-4D97-AF65-F5344CB8AC3E}">
        <p14:creationId xmlns:p14="http://schemas.microsoft.com/office/powerpoint/2010/main" val="426624011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5% Opacity">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2A7D4E-5275-4D99-9F69-45340CC28A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3" y="0"/>
            <a:ext cx="9147053" cy="6858000"/>
          </a:xfrm>
          <a:prstGeom prst="rect">
            <a:avLst/>
          </a:prstGeom>
        </p:spPr>
      </p:pic>
    </p:spTree>
    <p:extLst>
      <p:ext uri="{BB962C8B-B14F-4D97-AF65-F5344CB8AC3E}">
        <p14:creationId xmlns:p14="http://schemas.microsoft.com/office/powerpoint/2010/main" val="1712658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0% Opacity">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52896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5% Opacity">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88298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0% Opacity">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3403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5% Opacity">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192945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5% Opacity">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145560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064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2 Slid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973836" y="594360"/>
            <a:ext cx="4704588" cy="2843784"/>
          </a:xfrm>
        </p:spPr>
        <p:txBody>
          <a:bodyPr anchor="b"/>
          <a:lstStyle>
            <a:lvl1pPr algn="l">
              <a:defRPr sz="4050" b="1" i="0" cap="all"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4231386" y="4700016"/>
            <a:ext cx="3819906" cy="1197864"/>
          </a:xfrm>
        </p:spPr>
        <p:txBody>
          <a:bodyPr>
            <a:normAutofit/>
          </a:bodyPr>
          <a:lstStyle>
            <a:lvl1pPr marL="0" indent="0" algn="r">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9" name="Straight Connector 8">
            <a:extLst>
              <a:ext uri="{FF2B5EF4-FFF2-40B4-BE49-F238E27FC236}">
                <a16:creationId xmlns:a16="http://schemas.microsoft.com/office/drawing/2014/main" id="{8E825845-66DD-4B77-A729-CD97D156FE6C}"/>
              </a:ext>
            </a:extLst>
          </p:cNvPr>
          <p:cNvCxnSpPr>
            <a:cxnSpLocks/>
          </p:cNvCxnSpPr>
          <p:nvPr userDrawn="1"/>
        </p:nvCxnSpPr>
        <p:spPr>
          <a:xfrm>
            <a:off x="975947"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9" name="Graphic 12">
            <a:extLst>
              <a:ext uri="{FF2B5EF4-FFF2-40B4-BE49-F238E27FC236}">
                <a16:creationId xmlns:a16="http://schemas.microsoft.com/office/drawing/2014/main" id="{818B4386-1FCF-4ACE-BE25-AF9CC5E2256F}"/>
              </a:ext>
            </a:extLst>
          </p:cNvPr>
          <p:cNvSpPr/>
          <p:nvPr userDrawn="1"/>
        </p:nvSpPr>
        <p:spPr>
          <a:xfrm>
            <a:off x="6163335" y="2973840"/>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5894251" y="2744546"/>
            <a:ext cx="104279"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5882597" y="3198266"/>
            <a:ext cx="95785"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spTree>
    <p:extLst>
      <p:ext uri="{BB962C8B-B14F-4D97-AF65-F5344CB8AC3E}">
        <p14:creationId xmlns:p14="http://schemas.microsoft.com/office/powerpoint/2010/main" val="2249501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875463"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FC5A4305-8538-4AC5-A69B-BA0518FA21B2}" type="datetimeFigureOut">
              <a:rPr lang="en-GB"/>
              <a:pPr>
                <a:defRPr/>
              </a:pPr>
              <a:t>23/02/2023</a:t>
            </a:fld>
            <a:endParaRPr lang="en-GB" dirty="0"/>
          </a:p>
        </p:txBody>
      </p:sp>
    </p:spTree>
  </p:cSld>
  <p:clrMap bg1="lt1" tx1="dk1" bg2="lt2" tx2="dk2" accent1="accent1" accent2="accent2" accent3="accent3" accent4="accent4" accent5="accent5" accent6="accent6" hlink="hlink" folHlink="folHlink"/>
  <p:sldLayoutIdLst>
    <p:sldLayoutId id="2147483718" r:id="rId1"/>
    <p:sldLayoutId id="2147483711" r:id="rId2"/>
    <p:sldLayoutId id="2147483712" r:id="rId3"/>
    <p:sldLayoutId id="2147483713" r:id="rId4"/>
    <p:sldLayoutId id="2147483716" r:id="rId5"/>
    <p:sldLayoutId id="2147483714" r:id="rId6"/>
    <p:sldLayoutId id="2147483715" r:id="rId7"/>
    <p:sldLayoutId id="2147483719" r:id="rId8"/>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hyperlink" Target="https://lordslibrary.parliament.uk/womens-health-outcomes-is-there-a-gender-gap/"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stonewall.org.uk/lgbt-britain-hate-crime-and-discrimination"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stonewall.org.uk/system/files/lgbt_in_britain_-_trans_report_final.pdf" TargetMode="Externa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hyperlink" Target="https://www.stonewall.org.uk/lgbt-britain-hate-crime-and-discrimination"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WWFJ39nn6Rw?feature=oembed" TargetMode="External"/><Relationship Id="rId4" Type="http://schemas.openxmlformats.org/officeDocument/2006/relationships/hyperlink" Target="https://www.youtube.com/watch?v=WWFJ39nn6Rw"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IMZTgfdWE4w?feature=oembed"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www.irancartoon.com/site/video/float-full-sparkshort-pixar" TargetMode="Externa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theguardian.com/education/2021/mar/28/uk-schools-record-more-than-60000-racist-incidents-five-years"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stophateuk.org/about-hate-crime/racism-in-the-uk/"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birmingham.ac.uk/news/2022/university-of-birmingham-survey-reveals-islamophobia-is-the-posh-persons-prejudice"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FB0B-15EC-453B-BC9B-69AD35DDCEA3}"/>
              </a:ext>
            </a:extLst>
          </p:cNvPr>
          <p:cNvSpPr>
            <a:spLocks noGrp="1"/>
          </p:cNvSpPr>
          <p:nvPr>
            <p:ph type="ctrTitle"/>
          </p:nvPr>
        </p:nvSpPr>
        <p:spPr>
          <a:xfrm>
            <a:off x="942207" y="3598778"/>
            <a:ext cx="7259587" cy="1097352"/>
          </a:xfrm>
        </p:spPr>
        <p:txBody>
          <a:bodyPr anchor="b">
            <a:normAutofit/>
          </a:bodyPr>
          <a:lstStyle/>
          <a:p>
            <a:pPr algn="l"/>
            <a:r>
              <a:rPr lang="en-US" sz="3150" spc="300">
                <a:latin typeface="+mn-lt"/>
              </a:rPr>
              <a:t>Inspiring today’s children for tomorrow’s world</a:t>
            </a:r>
            <a:endParaRPr lang="en-US" sz="3150"/>
          </a:p>
        </p:txBody>
      </p:sp>
      <p:sp>
        <p:nvSpPr>
          <p:cNvPr id="3" name="Subtitle 2">
            <a:extLst>
              <a:ext uri="{FF2B5EF4-FFF2-40B4-BE49-F238E27FC236}">
                <a16:creationId xmlns:a16="http://schemas.microsoft.com/office/drawing/2014/main" id="{05408798-0DB3-46BF-880E-7BB904D700F6}"/>
              </a:ext>
            </a:extLst>
          </p:cNvPr>
          <p:cNvSpPr>
            <a:spLocks noGrp="1"/>
          </p:cNvSpPr>
          <p:nvPr>
            <p:ph type="subTitle" idx="1"/>
          </p:nvPr>
        </p:nvSpPr>
        <p:spPr>
          <a:xfrm>
            <a:off x="464225" y="1057735"/>
            <a:ext cx="6033557" cy="783188"/>
          </a:xfrm>
        </p:spPr>
        <p:txBody>
          <a:bodyPr anchor="ctr">
            <a:noAutofit/>
          </a:bodyPr>
          <a:lstStyle/>
          <a:p>
            <a:pPr algn="l"/>
            <a:r>
              <a:rPr lang="en-US" sz="3000" u="sng" dirty="0"/>
              <a:t>What do we value at </a:t>
            </a:r>
            <a:r>
              <a:rPr lang="en-US" sz="3000" u="sng" dirty="0" err="1"/>
              <a:t>Elburton</a:t>
            </a:r>
            <a:r>
              <a:rPr lang="en-US" sz="3000" u="sng" dirty="0"/>
              <a:t>?</a:t>
            </a:r>
          </a:p>
        </p:txBody>
      </p:sp>
      <p:pic>
        <p:nvPicPr>
          <p:cNvPr id="5" name="Picture 4">
            <a:extLst>
              <a:ext uri="{FF2B5EF4-FFF2-40B4-BE49-F238E27FC236}">
                <a16:creationId xmlns:a16="http://schemas.microsoft.com/office/drawing/2014/main" id="{C7550093-1C02-4505-E3CB-59080A1DD51B}"/>
              </a:ext>
            </a:extLst>
          </p:cNvPr>
          <p:cNvPicPr>
            <a:picLocks noChangeAspect="1"/>
          </p:cNvPicPr>
          <p:nvPr/>
        </p:nvPicPr>
        <p:blipFill>
          <a:blip r:embed="rId2"/>
          <a:stretch>
            <a:fillRect/>
          </a:stretch>
        </p:blipFill>
        <p:spPr>
          <a:xfrm>
            <a:off x="0" y="1948077"/>
            <a:ext cx="9144000" cy="1005839"/>
          </a:xfrm>
          <a:prstGeom prst="rect">
            <a:avLst/>
          </a:prstGeom>
        </p:spPr>
      </p:pic>
    </p:spTree>
    <p:extLst>
      <p:ext uri="{BB962C8B-B14F-4D97-AF65-F5344CB8AC3E}">
        <p14:creationId xmlns:p14="http://schemas.microsoft.com/office/powerpoint/2010/main" val="2227882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17;p12">
            <a:extLst>
              <a:ext uri="{FF2B5EF4-FFF2-40B4-BE49-F238E27FC236}">
                <a16:creationId xmlns:a16="http://schemas.microsoft.com/office/drawing/2014/main" id="{A9F173D4-D613-F14C-A5DF-A4DA5DC9576D}"/>
              </a:ext>
            </a:extLst>
          </p:cNvPr>
          <p:cNvSpPr txBox="1"/>
          <p:nvPr/>
        </p:nvSpPr>
        <p:spPr>
          <a:xfrm>
            <a:off x="0" y="618231"/>
            <a:ext cx="9144000" cy="6207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B45599"/>
              </a:buClr>
              <a:buSzPts val="3600"/>
              <a:buFont typeface="Open Sans"/>
              <a:buNone/>
            </a:pPr>
            <a:r>
              <a:rPr lang="en-GB" sz="3600" b="1" dirty="0">
                <a:solidFill>
                  <a:srgbClr val="AA8517"/>
                </a:solidFill>
                <a:latin typeface="Open Sans"/>
                <a:ea typeface="Open Sans"/>
                <a:cs typeface="Open Sans"/>
                <a:sym typeface="Open Sans"/>
              </a:rPr>
              <a:t>Sex</a:t>
            </a:r>
            <a:endParaRPr sz="3600" b="1" dirty="0">
              <a:solidFill>
                <a:srgbClr val="AA8517"/>
              </a:solidFill>
              <a:latin typeface="Open Sans"/>
              <a:ea typeface="Open Sans"/>
              <a:cs typeface="Open Sans"/>
              <a:sym typeface="Open Sans"/>
            </a:endParaRPr>
          </a:p>
        </p:txBody>
      </p:sp>
      <p:sp>
        <p:nvSpPr>
          <p:cNvPr id="3" name="Google Shape;118;p12">
            <a:extLst>
              <a:ext uri="{FF2B5EF4-FFF2-40B4-BE49-F238E27FC236}">
                <a16:creationId xmlns:a16="http://schemas.microsoft.com/office/drawing/2014/main" id="{48DF30C8-12F8-FD47-9C2F-860F251D2ADA}"/>
              </a:ext>
            </a:extLst>
          </p:cNvPr>
          <p:cNvSpPr txBox="1"/>
          <p:nvPr/>
        </p:nvSpPr>
        <p:spPr>
          <a:xfrm>
            <a:off x="431800" y="1387654"/>
            <a:ext cx="8280400" cy="3098244"/>
          </a:xfrm>
          <a:prstGeom prst="rect">
            <a:avLst/>
          </a:prstGeom>
          <a:noFill/>
          <a:ln>
            <a:noFill/>
          </a:ln>
        </p:spPr>
        <p:txBody>
          <a:bodyPr spcFirstLastPara="1" wrap="square" lIns="0" tIns="45700" rIns="0" bIns="45700" anchor="t" anchorCtr="0">
            <a:spAutoFit/>
          </a:bodyPr>
          <a:lstStyle/>
          <a:p>
            <a:pPr marL="0" marR="0" lvl="0" indent="0" algn="l" rtl="0">
              <a:spcBef>
                <a:spcPts val="0"/>
              </a:spcBef>
              <a:spcAft>
                <a:spcPts val="0"/>
              </a:spcAft>
              <a:buClr>
                <a:srgbClr val="262626"/>
              </a:buClr>
              <a:buSzPts val="1800"/>
              <a:buFont typeface="Open Sans"/>
              <a:buNone/>
            </a:pPr>
            <a:r>
              <a:rPr lang="en-GB" sz="1800" dirty="0">
                <a:solidFill>
                  <a:srgbClr val="262626"/>
                </a:solidFill>
                <a:latin typeface="Open Sans"/>
                <a:ea typeface="Open Sans"/>
                <a:cs typeface="Open Sans"/>
                <a:sym typeface="Open Sans"/>
              </a:rPr>
              <a:t>The Equality Act 2010 protects people against discrimination based on their </a:t>
            </a:r>
            <a:r>
              <a:rPr lang="en-GB" sz="1800" b="1" dirty="0">
                <a:solidFill>
                  <a:srgbClr val="262626"/>
                </a:solidFill>
                <a:latin typeface="Open Sans"/>
                <a:ea typeface="Open Sans"/>
                <a:cs typeface="Open Sans"/>
                <a:sym typeface="Open Sans"/>
              </a:rPr>
              <a:t>biological </a:t>
            </a:r>
            <a:r>
              <a:rPr lang="en-GB" b="1" dirty="0">
                <a:solidFill>
                  <a:srgbClr val="262626"/>
                </a:solidFill>
                <a:latin typeface="Open Sans"/>
                <a:ea typeface="Open Sans"/>
                <a:cs typeface="Open Sans"/>
                <a:sym typeface="Open Sans"/>
              </a:rPr>
              <a:t>gender</a:t>
            </a:r>
            <a:r>
              <a:rPr lang="en-GB" sz="1800" dirty="0">
                <a:solidFill>
                  <a:srgbClr val="262626"/>
                </a:solidFill>
                <a:latin typeface="Open Sans"/>
                <a:ea typeface="Open Sans"/>
                <a:cs typeface="Open Sans"/>
                <a:sym typeface="Open Sans"/>
              </a:rPr>
              <a:t>.</a:t>
            </a:r>
            <a:endParaRPr sz="800" dirty="0">
              <a:solidFill>
                <a:schemeClr val="dk1"/>
              </a:solidFill>
              <a:latin typeface="Calibri"/>
              <a:ea typeface="Calibri"/>
              <a:cs typeface="Calibri"/>
              <a:sym typeface="Calibri"/>
            </a:endParaRPr>
          </a:p>
          <a:p>
            <a:pPr marL="0" marR="0" lvl="0" indent="0" algn="l" rtl="0">
              <a:spcBef>
                <a:spcPts val="1600"/>
              </a:spcBef>
              <a:spcAft>
                <a:spcPts val="0"/>
              </a:spcAft>
              <a:buClr>
                <a:srgbClr val="262626"/>
              </a:buClr>
              <a:buSzPts val="1800"/>
              <a:buFont typeface="Open Sans"/>
              <a:buNone/>
            </a:pPr>
            <a:r>
              <a:rPr lang="en-GB" sz="1800" dirty="0">
                <a:solidFill>
                  <a:srgbClr val="262626"/>
                </a:solidFill>
                <a:latin typeface="Open Sans"/>
                <a:ea typeface="Open Sans"/>
                <a:cs typeface="Open Sans"/>
                <a:sym typeface="Open Sans"/>
              </a:rPr>
              <a:t>Prejudice and discrimination against people based on sex or gender is referred to as </a:t>
            </a:r>
            <a:r>
              <a:rPr lang="en-GB" sz="1800" b="1" dirty="0">
                <a:solidFill>
                  <a:srgbClr val="AA8517"/>
                </a:solidFill>
                <a:latin typeface="Open Sans"/>
                <a:ea typeface="Open Sans"/>
                <a:cs typeface="Open Sans"/>
                <a:sym typeface="Open Sans"/>
              </a:rPr>
              <a:t>sexism</a:t>
            </a:r>
            <a:r>
              <a:rPr lang="en-GB" sz="1800" dirty="0">
                <a:solidFill>
                  <a:srgbClr val="262626"/>
                </a:solidFill>
                <a:latin typeface="Open Sans"/>
                <a:ea typeface="Open Sans"/>
                <a:cs typeface="Open Sans"/>
                <a:sym typeface="Open Sans"/>
              </a:rPr>
              <a:t>. </a:t>
            </a:r>
            <a:endParaRPr dirty="0"/>
          </a:p>
          <a:p>
            <a:pPr marL="0" marR="0" lvl="0" indent="0" algn="l" rtl="0">
              <a:spcBef>
                <a:spcPts val="1200"/>
              </a:spcBef>
              <a:spcAft>
                <a:spcPts val="0"/>
              </a:spcAft>
              <a:buClr>
                <a:srgbClr val="262626"/>
              </a:buClr>
              <a:buSzPts val="1800"/>
              <a:buFont typeface="Open Sans"/>
              <a:buNone/>
            </a:pPr>
            <a:r>
              <a:rPr lang="en-GB" sz="1800" dirty="0">
                <a:solidFill>
                  <a:srgbClr val="262626"/>
                </a:solidFill>
                <a:latin typeface="Open Sans"/>
                <a:ea typeface="Open Sans"/>
                <a:cs typeface="Open Sans"/>
                <a:sym typeface="Open Sans"/>
              </a:rPr>
              <a:t>Although gender equality has come a long way in the last century, there are still many areas where sexism is commonplace. </a:t>
            </a:r>
          </a:p>
          <a:p>
            <a:pPr>
              <a:spcBef>
                <a:spcPts val="1200"/>
              </a:spcBef>
              <a:spcAft>
                <a:spcPts val="0"/>
              </a:spcAft>
              <a:buClr>
                <a:srgbClr val="262626"/>
              </a:buClr>
              <a:buSzPts val="1800"/>
            </a:pPr>
            <a:r>
              <a:rPr lang="en-GB" dirty="0">
                <a:solidFill>
                  <a:srgbClr val="262626"/>
                </a:solidFill>
                <a:latin typeface="Open Sans"/>
                <a:ea typeface="Open Sans"/>
                <a:cs typeface="Open Sans"/>
                <a:sym typeface="Open Sans"/>
              </a:rPr>
              <a:t>The</a:t>
            </a:r>
            <a:r>
              <a:rPr lang="en-GB" b="1" dirty="0">
                <a:solidFill>
                  <a:srgbClr val="262626"/>
                </a:solidFill>
                <a:latin typeface="Open Sans"/>
                <a:ea typeface="Open Sans"/>
                <a:cs typeface="Open Sans"/>
                <a:sym typeface="Open Sans"/>
              </a:rPr>
              <a:t> </a:t>
            </a:r>
            <a:r>
              <a:rPr lang="en-GB" b="1" dirty="0">
                <a:solidFill>
                  <a:srgbClr val="AA8517"/>
                </a:solidFill>
                <a:latin typeface="Open Sans"/>
                <a:ea typeface="Open Sans"/>
                <a:cs typeface="Open Sans"/>
                <a:sym typeface="Open Sans"/>
              </a:rPr>
              <a:t>gender pay gap </a:t>
            </a:r>
            <a:r>
              <a:rPr lang="en-GB" dirty="0">
                <a:solidFill>
                  <a:srgbClr val="262626"/>
                </a:solidFill>
                <a:latin typeface="Open Sans"/>
                <a:ea typeface="Open Sans"/>
                <a:cs typeface="Open Sans"/>
                <a:sym typeface="Open Sans"/>
              </a:rPr>
              <a:t>refers to the difference in pay between men and women in employment. A gender pay gap still exists despite there being laws in the UK that call for equal pay.  </a:t>
            </a:r>
            <a:endParaRPr lang="en-GB" dirty="0">
              <a:solidFill>
                <a:schemeClr val="dk1"/>
              </a:solidFill>
              <a:latin typeface="Calibri"/>
              <a:ea typeface="Calibri"/>
              <a:cs typeface="Calibri"/>
              <a:sym typeface="Calibri"/>
            </a:endParaRPr>
          </a:p>
        </p:txBody>
      </p:sp>
      <p:sp>
        <p:nvSpPr>
          <p:cNvPr id="9" name="Google Shape;71;p6">
            <a:extLst>
              <a:ext uri="{FF2B5EF4-FFF2-40B4-BE49-F238E27FC236}">
                <a16:creationId xmlns:a16="http://schemas.microsoft.com/office/drawing/2014/main" id="{E0A5B459-4BFE-B7E5-95C7-14CBD04DE837}"/>
              </a:ext>
            </a:extLst>
          </p:cNvPr>
          <p:cNvSpPr txBox="1"/>
          <p:nvPr/>
        </p:nvSpPr>
        <p:spPr>
          <a:xfrm>
            <a:off x="431800" y="6115577"/>
            <a:ext cx="8280400" cy="276959"/>
          </a:xfrm>
          <a:prstGeom prst="rect">
            <a:avLst/>
          </a:prstGeom>
          <a:noFill/>
          <a:ln>
            <a:noFill/>
          </a:ln>
        </p:spPr>
        <p:txBody>
          <a:bodyPr spcFirstLastPara="1" wrap="square" lIns="0" tIns="45700" rIns="0" bIns="45700" anchor="t" anchorCtr="0">
            <a:spAutoFit/>
          </a:bodyPr>
          <a:lstStyle/>
          <a:p>
            <a:pPr lvl="0">
              <a:spcBef>
                <a:spcPts val="0"/>
              </a:spcBef>
              <a:spcAft>
                <a:spcPts val="0"/>
              </a:spcAft>
            </a:pPr>
            <a:r>
              <a:rPr lang="en-GB" sz="1200" baseline="30000" dirty="0">
                <a:solidFill>
                  <a:srgbClr val="262626"/>
                </a:solidFill>
                <a:latin typeface="Open Sans"/>
                <a:ea typeface="Open Sans"/>
                <a:cs typeface="Open Sans"/>
                <a:sym typeface="Open Sans"/>
              </a:rPr>
              <a:t>4</a:t>
            </a:r>
            <a:r>
              <a:rPr lang="en-GB" sz="1200" dirty="0">
                <a:solidFill>
                  <a:srgbClr val="262626"/>
                </a:solidFill>
                <a:latin typeface="Open Sans"/>
                <a:ea typeface="Open Sans"/>
                <a:cs typeface="Open Sans"/>
                <a:sym typeface="Open Sans"/>
              </a:rPr>
              <a:t> </a:t>
            </a:r>
            <a:r>
              <a:rPr lang="en-GB" sz="1200" u="sng" dirty="0">
                <a:solidFill>
                  <a:srgbClr val="AA8517"/>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Women’s Health Outcomes: Is There a Gender Gap? (House of Lords Library)</a:t>
            </a:r>
            <a:endParaRPr lang="en-GB" sz="1200" dirty="0">
              <a:solidFill>
                <a:srgbClr val="AA8517"/>
              </a:solidFill>
              <a:latin typeface="Open Sans"/>
              <a:ea typeface="Open Sans"/>
              <a:cs typeface="Open Sans"/>
              <a:sym typeface="Open Sans"/>
            </a:endParaRPr>
          </a:p>
        </p:txBody>
      </p:sp>
    </p:spTree>
    <p:extLst>
      <p:ext uri="{BB962C8B-B14F-4D97-AF65-F5344CB8AC3E}">
        <p14:creationId xmlns:p14="http://schemas.microsoft.com/office/powerpoint/2010/main" val="249259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24;p13">
            <a:extLst>
              <a:ext uri="{FF2B5EF4-FFF2-40B4-BE49-F238E27FC236}">
                <a16:creationId xmlns:a16="http://schemas.microsoft.com/office/drawing/2014/main" id="{006F33E6-7062-3647-9F4B-5647AA9A85BE}"/>
              </a:ext>
            </a:extLst>
          </p:cNvPr>
          <p:cNvSpPr txBox="1"/>
          <p:nvPr/>
        </p:nvSpPr>
        <p:spPr>
          <a:xfrm>
            <a:off x="0" y="618231"/>
            <a:ext cx="9144000" cy="6207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B45599"/>
              </a:buClr>
              <a:buSzPts val="3600"/>
              <a:buFont typeface="Open Sans"/>
              <a:buNone/>
            </a:pPr>
            <a:r>
              <a:rPr lang="en-GB" sz="3600" b="1" dirty="0">
                <a:solidFill>
                  <a:srgbClr val="DD3784"/>
                </a:solidFill>
                <a:latin typeface="Open Sans"/>
                <a:ea typeface="Open Sans"/>
                <a:cs typeface="Open Sans"/>
                <a:sym typeface="Open Sans"/>
              </a:rPr>
              <a:t>Sexual Orientation</a:t>
            </a:r>
            <a:endParaRPr sz="3600" b="1" dirty="0">
              <a:solidFill>
                <a:srgbClr val="DD3784"/>
              </a:solidFill>
              <a:latin typeface="Open Sans"/>
              <a:ea typeface="Open Sans"/>
              <a:cs typeface="Open Sans"/>
              <a:sym typeface="Open Sans"/>
            </a:endParaRPr>
          </a:p>
        </p:txBody>
      </p:sp>
      <p:sp>
        <p:nvSpPr>
          <p:cNvPr id="3" name="Google Shape;125;p13">
            <a:extLst>
              <a:ext uri="{FF2B5EF4-FFF2-40B4-BE49-F238E27FC236}">
                <a16:creationId xmlns:a16="http://schemas.microsoft.com/office/drawing/2014/main" id="{A988AB0F-D2DD-AF47-9F7D-08715D8D4D86}"/>
              </a:ext>
            </a:extLst>
          </p:cNvPr>
          <p:cNvSpPr txBox="1"/>
          <p:nvPr/>
        </p:nvSpPr>
        <p:spPr>
          <a:xfrm>
            <a:off x="431800" y="1387654"/>
            <a:ext cx="8394700" cy="2718653"/>
          </a:xfrm>
          <a:prstGeom prst="rect">
            <a:avLst/>
          </a:prstGeom>
          <a:noFill/>
          <a:ln>
            <a:noFill/>
          </a:ln>
        </p:spPr>
        <p:txBody>
          <a:bodyPr spcFirstLastPara="1" wrap="square" lIns="0" tIns="45700" rIns="0" bIns="45700" anchor="t" anchorCtr="0">
            <a:spAutoFit/>
          </a:bodyPr>
          <a:lstStyle/>
          <a:p>
            <a:pPr marL="0" marR="0" lvl="0" indent="0" algn="l" rtl="0">
              <a:spcBef>
                <a:spcPts val="0"/>
              </a:spcBef>
              <a:spcAft>
                <a:spcPts val="800"/>
              </a:spcAft>
              <a:buClr>
                <a:srgbClr val="262626"/>
              </a:buClr>
              <a:buSzPts val="1800"/>
              <a:buFont typeface="Open Sans"/>
              <a:buNone/>
            </a:pPr>
            <a:r>
              <a:rPr lang="en-GB" dirty="0">
                <a:solidFill>
                  <a:srgbClr val="262626"/>
                </a:solidFill>
                <a:latin typeface="Open Sans"/>
                <a:ea typeface="Open Sans"/>
                <a:cs typeface="Open Sans"/>
                <a:sym typeface="Open Sans"/>
              </a:rPr>
              <a:t>The Equality Act 2010 protects people against discrimination based on their </a:t>
            </a:r>
            <a:r>
              <a:rPr lang="en-GB" b="1" dirty="0">
                <a:solidFill>
                  <a:srgbClr val="262626"/>
                </a:solidFill>
                <a:latin typeface="Open Sans"/>
                <a:ea typeface="Open Sans"/>
                <a:cs typeface="Open Sans"/>
                <a:sym typeface="Open Sans"/>
              </a:rPr>
              <a:t>sexual orientation</a:t>
            </a:r>
            <a:r>
              <a:rPr lang="en-GB" dirty="0">
                <a:solidFill>
                  <a:srgbClr val="262626"/>
                </a:solidFill>
                <a:latin typeface="Open Sans"/>
                <a:ea typeface="Open Sans"/>
                <a:cs typeface="Open Sans"/>
                <a:sym typeface="Open Sans"/>
              </a:rPr>
              <a:t>.</a:t>
            </a:r>
            <a:endParaRPr lang="en-GB" dirty="0">
              <a:solidFill>
                <a:schemeClr val="dk1"/>
              </a:solidFill>
              <a:latin typeface="Calibri"/>
              <a:ea typeface="Open Sans"/>
              <a:cs typeface="Calibri"/>
              <a:sym typeface="Calibri"/>
            </a:endParaRPr>
          </a:p>
          <a:p>
            <a:pPr marL="0" marR="0" lvl="0" indent="0" algn="l" rtl="0">
              <a:spcBef>
                <a:spcPts val="0"/>
              </a:spcBef>
              <a:spcAft>
                <a:spcPts val="800"/>
              </a:spcAft>
              <a:buClr>
                <a:srgbClr val="262626"/>
              </a:buClr>
              <a:buSzPts val="1800"/>
              <a:buFont typeface="Open Sans"/>
              <a:buNone/>
            </a:pPr>
            <a:r>
              <a:rPr lang="en-GB" b="1" dirty="0">
                <a:solidFill>
                  <a:srgbClr val="DD3784"/>
                </a:solidFill>
                <a:latin typeface="Open Sans"/>
                <a:ea typeface="Open Sans"/>
                <a:cs typeface="Open Sans"/>
                <a:sym typeface="Open Sans"/>
              </a:rPr>
              <a:t>Homophobia</a:t>
            </a:r>
            <a:r>
              <a:rPr lang="en-GB" b="1" dirty="0">
                <a:solidFill>
                  <a:srgbClr val="262626"/>
                </a:solidFill>
                <a:latin typeface="Open Sans"/>
                <a:ea typeface="Open Sans"/>
                <a:cs typeface="Open Sans"/>
                <a:sym typeface="Open Sans"/>
              </a:rPr>
              <a:t> </a:t>
            </a:r>
            <a:r>
              <a:rPr lang="en-GB" dirty="0">
                <a:solidFill>
                  <a:schemeClr val="dk1"/>
                </a:solidFill>
                <a:latin typeface="Open Sans"/>
                <a:ea typeface="Open Sans"/>
                <a:cs typeface="Open Sans"/>
                <a:sym typeface="Open Sans"/>
              </a:rPr>
              <a:t>is a</a:t>
            </a:r>
            <a:r>
              <a:rPr lang="en-GB" dirty="0">
                <a:solidFill>
                  <a:srgbClr val="000000"/>
                </a:solidFill>
                <a:latin typeface="Open Sans"/>
                <a:ea typeface="Open Sans"/>
                <a:cs typeface="Open Sans"/>
                <a:sym typeface="Open Sans"/>
              </a:rPr>
              <a:t>n umbrella term for prejudice and discrimination against people who are in same sex relationships</a:t>
            </a:r>
            <a:endParaRPr lang="en-GB" dirty="0">
              <a:sym typeface="Open Sans"/>
            </a:endParaRPr>
          </a:p>
          <a:p>
            <a:pPr marL="0" marR="0" lvl="0" indent="0" algn="l" rtl="0">
              <a:spcBef>
                <a:spcPts val="0"/>
              </a:spcBef>
              <a:spcAft>
                <a:spcPts val="800"/>
              </a:spcAft>
              <a:buClr>
                <a:srgbClr val="262626"/>
              </a:buClr>
              <a:buSzPts val="1800"/>
              <a:buFont typeface="Open Sans"/>
              <a:buNone/>
            </a:pPr>
            <a:r>
              <a:rPr lang="en-GB" dirty="0">
                <a:solidFill>
                  <a:srgbClr val="262626"/>
                </a:solidFill>
                <a:latin typeface="Open Sans"/>
                <a:ea typeface="Open Sans"/>
                <a:cs typeface="Open Sans"/>
                <a:sym typeface="Open Sans"/>
              </a:rPr>
              <a:t>Statistics show that 21% of LGBT people have experienced a hate crime or incident due to their sexual orientation and/or gender identity in the last year.</a:t>
            </a:r>
            <a:r>
              <a:rPr lang="en-GB" baseline="30000" dirty="0">
                <a:solidFill>
                  <a:srgbClr val="262626"/>
                </a:solidFill>
                <a:latin typeface="Open Sans"/>
                <a:ea typeface="Open Sans"/>
                <a:cs typeface="Open Sans"/>
                <a:sym typeface="Open Sans"/>
              </a:rPr>
              <a:t> 5</a:t>
            </a:r>
            <a:r>
              <a:rPr lang="en-GB" dirty="0">
                <a:solidFill>
                  <a:srgbClr val="262626"/>
                </a:solidFill>
                <a:latin typeface="Open Sans"/>
                <a:ea typeface="Open Sans"/>
                <a:cs typeface="Open Sans"/>
                <a:sym typeface="Open Sans"/>
              </a:rPr>
              <a:t> </a:t>
            </a:r>
          </a:p>
          <a:p>
            <a:pPr marL="0" marR="0" lvl="0" indent="0" algn="l" rtl="0">
              <a:spcBef>
                <a:spcPts val="0"/>
              </a:spcBef>
              <a:spcAft>
                <a:spcPts val="800"/>
              </a:spcAft>
              <a:buClr>
                <a:srgbClr val="262626"/>
              </a:buClr>
              <a:buSzPts val="1800"/>
              <a:buFont typeface="Open Sans"/>
              <a:buNone/>
            </a:pPr>
            <a:r>
              <a:rPr lang="en-GB" dirty="0">
                <a:solidFill>
                  <a:srgbClr val="262626"/>
                </a:solidFill>
                <a:latin typeface="Open Sans"/>
                <a:ea typeface="Open Sans"/>
                <a:cs typeface="Open Sans"/>
                <a:sym typeface="Open Sans"/>
              </a:rPr>
              <a:t>36% of LGBT people say that they do not feel comfortable walking down the street holding their partner’s hand. This increases to 58% for gay men.</a:t>
            </a:r>
            <a:endParaRPr lang="en-GB" dirty="0"/>
          </a:p>
        </p:txBody>
      </p:sp>
      <p:sp>
        <p:nvSpPr>
          <p:cNvPr id="7" name="Google Shape;71;p6">
            <a:extLst>
              <a:ext uri="{FF2B5EF4-FFF2-40B4-BE49-F238E27FC236}">
                <a16:creationId xmlns:a16="http://schemas.microsoft.com/office/drawing/2014/main" id="{25CFF384-06F7-547B-B222-7F0D20B025AA}"/>
              </a:ext>
            </a:extLst>
          </p:cNvPr>
          <p:cNvSpPr txBox="1"/>
          <p:nvPr/>
        </p:nvSpPr>
        <p:spPr>
          <a:xfrm>
            <a:off x="431800" y="6103520"/>
            <a:ext cx="8280400" cy="276959"/>
          </a:xfrm>
          <a:prstGeom prst="rect">
            <a:avLst/>
          </a:prstGeom>
          <a:noFill/>
          <a:ln>
            <a:noFill/>
          </a:ln>
        </p:spPr>
        <p:txBody>
          <a:bodyPr spcFirstLastPara="1" wrap="square" lIns="0" tIns="45700" rIns="0" bIns="45700" anchor="t" anchorCtr="0">
            <a:spAutoFit/>
          </a:bodyPr>
          <a:lstStyle/>
          <a:p>
            <a:pPr lvl="0">
              <a:spcBef>
                <a:spcPts val="0"/>
              </a:spcBef>
              <a:spcAft>
                <a:spcPts val="0"/>
              </a:spcAft>
            </a:pPr>
            <a:r>
              <a:rPr lang="en-GB" sz="1200" baseline="30000" dirty="0">
                <a:solidFill>
                  <a:srgbClr val="262626"/>
                </a:solidFill>
                <a:latin typeface="Open Sans"/>
                <a:ea typeface="Open Sans"/>
                <a:cs typeface="Open Sans"/>
                <a:sym typeface="Open Sans"/>
              </a:rPr>
              <a:t>5</a:t>
            </a:r>
            <a:r>
              <a:rPr lang="en-GB" sz="1200" dirty="0">
                <a:solidFill>
                  <a:srgbClr val="262626"/>
                </a:solidFill>
                <a:latin typeface="Open Sans"/>
                <a:ea typeface="Open Sans"/>
                <a:cs typeface="Open Sans"/>
                <a:sym typeface="Open Sans"/>
              </a:rPr>
              <a:t> </a:t>
            </a:r>
            <a:r>
              <a:rPr lang="en-GB" sz="1200" u="sng" dirty="0">
                <a:solidFill>
                  <a:srgbClr val="DD3784"/>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LGBT in Britain - Hate Crime and Discrimination (Stonewall)</a:t>
            </a:r>
            <a:endParaRPr lang="en-GB" sz="1200" dirty="0">
              <a:solidFill>
                <a:srgbClr val="DD3784"/>
              </a:solidFill>
              <a:latin typeface="Open Sans"/>
              <a:ea typeface="Open Sans"/>
              <a:cs typeface="Open Sans"/>
              <a:sym typeface="Open Sans"/>
            </a:endParaRPr>
          </a:p>
        </p:txBody>
      </p:sp>
    </p:spTree>
    <p:extLst>
      <p:ext uri="{BB962C8B-B14F-4D97-AF65-F5344CB8AC3E}">
        <p14:creationId xmlns:p14="http://schemas.microsoft.com/office/powerpoint/2010/main" val="411554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44;p16">
            <a:extLst>
              <a:ext uri="{FF2B5EF4-FFF2-40B4-BE49-F238E27FC236}">
                <a16:creationId xmlns:a16="http://schemas.microsoft.com/office/drawing/2014/main" id="{7179F8A3-9DDC-9B45-9040-892A0EC74423}"/>
              </a:ext>
            </a:extLst>
          </p:cNvPr>
          <p:cNvSpPr txBox="1"/>
          <p:nvPr/>
        </p:nvSpPr>
        <p:spPr>
          <a:xfrm>
            <a:off x="0" y="618231"/>
            <a:ext cx="9144000" cy="6207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B45599"/>
              </a:buClr>
              <a:buSzPts val="3600"/>
              <a:buFont typeface="Open Sans"/>
              <a:buNone/>
            </a:pPr>
            <a:r>
              <a:rPr lang="en-GB" sz="3600" b="1" dirty="0">
                <a:solidFill>
                  <a:srgbClr val="AA8517"/>
                </a:solidFill>
                <a:latin typeface="Open Sans"/>
                <a:ea typeface="Open Sans"/>
                <a:cs typeface="Open Sans"/>
                <a:sym typeface="Open Sans"/>
              </a:rPr>
              <a:t>Marriage and Civil Partnership</a:t>
            </a:r>
            <a:endParaRPr sz="3600" b="1" dirty="0">
              <a:solidFill>
                <a:srgbClr val="AA8517"/>
              </a:solidFill>
              <a:latin typeface="Open Sans"/>
              <a:ea typeface="Open Sans"/>
              <a:cs typeface="Open Sans"/>
              <a:sym typeface="Open Sans"/>
            </a:endParaRPr>
          </a:p>
        </p:txBody>
      </p:sp>
      <p:sp>
        <p:nvSpPr>
          <p:cNvPr id="3" name="Google Shape;145;p16">
            <a:extLst>
              <a:ext uri="{FF2B5EF4-FFF2-40B4-BE49-F238E27FC236}">
                <a16:creationId xmlns:a16="http://schemas.microsoft.com/office/drawing/2014/main" id="{8F2EB089-4100-CA42-8CFF-DCC789047771}"/>
              </a:ext>
            </a:extLst>
          </p:cNvPr>
          <p:cNvSpPr txBox="1"/>
          <p:nvPr/>
        </p:nvSpPr>
        <p:spPr>
          <a:xfrm>
            <a:off x="431799" y="1387654"/>
            <a:ext cx="8280401" cy="1354176"/>
          </a:xfrm>
          <a:prstGeom prst="rect">
            <a:avLst/>
          </a:prstGeom>
          <a:noFill/>
          <a:ln>
            <a:noFill/>
          </a:ln>
        </p:spPr>
        <p:txBody>
          <a:bodyPr spcFirstLastPara="1" wrap="square" lIns="0" tIns="45700" rIns="0" bIns="45700" anchor="t" anchorCtr="0">
            <a:spAutoFit/>
          </a:bodyPr>
          <a:lstStyle/>
          <a:p>
            <a:pPr marL="0" marR="0" lvl="0" indent="0" algn="l" rtl="0">
              <a:spcBef>
                <a:spcPts val="0"/>
              </a:spcBef>
              <a:spcAft>
                <a:spcPts val="0"/>
              </a:spcAft>
              <a:buClr>
                <a:srgbClr val="262626"/>
              </a:buClr>
              <a:buSzPts val="1800"/>
              <a:buFont typeface="Open Sans"/>
              <a:buNone/>
            </a:pPr>
            <a:r>
              <a:rPr lang="en-GB" sz="1800" dirty="0">
                <a:solidFill>
                  <a:srgbClr val="262626"/>
                </a:solidFill>
                <a:latin typeface="Open Sans"/>
                <a:ea typeface="Open Sans"/>
                <a:cs typeface="Open Sans"/>
                <a:sym typeface="Open Sans"/>
              </a:rPr>
              <a:t>The Equality Act 2010 protects people against discrimination because they are </a:t>
            </a:r>
            <a:r>
              <a:rPr lang="en-GB" sz="1800" b="1" dirty="0">
                <a:solidFill>
                  <a:srgbClr val="262626"/>
                </a:solidFill>
                <a:latin typeface="Open Sans"/>
                <a:ea typeface="Open Sans"/>
                <a:cs typeface="Open Sans"/>
                <a:sym typeface="Open Sans"/>
              </a:rPr>
              <a:t>married </a:t>
            </a:r>
            <a:r>
              <a:rPr lang="en-GB" sz="1800" dirty="0">
                <a:solidFill>
                  <a:srgbClr val="262626"/>
                </a:solidFill>
                <a:latin typeface="Open Sans"/>
                <a:ea typeface="Open Sans"/>
                <a:cs typeface="Open Sans"/>
                <a:sym typeface="Open Sans"/>
              </a:rPr>
              <a:t>or in a </a:t>
            </a:r>
            <a:r>
              <a:rPr lang="en-GB" sz="1800" b="1" dirty="0">
                <a:solidFill>
                  <a:srgbClr val="262626"/>
                </a:solidFill>
                <a:latin typeface="Open Sans"/>
                <a:ea typeface="Open Sans"/>
                <a:cs typeface="Open Sans"/>
                <a:sym typeface="Open Sans"/>
              </a:rPr>
              <a:t>civil partnership</a:t>
            </a:r>
            <a:r>
              <a:rPr lang="en-GB" sz="1800" dirty="0">
                <a:solidFill>
                  <a:srgbClr val="262626"/>
                </a:solidFill>
                <a:latin typeface="Open Sans"/>
                <a:ea typeface="Open Sans"/>
                <a:cs typeface="Open Sans"/>
                <a:sym typeface="Open Sans"/>
              </a:rPr>
              <a:t>. </a:t>
            </a:r>
            <a:endParaRPr dirty="0"/>
          </a:p>
          <a:p>
            <a:pPr marL="0" marR="0" lvl="0" indent="0" algn="l" rtl="0">
              <a:spcBef>
                <a:spcPts val="1200"/>
              </a:spcBef>
              <a:spcAft>
                <a:spcPts val="0"/>
              </a:spcAft>
              <a:buClr>
                <a:srgbClr val="262626"/>
              </a:buClr>
              <a:buSzPts val="1800"/>
              <a:buFont typeface="Open Sans"/>
              <a:buNone/>
            </a:pPr>
            <a:r>
              <a:rPr lang="en-GB" sz="1800" dirty="0">
                <a:solidFill>
                  <a:srgbClr val="262626"/>
                </a:solidFill>
                <a:latin typeface="Open Sans"/>
                <a:ea typeface="Open Sans"/>
                <a:cs typeface="Open Sans"/>
                <a:sym typeface="Open Sans"/>
              </a:rPr>
              <a:t>It protects people with a formal legal partnership with someone either of the same sex or opposite sex.</a:t>
            </a:r>
            <a:endParaRPr dirty="0"/>
          </a:p>
        </p:txBody>
      </p:sp>
      <p:pic>
        <p:nvPicPr>
          <p:cNvPr id="4" name="Picture 3" descr="Background pattern&#10;&#10;Description automatically generated">
            <a:extLst>
              <a:ext uri="{FF2B5EF4-FFF2-40B4-BE49-F238E27FC236}">
                <a16:creationId xmlns:a16="http://schemas.microsoft.com/office/drawing/2014/main" id="{39158676-9C5E-6342-B8F3-5D7B5894AE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467309" y="4189073"/>
            <a:ext cx="1958065" cy="3136900"/>
          </a:xfrm>
          <a:prstGeom prst="rect">
            <a:avLst/>
          </a:prstGeom>
        </p:spPr>
      </p:pic>
    </p:spTree>
    <p:extLst>
      <p:ext uri="{BB962C8B-B14F-4D97-AF65-F5344CB8AC3E}">
        <p14:creationId xmlns:p14="http://schemas.microsoft.com/office/powerpoint/2010/main" val="298962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31;p14">
            <a:extLst>
              <a:ext uri="{FF2B5EF4-FFF2-40B4-BE49-F238E27FC236}">
                <a16:creationId xmlns:a16="http://schemas.microsoft.com/office/drawing/2014/main" id="{E5D537BC-6C77-CD4D-A0DA-F2FE2B19DEA1}"/>
              </a:ext>
            </a:extLst>
          </p:cNvPr>
          <p:cNvSpPr txBox="1"/>
          <p:nvPr/>
        </p:nvSpPr>
        <p:spPr>
          <a:xfrm>
            <a:off x="0" y="618231"/>
            <a:ext cx="9144000" cy="6207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B45599"/>
              </a:buClr>
              <a:buSzPts val="3600"/>
              <a:buFont typeface="Open Sans"/>
              <a:buNone/>
            </a:pPr>
            <a:r>
              <a:rPr lang="en-GB" sz="3600" b="1" dirty="0">
                <a:solidFill>
                  <a:srgbClr val="AA8517"/>
                </a:solidFill>
                <a:latin typeface="Open Sans"/>
                <a:ea typeface="Open Sans"/>
                <a:cs typeface="Open Sans"/>
                <a:sym typeface="Open Sans"/>
              </a:rPr>
              <a:t>Gender Reassignment</a:t>
            </a:r>
            <a:endParaRPr sz="3600" b="1" dirty="0">
              <a:solidFill>
                <a:srgbClr val="AA8517"/>
              </a:solidFill>
              <a:latin typeface="Open Sans"/>
              <a:ea typeface="Open Sans"/>
              <a:cs typeface="Open Sans"/>
              <a:sym typeface="Open Sans"/>
            </a:endParaRPr>
          </a:p>
        </p:txBody>
      </p:sp>
      <p:sp>
        <p:nvSpPr>
          <p:cNvPr id="3" name="Google Shape;132;p14">
            <a:extLst>
              <a:ext uri="{FF2B5EF4-FFF2-40B4-BE49-F238E27FC236}">
                <a16:creationId xmlns:a16="http://schemas.microsoft.com/office/drawing/2014/main" id="{FADD793C-04E9-5544-8D0C-39001ED2D13F}"/>
              </a:ext>
            </a:extLst>
          </p:cNvPr>
          <p:cNvSpPr txBox="1"/>
          <p:nvPr/>
        </p:nvSpPr>
        <p:spPr>
          <a:xfrm>
            <a:off x="431800" y="1387654"/>
            <a:ext cx="8280400" cy="3323946"/>
          </a:xfrm>
          <a:prstGeom prst="rect">
            <a:avLst/>
          </a:prstGeom>
          <a:noFill/>
          <a:ln>
            <a:noFill/>
          </a:ln>
        </p:spPr>
        <p:txBody>
          <a:bodyPr spcFirstLastPara="1" wrap="square" lIns="0" tIns="45700" rIns="0" bIns="45700" anchor="t" anchorCtr="0">
            <a:spAutoFit/>
          </a:bodyPr>
          <a:lstStyle/>
          <a:p>
            <a:pPr marL="0" marR="0" lvl="0" indent="0" algn="l" rtl="0">
              <a:spcBef>
                <a:spcPts val="0"/>
              </a:spcBef>
              <a:spcAft>
                <a:spcPts val="0"/>
              </a:spcAft>
              <a:buClr>
                <a:srgbClr val="262626"/>
              </a:buClr>
              <a:buSzPts val="1800"/>
              <a:buFont typeface="Open Sans"/>
              <a:buNone/>
            </a:pPr>
            <a:r>
              <a:rPr lang="en-GB" sz="1800" dirty="0">
                <a:solidFill>
                  <a:srgbClr val="262626"/>
                </a:solidFill>
                <a:latin typeface="Open Sans"/>
                <a:ea typeface="Open Sans"/>
                <a:cs typeface="Open Sans"/>
                <a:sym typeface="Open Sans"/>
              </a:rPr>
              <a:t>The Equality Act 2010 protects people against discrimination based on </a:t>
            </a:r>
            <a:r>
              <a:rPr lang="en-GB" sz="1800" b="1" dirty="0">
                <a:solidFill>
                  <a:srgbClr val="262626"/>
                </a:solidFill>
                <a:latin typeface="Open Sans"/>
                <a:ea typeface="Open Sans"/>
                <a:cs typeface="Open Sans"/>
                <a:sym typeface="Open Sans"/>
              </a:rPr>
              <a:t>gender reassignment</a:t>
            </a:r>
            <a:r>
              <a:rPr lang="en-GB" sz="1800" dirty="0">
                <a:solidFill>
                  <a:srgbClr val="262626"/>
                </a:solidFill>
                <a:latin typeface="Open Sans"/>
                <a:ea typeface="Open Sans"/>
                <a:cs typeface="Open Sans"/>
                <a:sym typeface="Open Sans"/>
              </a:rPr>
              <a:t>. </a:t>
            </a:r>
            <a:endParaRPr dirty="0"/>
          </a:p>
          <a:p>
            <a:pPr lvl="0">
              <a:spcBef>
                <a:spcPts val="1200"/>
              </a:spcBef>
              <a:spcAft>
                <a:spcPts val="0"/>
              </a:spcAft>
              <a:buClr>
                <a:srgbClr val="262626"/>
              </a:buClr>
              <a:buSzPts val="1800"/>
            </a:pPr>
            <a:r>
              <a:rPr lang="en-GB" sz="1800" b="1" dirty="0">
                <a:solidFill>
                  <a:srgbClr val="AA8517"/>
                </a:solidFill>
                <a:latin typeface="Open Sans"/>
                <a:ea typeface="Open Sans"/>
                <a:cs typeface="Open Sans"/>
                <a:sym typeface="Open Sans"/>
              </a:rPr>
              <a:t>Transphobia</a:t>
            </a:r>
            <a:r>
              <a:rPr lang="en-GB" sz="1800" dirty="0">
                <a:solidFill>
                  <a:srgbClr val="262626"/>
                </a:solidFill>
                <a:latin typeface="Open Sans"/>
                <a:ea typeface="Open Sans"/>
                <a:cs typeface="Open Sans"/>
                <a:sym typeface="Open Sans"/>
              </a:rPr>
              <a:t> is prejudice and discrimination against people </a:t>
            </a:r>
            <a:r>
              <a:rPr lang="en-GB" dirty="0">
                <a:solidFill>
                  <a:srgbClr val="262626"/>
                </a:solidFill>
                <a:latin typeface="Open Sans"/>
                <a:ea typeface="Open Sans"/>
                <a:cs typeface="Open Sans"/>
                <a:sym typeface="Open Sans"/>
              </a:rPr>
              <a:t>who identify as or are perceived to be transgender. </a:t>
            </a:r>
            <a:r>
              <a:rPr lang="en-GB" sz="1800" dirty="0">
                <a:solidFill>
                  <a:srgbClr val="262626"/>
                </a:solidFill>
                <a:latin typeface="Open Sans"/>
                <a:ea typeface="Open Sans"/>
                <a:cs typeface="Open Sans"/>
                <a:sym typeface="Open Sans"/>
              </a:rPr>
              <a:t>It is typically based on irrational hatred, intolerance and fear.</a:t>
            </a:r>
            <a:endParaRPr dirty="0"/>
          </a:p>
          <a:p>
            <a:pPr lvl="0">
              <a:spcBef>
                <a:spcPts val="1200"/>
              </a:spcBef>
              <a:spcAft>
                <a:spcPts val="0"/>
              </a:spcAft>
              <a:buClr>
                <a:srgbClr val="262626"/>
              </a:buClr>
              <a:buSzPts val="1800"/>
            </a:pPr>
            <a:r>
              <a:rPr lang="en-GB" dirty="0">
                <a:solidFill>
                  <a:srgbClr val="262626"/>
                </a:solidFill>
                <a:latin typeface="Open Sans"/>
                <a:ea typeface="Open Sans"/>
                <a:cs typeface="Open Sans"/>
                <a:sym typeface="Open Sans"/>
              </a:rPr>
              <a:t>A person whose gender identity does not align with the sex they were registered with at birth may identify as transgender or trans.</a:t>
            </a:r>
          </a:p>
          <a:p>
            <a:pPr>
              <a:spcBef>
                <a:spcPts val="1200"/>
              </a:spcBef>
              <a:spcAft>
                <a:spcPts val="0"/>
              </a:spcAft>
              <a:buClr>
                <a:srgbClr val="262626"/>
              </a:buClr>
              <a:buSzPts val="1800"/>
            </a:pPr>
            <a:r>
              <a:rPr lang="en-GB" dirty="0">
                <a:solidFill>
                  <a:srgbClr val="262626"/>
                </a:solidFill>
                <a:latin typeface="Open Sans"/>
                <a:ea typeface="Open Sans"/>
                <a:cs typeface="Open Sans"/>
                <a:sym typeface="Open Sans"/>
              </a:rPr>
              <a:t>Statistics show that 25% of trans people have experienced homelessness at some point in their life, and that 41% have experienced a hate crime or incident because of their gender identity in the last year.</a:t>
            </a:r>
            <a:r>
              <a:rPr lang="en-GB" baseline="30000" dirty="0">
                <a:solidFill>
                  <a:srgbClr val="262626"/>
                </a:solidFill>
                <a:latin typeface="Open Sans"/>
                <a:ea typeface="Open Sans"/>
                <a:cs typeface="Open Sans"/>
                <a:sym typeface="Open Sans"/>
              </a:rPr>
              <a:t>6</a:t>
            </a:r>
            <a:r>
              <a:rPr lang="en-GB" dirty="0">
                <a:solidFill>
                  <a:srgbClr val="262626"/>
                </a:solidFill>
                <a:latin typeface="Open Sans"/>
                <a:ea typeface="Open Sans"/>
                <a:cs typeface="Open Sans"/>
                <a:sym typeface="Open Sans"/>
              </a:rPr>
              <a:t> </a:t>
            </a:r>
            <a:endParaRPr lang="en-GB" dirty="0">
              <a:solidFill>
                <a:schemeClr val="dk1"/>
              </a:solidFill>
              <a:latin typeface="Calibri"/>
              <a:ea typeface="Calibri"/>
              <a:cs typeface="Calibri"/>
              <a:sym typeface="Calibri"/>
            </a:endParaRPr>
          </a:p>
        </p:txBody>
      </p:sp>
      <p:sp>
        <p:nvSpPr>
          <p:cNvPr id="6" name="Google Shape;71;p6">
            <a:extLst>
              <a:ext uri="{FF2B5EF4-FFF2-40B4-BE49-F238E27FC236}">
                <a16:creationId xmlns:a16="http://schemas.microsoft.com/office/drawing/2014/main" id="{744FD597-5878-5003-4FC4-7FE0881A8DB5}"/>
              </a:ext>
            </a:extLst>
          </p:cNvPr>
          <p:cNvSpPr txBox="1"/>
          <p:nvPr/>
        </p:nvSpPr>
        <p:spPr>
          <a:xfrm>
            <a:off x="431800" y="6122194"/>
            <a:ext cx="8280400" cy="276959"/>
          </a:xfrm>
          <a:prstGeom prst="rect">
            <a:avLst/>
          </a:prstGeom>
          <a:noFill/>
          <a:ln>
            <a:noFill/>
          </a:ln>
        </p:spPr>
        <p:txBody>
          <a:bodyPr spcFirstLastPara="1" wrap="square" lIns="0" tIns="45700" rIns="0" bIns="45700" anchor="t" anchorCtr="0">
            <a:spAutoFit/>
          </a:bodyPr>
          <a:lstStyle/>
          <a:p>
            <a:pPr lvl="0">
              <a:spcBef>
                <a:spcPts val="0"/>
              </a:spcBef>
              <a:spcAft>
                <a:spcPts val="0"/>
              </a:spcAft>
            </a:pPr>
            <a:r>
              <a:rPr lang="en-GB" sz="1200" baseline="30000" dirty="0">
                <a:solidFill>
                  <a:srgbClr val="262626"/>
                </a:solidFill>
                <a:latin typeface="Open Sans"/>
                <a:ea typeface="Open Sans"/>
                <a:cs typeface="Open Sans"/>
                <a:sym typeface="Open Sans"/>
              </a:rPr>
              <a:t>6</a:t>
            </a:r>
            <a:r>
              <a:rPr lang="en-GB" sz="1200" dirty="0">
                <a:solidFill>
                  <a:srgbClr val="262626"/>
                </a:solidFill>
                <a:latin typeface="Open Sans"/>
                <a:ea typeface="Open Sans"/>
                <a:cs typeface="Open Sans"/>
                <a:sym typeface="Open Sans"/>
              </a:rPr>
              <a:t> </a:t>
            </a:r>
            <a:r>
              <a:rPr lang="en-GB" sz="1200" u="sng" dirty="0">
                <a:solidFill>
                  <a:srgbClr val="AA8517"/>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LGBT in Britain – Trans Report (Stonewall</a:t>
            </a:r>
            <a:r>
              <a:rPr lang="en-GB" sz="1200" u="sng" dirty="0">
                <a:solidFill>
                  <a:srgbClr val="AA8517"/>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a:t>
            </a:r>
            <a:endParaRPr lang="en-GB" sz="1200" dirty="0">
              <a:solidFill>
                <a:srgbClr val="AA8517"/>
              </a:solidFill>
              <a:latin typeface="Open Sans"/>
              <a:ea typeface="Open Sans"/>
              <a:cs typeface="Open Sans"/>
              <a:sym typeface="Open Sans"/>
            </a:endParaRPr>
          </a:p>
        </p:txBody>
      </p:sp>
    </p:spTree>
    <p:extLst>
      <p:ext uri="{BB962C8B-B14F-4D97-AF65-F5344CB8AC3E}">
        <p14:creationId xmlns:p14="http://schemas.microsoft.com/office/powerpoint/2010/main" val="186842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38;p15">
            <a:extLst>
              <a:ext uri="{FF2B5EF4-FFF2-40B4-BE49-F238E27FC236}">
                <a16:creationId xmlns:a16="http://schemas.microsoft.com/office/drawing/2014/main" id="{EC165B6B-A2E8-0C45-908D-ED471F7A2BE2}"/>
              </a:ext>
            </a:extLst>
          </p:cNvPr>
          <p:cNvSpPr txBox="1"/>
          <p:nvPr/>
        </p:nvSpPr>
        <p:spPr>
          <a:xfrm>
            <a:off x="0" y="618231"/>
            <a:ext cx="9144000" cy="6207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B45599"/>
              </a:buClr>
              <a:buSzPts val="3600"/>
              <a:buFont typeface="Open Sans"/>
              <a:buNone/>
            </a:pPr>
            <a:r>
              <a:rPr lang="en-GB" sz="3600" b="1" dirty="0">
                <a:solidFill>
                  <a:srgbClr val="DD3784"/>
                </a:solidFill>
                <a:latin typeface="Open Sans"/>
                <a:ea typeface="Open Sans"/>
                <a:cs typeface="Open Sans"/>
                <a:sym typeface="Open Sans"/>
              </a:rPr>
              <a:t>Age</a:t>
            </a:r>
            <a:endParaRPr sz="3600" b="1" dirty="0">
              <a:solidFill>
                <a:srgbClr val="DD3784"/>
              </a:solidFill>
              <a:latin typeface="Open Sans"/>
              <a:ea typeface="Open Sans"/>
              <a:cs typeface="Open Sans"/>
              <a:sym typeface="Open Sans"/>
            </a:endParaRPr>
          </a:p>
        </p:txBody>
      </p:sp>
      <p:sp>
        <p:nvSpPr>
          <p:cNvPr id="3" name="Google Shape;139;p15">
            <a:extLst>
              <a:ext uri="{FF2B5EF4-FFF2-40B4-BE49-F238E27FC236}">
                <a16:creationId xmlns:a16="http://schemas.microsoft.com/office/drawing/2014/main" id="{DD64BFFF-3624-8248-9109-BDEFDBF847E3}"/>
              </a:ext>
            </a:extLst>
          </p:cNvPr>
          <p:cNvSpPr txBox="1"/>
          <p:nvPr/>
        </p:nvSpPr>
        <p:spPr>
          <a:xfrm>
            <a:off x="431799" y="1387654"/>
            <a:ext cx="8237621" cy="800179"/>
          </a:xfrm>
          <a:prstGeom prst="rect">
            <a:avLst/>
          </a:prstGeom>
          <a:noFill/>
          <a:ln>
            <a:noFill/>
          </a:ln>
        </p:spPr>
        <p:txBody>
          <a:bodyPr spcFirstLastPara="1" wrap="square" lIns="0" tIns="45700" rIns="0" bIns="45700" anchor="t" anchorCtr="0">
            <a:spAutoFit/>
          </a:bodyPr>
          <a:lstStyle/>
          <a:p>
            <a:pPr marL="0" marR="0" lvl="0" indent="0" algn="l" rtl="0">
              <a:spcBef>
                <a:spcPts val="0"/>
              </a:spcBef>
              <a:spcAft>
                <a:spcPts val="0"/>
              </a:spcAft>
              <a:buClr>
                <a:srgbClr val="262626"/>
              </a:buClr>
              <a:buSzPts val="1800"/>
              <a:buFont typeface="Open Sans"/>
              <a:buNone/>
            </a:pPr>
            <a:r>
              <a:rPr lang="en-GB" sz="1800" dirty="0">
                <a:solidFill>
                  <a:srgbClr val="262626"/>
                </a:solidFill>
                <a:latin typeface="Open Sans"/>
                <a:ea typeface="Open Sans"/>
                <a:cs typeface="Open Sans"/>
                <a:sym typeface="Open Sans"/>
              </a:rPr>
              <a:t>The Equality Act 2010 protects people against discrimination based on their </a:t>
            </a:r>
            <a:r>
              <a:rPr lang="en-GB" sz="1800" b="1" dirty="0">
                <a:solidFill>
                  <a:srgbClr val="262626"/>
                </a:solidFill>
                <a:latin typeface="Open Sans"/>
                <a:ea typeface="Open Sans"/>
                <a:cs typeface="Open Sans"/>
                <a:sym typeface="Open Sans"/>
              </a:rPr>
              <a:t>age</a:t>
            </a:r>
            <a:r>
              <a:rPr lang="en-GB" sz="1800" dirty="0">
                <a:solidFill>
                  <a:srgbClr val="262626"/>
                </a:solidFill>
                <a:latin typeface="Open Sans"/>
                <a:ea typeface="Open Sans"/>
                <a:cs typeface="Open Sans"/>
                <a:sym typeface="Open Sans"/>
              </a:rPr>
              <a:t>. </a:t>
            </a:r>
            <a:endParaRPr dirty="0"/>
          </a:p>
          <a:p>
            <a:pPr marL="0" marR="0" lvl="0" indent="0" algn="l" rtl="0">
              <a:spcBef>
                <a:spcPts val="1200"/>
              </a:spcBef>
              <a:spcAft>
                <a:spcPts val="0"/>
              </a:spcAft>
              <a:buClr>
                <a:srgbClr val="262626"/>
              </a:buClr>
              <a:buSzPts val="1800"/>
              <a:buFont typeface="Open Sans"/>
              <a:buNone/>
            </a:pPr>
            <a:r>
              <a:rPr lang="en-GB" sz="1800" dirty="0">
                <a:solidFill>
                  <a:srgbClr val="262626"/>
                </a:solidFill>
                <a:latin typeface="Open Sans"/>
                <a:ea typeface="Open Sans"/>
                <a:cs typeface="Open Sans"/>
                <a:sym typeface="Open Sans"/>
              </a:rPr>
              <a:t>Discrimination against people based on their age can be referred to as </a:t>
            </a:r>
            <a:r>
              <a:rPr lang="en-GB" sz="1800" b="1" dirty="0">
                <a:solidFill>
                  <a:srgbClr val="DD3784"/>
                </a:solidFill>
                <a:latin typeface="Open Sans"/>
                <a:ea typeface="Open Sans"/>
                <a:cs typeface="Open Sans"/>
                <a:sym typeface="Open Sans"/>
              </a:rPr>
              <a:t>ageism</a:t>
            </a:r>
            <a:r>
              <a:rPr lang="en-GB" sz="1800" dirty="0">
                <a:solidFill>
                  <a:srgbClr val="262626"/>
                </a:solidFill>
                <a:latin typeface="Open Sans"/>
                <a:ea typeface="Open Sans"/>
                <a:cs typeface="Open Sans"/>
                <a:sym typeface="Open Sans"/>
              </a:rPr>
              <a:t>.</a:t>
            </a:r>
            <a:r>
              <a:rPr lang="en-GB" sz="1800" b="1" dirty="0">
                <a:solidFill>
                  <a:srgbClr val="262626"/>
                </a:solidFill>
                <a:latin typeface="Open Sans"/>
                <a:ea typeface="Open Sans"/>
                <a:cs typeface="Open Sans"/>
                <a:sym typeface="Open Sans"/>
              </a:rPr>
              <a:t> </a:t>
            </a:r>
            <a:endParaRPr dirty="0"/>
          </a:p>
        </p:txBody>
      </p:sp>
    </p:spTree>
    <p:extLst>
      <p:ext uri="{BB962C8B-B14F-4D97-AF65-F5344CB8AC3E}">
        <p14:creationId xmlns:p14="http://schemas.microsoft.com/office/powerpoint/2010/main" val="48311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51;p17">
            <a:extLst>
              <a:ext uri="{FF2B5EF4-FFF2-40B4-BE49-F238E27FC236}">
                <a16:creationId xmlns:a16="http://schemas.microsoft.com/office/drawing/2014/main" id="{A9262E05-3136-754E-BB72-1DD506B2B8AD}"/>
              </a:ext>
            </a:extLst>
          </p:cNvPr>
          <p:cNvSpPr txBox="1"/>
          <p:nvPr/>
        </p:nvSpPr>
        <p:spPr>
          <a:xfrm>
            <a:off x="0" y="618231"/>
            <a:ext cx="9144000" cy="6207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B45599"/>
              </a:buClr>
              <a:buSzPts val="3600"/>
              <a:buFont typeface="Open Sans"/>
              <a:buNone/>
            </a:pPr>
            <a:r>
              <a:rPr lang="en-GB" sz="3600" b="1" dirty="0">
                <a:solidFill>
                  <a:srgbClr val="DD3784"/>
                </a:solidFill>
                <a:latin typeface="Open Sans"/>
                <a:ea typeface="Open Sans"/>
                <a:cs typeface="Open Sans"/>
                <a:sym typeface="Open Sans"/>
              </a:rPr>
              <a:t>How Can We Learn From This?</a:t>
            </a:r>
            <a:endParaRPr sz="3600" b="1" dirty="0">
              <a:solidFill>
                <a:srgbClr val="DD3784"/>
              </a:solidFill>
              <a:latin typeface="Open Sans"/>
              <a:ea typeface="Open Sans"/>
              <a:cs typeface="Open Sans"/>
              <a:sym typeface="Open Sans"/>
            </a:endParaRPr>
          </a:p>
        </p:txBody>
      </p:sp>
      <p:sp>
        <p:nvSpPr>
          <p:cNvPr id="4" name="Google Shape;132;p14">
            <a:extLst>
              <a:ext uri="{FF2B5EF4-FFF2-40B4-BE49-F238E27FC236}">
                <a16:creationId xmlns:a16="http://schemas.microsoft.com/office/drawing/2014/main" id="{5A1E69F8-19CC-D71D-B296-1CF2E1A4C073}"/>
              </a:ext>
            </a:extLst>
          </p:cNvPr>
          <p:cNvSpPr txBox="1"/>
          <p:nvPr/>
        </p:nvSpPr>
        <p:spPr>
          <a:xfrm>
            <a:off x="431800" y="1387654"/>
            <a:ext cx="8280400" cy="3447057"/>
          </a:xfrm>
          <a:prstGeom prst="rect">
            <a:avLst/>
          </a:prstGeom>
          <a:noFill/>
          <a:ln>
            <a:noFill/>
          </a:ln>
        </p:spPr>
        <p:txBody>
          <a:bodyPr spcFirstLastPara="1" wrap="square" lIns="0" tIns="45700" rIns="0" bIns="45700" anchor="t" anchorCtr="0">
            <a:spAutoFit/>
          </a:bodyPr>
          <a:lstStyle/>
          <a:p>
            <a:pPr marL="285750" marR="0" lvl="0" indent="-285750" algn="l" rtl="0">
              <a:spcBef>
                <a:spcPts val="0"/>
              </a:spcBef>
              <a:spcAft>
                <a:spcPts val="0"/>
              </a:spcAft>
              <a:buClr>
                <a:srgbClr val="262626"/>
              </a:buClr>
              <a:buSzPts val="1800"/>
              <a:buFont typeface="Arial" panose="020B0604020202020204" pitchFamily="34" charset="0"/>
              <a:buChar char="•"/>
            </a:pPr>
            <a:r>
              <a:rPr lang="en-GB" sz="2000" dirty="0">
                <a:solidFill>
                  <a:srgbClr val="262626"/>
                </a:solidFill>
                <a:latin typeface="Open Sans"/>
                <a:ea typeface="Open Sans"/>
                <a:cs typeface="Open Sans"/>
                <a:sym typeface="Open Sans"/>
              </a:rPr>
              <a:t>Always show respect for others in your words and actions</a:t>
            </a:r>
          </a:p>
          <a:p>
            <a:pPr marR="0" lvl="0" algn="l" rtl="0">
              <a:spcBef>
                <a:spcPts val="0"/>
              </a:spcBef>
              <a:spcAft>
                <a:spcPts val="0"/>
              </a:spcAft>
              <a:buClr>
                <a:srgbClr val="262626"/>
              </a:buClr>
              <a:buSzPts val="1800"/>
            </a:pPr>
            <a:endParaRPr lang="en-GB" sz="2000" dirty="0">
              <a:solidFill>
                <a:srgbClr val="262626"/>
              </a:solidFill>
              <a:latin typeface="Open Sans"/>
              <a:ea typeface="Open Sans"/>
              <a:cs typeface="Open Sans"/>
              <a:sym typeface="Open Sans"/>
            </a:endParaRPr>
          </a:p>
          <a:p>
            <a:pPr marL="285750" marR="0" lvl="0" indent="-285750" algn="l" rtl="0">
              <a:spcBef>
                <a:spcPts val="0"/>
              </a:spcBef>
              <a:spcAft>
                <a:spcPts val="0"/>
              </a:spcAft>
              <a:buClr>
                <a:srgbClr val="262626"/>
              </a:buClr>
              <a:buSzPts val="1800"/>
              <a:buFont typeface="Arial" panose="020B0604020202020204" pitchFamily="34" charset="0"/>
              <a:buChar char="•"/>
            </a:pPr>
            <a:r>
              <a:rPr lang="en-GB" sz="2000" dirty="0">
                <a:solidFill>
                  <a:srgbClr val="262626"/>
                </a:solidFill>
                <a:latin typeface="Open Sans"/>
                <a:ea typeface="Open Sans"/>
                <a:cs typeface="Open Sans"/>
                <a:sym typeface="Open Sans"/>
              </a:rPr>
              <a:t>Never joke, ‘banter’ or make fun of people for being different</a:t>
            </a:r>
          </a:p>
          <a:p>
            <a:pPr marR="0" lvl="0" algn="l" rtl="0">
              <a:spcBef>
                <a:spcPts val="0"/>
              </a:spcBef>
              <a:spcAft>
                <a:spcPts val="0"/>
              </a:spcAft>
              <a:buClr>
                <a:srgbClr val="262626"/>
              </a:buClr>
              <a:buSzPts val="1800"/>
            </a:pPr>
            <a:endParaRPr lang="en-GB" sz="2000" dirty="0">
              <a:solidFill>
                <a:srgbClr val="262626"/>
              </a:solidFill>
              <a:latin typeface="Open Sans"/>
              <a:ea typeface="Open Sans"/>
              <a:cs typeface="Open Sans"/>
              <a:sym typeface="Open Sans"/>
            </a:endParaRPr>
          </a:p>
          <a:p>
            <a:pPr marL="285750" marR="0" lvl="0" indent="-285750" algn="l" rtl="0">
              <a:spcBef>
                <a:spcPts val="0"/>
              </a:spcBef>
              <a:spcAft>
                <a:spcPts val="0"/>
              </a:spcAft>
              <a:buClr>
                <a:srgbClr val="262626"/>
              </a:buClr>
              <a:buSzPts val="1800"/>
              <a:buFont typeface="Arial" panose="020B0604020202020204" pitchFamily="34" charset="0"/>
              <a:buChar char="•"/>
            </a:pPr>
            <a:r>
              <a:rPr lang="en-GB" sz="2000" dirty="0">
                <a:solidFill>
                  <a:srgbClr val="262626"/>
                </a:solidFill>
                <a:latin typeface="Open Sans"/>
                <a:ea typeface="Open Sans"/>
                <a:cs typeface="Open Sans"/>
                <a:sym typeface="Open Sans"/>
              </a:rPr>
              <a:t>‘It was only a joke’ will never be an excuse </a:t>
            </a:r>
          </a:p>
          <a:p>
            <a:pPr marR="0" lvl="0" algn="l" rtl="0">
              <a:spcBef>
                <a:spcPts val="0"/>
              </a:spcBef>
              <a:spcAft>
                <a:spcPts val="0"/>
              </a:spcAft>
              <a:buClr>
                <a:srgbClr val="262626"/>
              </a:buClr>
              <a:buSzPts val="1800"/>
            </a:pPr>
            <a:endParaRPr lang="en-GB" sz="2000" dirty="0">
              <a:solidFill>
                <a:srgbClr val="262626"/>
              </a:solidFill>
              <a:latin typeface="Open Sans"/>
              <a:ea typeface="Open Sans"/>
              <a:cs typeface="Open Sans"/>
              <a:sym typeface="Open Sans"/>
            </a:endParaRPr>
          </a:p>
          <a:p>
            <a:pPr marL="285750" marR="0" lvl="0" indent="-285750" algn="l" rtl="0">
              <a:spcBef>
                <a:spcPts val="0"/>
              </a:spcBef>
              <a:spcAft>
                <a:spcPts val="0"/>
              </a:spcAft>
              <a:buClr>
                <a:srgbClr val="262626"/>
              </a:buClr>
              <a:buSzPts val="1800"/>
              <a:buFont typeface="Arial" panose="020B0604020202020204" pitchFamily="34" charset="0"/>
              <a:buChar char="•"/>
            </a:pPr>
            <a:r>
              <a:rPr lang="en-GB" sz="2000" dirty="0">
                <a:solidFill>
                  <a:srgbClr val="262626"/>
                </a:solidFill>
                <a:latin typeface="Open Sans"/>
                <a:ea typeface="Open Sans"/>
                <a:cs typeface="Open Sans"/>
                <a:sym typeface="Open Sans"/>
              </a:rPr>
              <a:t>If you feel like you have been treated unfairly due to a protected characteristic, speak out. You will always be listened to</a:t>
            </a:r>
          </a:p>
          <a:p>
            <a:pPr marR="0" lvl="0" algn="l" rtl="0">
              <a:spcBef>
                <a:spcPts val="0"/>
              </a:spcBef>
              <a:spcAft>
                <a:spcPts val="0"/>
              </a:spcAft>
              <a:buClr>
                <a:srgbClr val="262626"/>
              </a:buClr>
              <a:buSzPts val="1800"/>
            </a:pPr>
            <a:endParaRPr lang="en-GB" sz="2000" dirty="0">
              <a:solidFill>
                <a:srgbClr val="262626"/>
              </a:solidFill>
              <a:latin typeface="Open Sans"/>
              <a:ea typeface="Open Sans"/>
              <a:cs typeface="Open Sans"/>
              <a:sym typeface="Open Sans"/>
            </a:endParaRPr>
          </a:p>
          <a:p>
            <a:pPr marL="285750" marR="0" lvl="0" indent="-285750" algn="l" rtl="0">
              <a:spcBef>
                <a:spcPts val="0"/>
              </a:spcBef>
              <a:spcAft>
                <a:spcPts val="0"/>
              </a:spcAft>
              <a:buClr>
                <a:srgbClr val="262626"/>
              </a:buClr>
              <a:buSzPts val="1800"/>
              <a:buFont typeface="Arial" panose="020B0604020202020204" pitchFamily="34" charset="0"/>
              <a:buChar char="•"/>
            </a:pPr>
            <a:r>
              <a:rPr lang="en-GB" sz="2000" dirty="0">
                <a:solidFill>
                  <a:srgbClr val="262626"/>
                </a:solidFill>
                <a:latin typeface="Open Sans"/>
                <a:ea typeface="Open Sans"/>
                <a:cs typeface="Open Sans"/>
                <a:sym typeface="Open Sans"/>
              </a:rPr>
              <a:t>Be proud to be different!</a:t>
            </a:r>
          </a:p>
          <a:p>
            <a:pPr marR="0" lvl="0" algn="l" rtl="0">
              <a:spcBef>
                <a:spcPts val="0"/>
              </a:spcBef>
              <a:spcAft>
                <a:spcPts val="0"/>
              </a:spcAft>
              <a:buClr>
                <a:srgbClr val="262626"/>
              </a:buClr>
              <a:buSzPts val="1800"/>
            </a:pPr>
            <a:endParaRPr lang="en-GB"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75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FULL VERSION: Blind girl, Lucy, with neurodiversity stuns crowd with Chopin piano performance!">
            <a:hlinkClick r:id="" action="ppaction://media"/>
            <a:extLst>
              <a:ext uri="{FF2B5EF4-FFF2-40B4-BE49-F238E27FC236}">
                <a16:creationId xmlns:a16="http://schemas.microsoft.com/office/drawing/2014/main" id="{0B1F9FEF-7E33-45AF-1A20-D44BC6F823CB}"/>
              </a:ext>
            </a:extLst>
          </p:cNvPr>
          <p:cNvPicPr>
            <a:picLocks noRot="1" noChangeAspect="1"/>
          </p:cNvPicPr>
          <p:nvPr>
            <a:videoFile r:link="rId1"/>
          </p:nvPr>
        </p:nvPicPr>
        <p:blipFill>
          <a:blip r:embed="rId3"/>
          <a:stretch>
            <a:fillRect/>
          </a:stretch>
        </p:blipFill>
        <p:spPr>
          <a:xfrm>
            <a:off x="590483" y="1179443"/>
            <a:ext cx="7572856" cy="4278663"/>
          </a:xfrm>
          <a:prstGeom prst="rect">
            <a:avLst/>
          </a:prstGeom>
        </p:spPr>
      </p:pic>
      <p:sp>
        <p:nvSpPr>
          <p:cNvPr id="4" name="TextBox 3">
            <a:extLst>
              <a:ext uri="{FF2B5EF4-FFF2-40B4-BE49-F238E27FC236}">
                <a16:creationId xmlns:a16="http://schemas.microsoft.com/office/drawing/2014/main" id="{F58A1074-E45C-6D7A-7C83-AB7A33227C18}"/>
              </a:ext>
            </a:extLst>
          </p:cNvPr>
          <p:cNvSpPr txBox="1"/>
          <p:nvPr/>
        </p:nvSpPr>
        <p:spPr>
          <a:xfrm>
            <a:off x="2511287" y="5812592"/>
            <a:ext cx="4572000" cy="646331"/>
          </a:xfrm>
          <a:prstGeom prst="rect">
            <a:avLst/>
          </a:prstGeom>
          <a:noFill/>
        </p:spPr>
        <p:txBody>
          <a:bodyPr wrap="square">
            <a:spAutoFit/>
          </a:bodyPr>
          <a:lstStyle/>
          <a:p>
            <a:r>
              <a:rPr lang="en-GB" dirty="0">
                <a:hlinkClick r:id="rId4"/>
              </a:rPr>
              <a:t>https://www.youtube.com/watch?v=WWFJ39nn6Rw</a:t>
            </a:r>
            <a:r>
              <a:rPr lang="en-GB" dirty="0"/>
              <a:t> </a:t>
            </a:r>
          </a:p>
        </p:txBody>
      </p:sp>
    </p:spTree>
    <p:extLst>
      <p:ext uri="{BB962C8B-B14F-4D97-AF65-F5344CB8AC3E}">
        <p14:creationId xmlns:p14="http://schemas.microsoft.com/office/powerpoint/2010/main" val="258466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1;p17">
            <a:extLst>
              <a:ext uri="{FF2B5EF4-FFF2-40B4-BE49-F238E27FC236}">
                <a16:creationId xmlns:a16="http://schemas.microsoft.com/office/drawing/2014/main" id="{DE47E731-CB2E-4AEA-E864-7F84C968A91F}"/>
              </a:ext>
            </a:extLst>
          </p:cNvPr>
          <p:cNvSpPr txBox="1"/>
          <p:nvPr/>
        </p:nvSpPr>
        <p:spPr>
          <a:xfrm>
            <a:off x="0" y="618231"/>
            <a:ext cx="9144000" cy="6207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B45599"/>
              </a:buClr>
              <a:buSzPts val="3600"/>
              <a:buFont typeface="Open Sans"/>
              <a:buNone/>
            </a:pPr>
            <a:r>
              <a:rPr lang="en-GB" sz="3600" b="1" dirty="0">
                <a:solidFill>
                  <a:srgbClr val="DD3784"/>
                </a:solidFill>
                <a:latin typeface="Open Sans"/>
                <a:ea typeface="Open Sans"/>
                <a:cs typeface="Open Sans"/>
                <a:sym typeface="Open Sans"/>
              </a:rPr>
              <a:t>Keeping Safe Online…</a:t>
            </a:r>
            <a:endParaRPr sz="3600" b="1" dirty="0">
              <a:solidFill>
                <a:srgbClr val="DD3784"/>
              </a:solidFill>
              <a:latin typeface="Open Sans"/>
              <a:ea typeface="Open Sans"/>
              <a:cs typeface="Open Sans"/>
              <a:sym typeface="Open Sans"/>
            </a:endParaRPr>
          </a:p>
        </p:txBody>
      </p:sp>
      <p:sp>
        <p:nvSpPr>
          <p:cNvPr id="4" name="TextBox 3">
            <a:extLst>
              <a:ext uri="{FF2B5EF4-FFF2-40B4-BE49-F238E27FC236}">
                <a16:creationId xmlns:a16="http://schemas.microsoft.com/office/drawing/2014/main" id="{E194FA4F-26D3-7E5D-421B-F9F2075EEF02}"/>
              </a:ext>
            </a:extLst>
          </p:cNvPr>
          <p:cNvSpPr txBox="1"/>
          <p:nvPr/>
        </p:nvSpPr>
        <p:spPr>
          <a:xfrm>
            <a:off x="3049398" y="5190928"/>
            <a:ext cx="4572000" cy="369332"/>
          </a:xfrm>
          <a:prstGeom prst="rect">
            <a:avLst/>
          </a:prstGeom>
          <a:noFill/>
        </p:spPr>
        <p:txBody>
          <a:bodyPr wrap="square">
            <a:spAutoFit/>
          </a:bodyPr>
          <a:lstStyle/>
          <a:p>
            <a:r>
              <a:rPr lang="en-GB" dirty="0"/>
              <a:t>https://youtu.be/IMZTgfdWE4w</a:t>
            </a:r>
          </a:p>
        </p:txBody>
      </p:sp>
      <p:pic>
        <p:nvPicPr>
          <p:cNvPr id="5" name="Online Media 4" title="Cyberbullying advice from Dr Linda Papadopoulos">
            <a:hlinkClick r:id="" action="ppaction://media"/>
            <a:extLst>
              <a:ext uri="{FF2B5EF4-FFF2-40B4-BE49-F238E27FC236}">
                <a16:creationId xmlns:a16="http://schemas.microsoft.com/office/drawing/2014/main" id="{B9A3201E-0651-4826-7E11-A4322F3D2200}"/>
              </a:ext>
            </a:extLst>
          </p:cNvPr>
          <p:cNvPicPr>
            <a:picLocks noRot="1" noChangeAspect="1"/>
          </p:cNvPicPr>
          <p:nvPr>
            <a:videoFile r:link="rId1"/>
          </p:nvPr>
        </p:nvPicPr>
        <p:blipFill>
          <a:blip r:embed="rId3"/>
          <a:stretch>
            <a:fillRect/>
          </a:stretch>
        </p:blipFill>
        <p:spPr>
          <a:xfrm>
            <a:off x="1669260" y="1409350"/>
            <a:ext cx="5805479" cy="3280096"/>
          </a:xfrm>
          <a:prstGeom prst="rect">
            <a:avLst/>
          </a:prstGeom>
        </p:spPr>
      </p:pic>
    </p:spTree>
    <p:extLst>
      <p:ext uri="{BB962C8B-B14F-4D97-AF65-F5344CB8AC3E}">
        <p14:creationId xmlns:p14="http://schemas.microsoft.com/office/powerpoint/2010/main" val="354901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DD98E42-EF66-CAB6-8DE3-85BCDF02FEB1}"/>
              </a:ext>
            </a:extLst>
          </p:cNvPr>
          <p:cNvSpPr>
            <a:spLocks noGrp="1"/>
          </p:cNvSpPr>
          <p:nvPr>
            <p:ph type="subTitle" idx="1"/>
          </p:nvPr>
        </p:nvSpPr>
        <p:spPr/>
        <p:txBody>
          <a:bodyPr/>
          <a:lstStyle/>
          <a:p>
            <a:endParaRPr lang="en-GB"/>
          </a:p>
        </p:txBody>
      </p:sp>
      <p:pic>
        <p:nvPicPr>
          <p:cNvPr id="4" name="“float”_full_sparkshort___pixar">
            <a:hlinkClick r:id="" action="ppaction://media"/>
            <a:extLst>
              <a:ext uri="{FF2B5EF4-FFF2-40B4-BE49-F238E27FC236}">
                <a16:creationId xmlns:a16="http://schemas.microsoft.com/office/drawing/2014/main" id="{0C1A72F7-4527-5903-C3CE-0BAEC4EEBFA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
        <p:nvSpPr>
          <p:cNvPr id="6" name="TextBox 5">
            <a:extLst>
              <a:ext uri="{FF2B5EF4-FFF2-40B4-BE49-F238E27FC236}">
                <a16:creationId xmlns:a16="http://schemas.microsoft.com/office/drawing/2014/main" id="{9AD981E5-D7F7-1F20-5088-98088EC6BC5B}"/>
              </a:ext>
            </a:extLst>
          </p:cNvPr>
          <p:cNvSpPr txBox="1"/>
          <p:nvPr/>
        </p:nvSpPr>
        <p:spPr>
          <a:xfrm>
            <a:off x="2588004" y="6136357"/>
            <a:ext cx="4588778" cy="646331"/>
          </a:xfrm>
          <a:prstGeom prst="rect">
            <a:avLst/>
          </a:prstGeom>
          <a:noFill/>
        </p:spPr>
        <p:txBody>
          <a:bodyPr wrap="square">
            <a:spAutoFit/>
          </a:bodyPr>
          <a:lstStyle/>
          <a:p>
            <a:r>
              <a:rPr lang="en-GB" dirty="0">
                <a:hlinkClick r:id="rId5"/>
              </a:rPr>
              <a:t>https://www.irancartoon.com/site/video/float-full-sparkshort-pixar</a:t>
            </a:r>
            <a:r>
              <a:rPr lang="en-GB" dirty="0"/>
              <a:t> </a:t>
            </a:r>
          </a:p>
        </p:txBody>
      </p:sp>
    </p:spTree>
    <p:extLst>
      <p:ext uri="{BB962C8B-B14F-4D97-AF65-F5344CB8AC3E}">
        <p14:creationId xmlns:p14="http://schemas.microsoft.com/office/powerpoint/2010/main" val="170483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2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p5">
            <a:extLst>
              <a:ext uri="{FF2B5EF4-FFF2-40B4-BE49-F238E27FC236}">
                <a16:creationId xmlns:a16="http://schemas.microsoft.com/office/drawing/2014/main" id="{AD235AD8-35AB-1243-9E4A-7E009872706B}"/>
              </a:ext>
            </a:extLst>
          </p:cNvPr>
          <p:cNvSpPr txBox="1"/>
          <p:nvPr/>
        </p:nvSpPr>
        <p:spPr>
          <a:xfrm>
            <a:off x="0" y="618231"/>
            <a:ext cx="9144000" cy="6207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B45599"/>
              </a:buClr>
              <a:buSzPts val="3600"/>
              <a:buFont typeface="Open Sans"/>
              <a:buNone/>
            </a:pPr>
            <a:r>
              <a:rPr lang="en-GB" sz="3600" b="1" i="0" u="none" strike="noStrike" cap="none" dirty="0">
                <a:solidFill>
                  <a:srgbClr val="DD3784"/>
                </a:solidFill>
                <a:latin typeface="Open Sans"/>
                <a:ea typeface="Open Sans"/>
                <a:cs typeface="Open Sans"/>
                <a:sym typeface="Open Sans"/>
              </a:rPr>
              <a:t>The Equality Act 2010</a:t>
            </a:r>
            <a:endParaRPr sz="3600" b="1" i="0" u="none" strike="noStrike" cap="none" dirty="0">
              <a:solidFill>
                <a:srgbClr val="DD3784"/>
              </a:solidFill>
              <a:latin typeface="Open Sans"/>
              <a:ea typeface="Open Sans"/>
              <a:cs typeface="Open Sans"/>
              <a:sym typeface="Open Sans"/>
            </a:endParaRPr>
          </a:p>
        </p:txBody>
      </p:sp>
      <p:sp>
        <p:nvSpPr>
          <p:cNvPr id="3" name="Google Shape;64;p5">
            <a:extLst>
              <a:ext uri="{FF2B5EF4-FFF2-40B4-BE49-F238E27FC236}">
                <a16:creationId xmlns:a16="http://schemas.microsoft.com/office/drawing/2014/main" id="{68D783E7-903A-FC49-85F8-D2DDF4985B49}"/>
              </a:ext>
            </a:extLst>
          </p:cNvPr>
          <p:cNvSpPr txBox="1"/>
          <p:nvPr/>
        </p:nvSpPr>
        <p:spPr>
          <a:xfrm>
            <a:off x="431801" y="1388395"/>
            <a:ext cx="8280400" cy="4062651"/>
          </a:xfrm>
          <a:prstGeom prst="rect">
            <a:avLst/>
          </a:prstGeom>
          <a:noFill/>
          <a:ln>
            <a:noFill/>
          </a:ln>
        </p:spPr>
        <p:txBody>
          <a:bodyPr spcFirstLastPara="1" wrap="square" lIns="0" tIns="45700" rIns="0" bIns="45700" anchor="t" anchorCtr="0">
            <a:spAutoFit/>
          </a:bodyPr>
          <a:lstStyle/>
          <a:p>
            <a:pPr marL="0" marR="0" lvl="0" indent="0" algn="l" rtl="0">
              <a:spcBef>
                <a:spcPts val="0"/>
              </a:spcBef>
              <a:spcAft>
                <a:spcPts val="0"/>
              </a:spcAft>
              <a:buClr>
                <a:schemeClr val="dk1"/>
              </a:buClr>
              <a:buSzPts val="1800"/>
              <a:buFont typeface="Open Sans"/>
              <a:buNone/>
            </a:pPr>
            <a:r>
              <a:rPr lang="en-GB" sz="1800" b="0" i="0" u="none" strike="noStrike" cap="none" dirty="0">
                <a:solidFill>
                  <a:schemeClr val="dk1"/>
                </a:solidFill>
                <a:latin typeface="Open Sans"/>
                <a:ea typeface="Open Sans"/>
                <a:cs typeface="Open Sans"/>
                <a:sym typeface="Open Sans"/>
              </a:rPr>
              <a:t>Under the Equality Act 2010, you are protected from discrimination:</a:t>
            </a:r>
            <a:endParaRPr dirty="0"/>
          </a:p>
          <a:p>
            <a:pPr marL="285750" marR="0" lvl="0" indent="-285750" algn="l" rtl="0">
              <a:spcBef>
                <a:spcPts val="1200"/>
              </a:spcBef>
              <a:spcAft>
                <a:spcPts val="0"/>
              </a:spcAft>
              <a:buClr>
                <a:schemeClr val="dk1"/>
              </a:buClr>
              <a:buSzPts val="1800"/>
              <a:buFont typeface="Arial"/>
              <a:buChar char="•"/>
            </a:pPr>
            <a:r>
              <a:rPr lang="en-GB" sz="1800" b="0" i="0" u="none" strike="noStrike" cap="none" dirty="0">
                <a:solidFill>
                  <a:schemeClr val="dk1"/>
                </a:solidFill>
                <a:latin typeface="Open Sans"/>
                <a:ea typeface="Open Sans"/>
                <a:cs typeface="Open Sans"/>
                <a:sym typeface="Open Sans"/>
              </a:rPr>
              <a:t>when you are in the workplace,</a:t>
            </a:r>
            <a:endParaRPr dirty="0"/>
          </a:p>
          <a:p>
            <a:pPr marL="285750" marR="0" lvl="0" indent="-285750" algn="l" rtl="0">
              <a:spcBef>
                <a:spcPts val="1200"/>
              </a:spcBef>
              <a:spcAft>
                <a:spcPts val="0"/>
              </a:spcAft>
              <a:buClr>
                <a:schemeClr val="dk1"/>
              </a:buClr>
              <a:buSzPts val="1800"/>
              <a:buFont typeface="Arial"/>
              <a:buChar char="•"/>
            </a:pPr>
            <a:r>
              <a:rPr lang="en-GB" sz="1800" b="0" i="0" u="none" strike="noStrike" cap="none" dirty="0">
                <a:solidFill>
                  <a:schemeClr val="dk1"/>
                </a:solidFill>
                <a:latin typeface="Open Sans"/>
                <a:ea typeface="Open Sans"/>
                <a:cs typeface="Open Sans"/>
                <a:sym typeface="Open Sans"/>
              </a:rPr>
              <a:t>when you use public services like healthcare (for example, visiting your doctor or local hospital) or education (for example, at your school or college),</a:t>
            </a:r>
            <a:endParaRPr dirty="0"/>
          </a:p>
          <a:p>
            <a:pPr marL="285750" marR="0" lvl="0" indent="-285750" algn="l" rtl="0">
              <a:spcBef>
                <a:spcPts val="1200"/>
              </a:spcBef>
              <a:spcAft>
                <a:spcPts val="0"/>
              </a:spcAft>
              <a:buClr>
                <a:schemeClr val="dk1"/>
              </a:buClr>
              <a:buSzPts val="1800"/>
              <a:buFont typeface="Arial"/>
              <a:buChar char="•"/>
            </a:pPr>
            <a:r>
              <a:rPr lang="en-GB" sz="1800" b="0" i="0" u="none" strike="noStrike" cap="none" dirty="0">
                <a:solidFill>
                  <a:schemeClr val="dk1"/>
                </a:solidFill>
                <a:latin typeface="Open Sans"/>
                <a:ea typeface="Open Sans"/>
                <a:cs typeface="Open Sans"/>
                <a:sym typeface="Open Sans"/>
              </a:rPr>
              <a:t>when you use businesses and other organisations that provide services and goods (like shops, restaurants, and cinemas),</a:t>
            </a:r>
            <a:endParaRPr dirty="0"/>
          </a:p>
          <a:p>
            <a:pPr marL="285750" marR="0" lvl="0" indent="-285750" algn="l" rtl="0">
              <a:spcBef>
                <a:spcPts val="1200"/>
              </a:spcBef>
              <a:spcAft>
                <a:spcPts val="0"/>
              </a:spcAft>
              <a:buClr>
                <a:schemeClr val="dk1"/>
              </a:buClr>
              <a:buSzPts val="1800"/>
              <a:buFont typeface="Arial"/>
              <a:buChar char="•"/>
            </a:pPr>
            <a:r>
              <a:rPr lang="en-GB" sz="1800" b="0" i="0" u="none" strike="noStrike" cap="none" dirty="0">
                <a:solidFill>
                  <a:schemeClr val="dk1"/>
                </a:solidFill>
                <a:latin typeface="Open Sans"/>
                <a:ea typeface="Open Sans"/>
                <a:cs typeface="Open Sans"/>
                <a:sym typeface="Open Sans"/>
              </a:rPr>
              <a:t>when you use transport,</a:t>
            </a:r>
            <a:endParaRPr dirty="0"/>
          </a:p>
          <a:p>
            <a:pPr marL="285750" marR="0" lvl="0" indent="-285750" algn="l" rtl="0">
              <a:spcBef>
                <a:spcPts val="1200"/>
              </a:spcBef>
              <a:spcAft>
                <a:spcPts val="0"/>
              </a:spcAft>
              <a:buClr>
                <a:schemeClr val="dk1"/>
              </a:buClr>
              <a:buSzPts val="1800"/>
              <a:buFont typeface="Arial"/>
              <a:buChar char="•"/>
            </a:pPr>
            <a:r>
              <a:rPr lang="en-GB" sz="1800" b="0" i="0" u="none" strike="noStrike" cap="none" dirty="0">
                <a:solidFill>
                  <a:schemeClr val="dk1"/>
                </a:solidFill>
                <a:latin typeface="Open Sans"/>
                <a:ea typeface="Open Sans"/>
                <a:cs typeface="Open Sans"/>
                <a:sym typeface="Open Sans"/>
              </a:rPr>
              <a:t>when you join a club or association (for example, your local tennis club),</a:t>
            </a:r>
            <a:endParaRPr dirty="0"/>
          </a:p>
          <a:p>
            <a:pPr marL="285750" marR="0" lvl="0" indent="-285750" algn="l" rtl="0">
              <a:spcBef>
                <a:spcPts val="1200"/>
              </a:spcBef>
              <a:spcAft>
                <a:spcPts val="0"/>
              </a:spcAft>
              <a:buClr>
                <a:schemeClr val="dk1"/>
              </a:buClr>
              <a:buSzPts val="1800"/>
              <a:buFont typeface="Arial"/>
              <a:buChar char="•"/>
            </a:pPr>
            <a:r>
              <a:rPr lang="en-GB" sz="1800" b="0" i="0" u="none" strike="noStrike" cap="none" dirty="0">
                <a:solidFill>
                  <a:schemeClr val="dk1"/>
                </a:solidFill>
                <a:latin typeface="Open Sans"/>
                <a:ea typeface="Open Sans"/>
                <a:cs typeface="Open Sans"/>
                <a:sym typeface="Open Sans"/>
              </a:rPr>
              <a:t>when you have contact with public bodies like your local council or government departments.</a:t>
            </a:r>
            <a:endParaRPr dirty="0"/>
          </a:p>
        </p:txBody>
      </p:sp>
    </p:spTree>
    <p:extLst>
      <p:ext uri="{BB962C8B-B14F-4D97-AF65-F5344CB8AC3E}">
        <p14:creationId xmlns:p14="http://schemas.microsoft.com/office/powerpoint/2010/main" val="356500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9;p6">
            <a:extLst>
              <a:ext uri="{FF2B5EF4-FFF2-40B4-BE49-F238E27FC236}">
                <a16:creationId xmlns:a16="http://schemas.microsoft.com/office/drawing/2014/main" id="{C94D96BA-C3AE-E24F-AAA2-992D4761807E}"/>
              </a:ext>
            </a:extLst>
          </p:cNvPr>
          <p:cNvSpPr txBox="1"/>
          <p:nvPr/>
        </p:nvSpPr>
        <p:spPr>
          <a:xfrm>
            <a:off x="0" y="618231"/>
            <a:ext cx="9144000" cy="6207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B45599"/>
              </a:buClr>
              <a:buSzPts val="3600"/>
              <a:buFont typeface="Open Sans"/>
              <a:buNone/>
            </a:pPr>
            <a:r>
              <a:rPr lang="en-GB" sz="3600" b="1" i="0" u="none" strike="noStrike" cap="none" dirty="0">
                <a:solidFill>
                  <a:srgbClr val="AF891F"/>
                </a:solidFill>
                <a:latin typeface="Open Sans"/>
                <a:ea typeface="Open Sans"/>
                <a:cs typeface="Open Sans"/>
                <a:sym typeface="Open Sans"/>
              </a:rPr>
              <a:t>What Is Discrimination?</a:t>
            </a:r>
            <a:endParaRPr sz="3600" b="1" i="0" u="none" strike="noStrike" cap="none" dirty="0">
              <a:solidFill>
                <a:srgbClr val="AF891F"/>
              </a:solidFill>
              <a:latin typeface="Open Sans"/>
              <a:ea typeface="Open Sans"/>
              <a:cs typeface="Open Sans"/>
              <a:sym typeface="Open Sans"/>
            </a:endParaRPr>
          </a:p>
        </p:txBody>
      </p:sp>
      <p:sp>
        <p:nvSpPr>
          <p:cNvPr id="3" name="Google Shape;70;p6">
            <a:extLst>
              <a:ext uri="{FF2B5EF4-FFF2-40B4-BE49-F238E27FC236}">
                <a16:creationId xmlns:a16="http://schemas.microsoft.com/office/drawing/2014/main" id="{5A5D7295-C7C2-3E4A-87AE-FA4C959921B1}"/>
              </a:ext>
            </a:extLst>
          </p:cNvPr>
          <p:cNvSpPr txBox="1"/>
          <p:nvPr/>
        </p:nvSpPr>
        <p:spPr>
          <a:xfrm>
            <a:off x="431801" y="1388395"/>
            <a:ext cx="8280400" cy="2507826"/>
          </a:xfrm>
          <a:prstGeom prst="rect">
            <a:avLst/>
          </a:prstGeom>
          <a:noFill/>
          <a:ln>
            <a:noFill/>
          </a:ln>
        </p:spPr>
        <p:txBody>
          <a:bodyPr spcFirstLastPara="1" wrap="square" lIns="0" tIns="45700" rIns="0" bIns="45700" anchor="t" anchorCtr="0">
            <a:spAutoFit/>
          </a:bodyPr>
          <a:lstStyle/>
          <a:p>
            <a:pPr marL="0" marR="0" lvl="0" indent="0" algn="l" rtl="0">
              <a:lnSpc>
                <a:spcPct val="107000"/>
              </a:lnSpc>
              <a:spcBef>
                <a:spcPts val="0"/>
              </a:spcBef>
              <a:spcAft>
                <a:spcPts val="0"/>
              </a:spcAft>
              <a:buClr>
                <a:srgbClr val="262626"/>
              </a:buClr>
              <a:buSzPts val="1800"/>
              <a:buFont typeface="Open Sans"/>
              <a:buNone/>
            </a:pPr>
            <a:r>
              <a:rPr lang="en-GB" sz="1600" b="1" i="0" u="none" strike="noStrike" cap="none" dirty="0">
                <a:solidFill>
                  <a:srgbClr val="AF891F"/>
                </a:solidFill>
                <a:latin typeface="Open Sans"/>
                <a:ea typeface="Open Sans"/>
                <a:cs typeface="Open Sans"/>
                <a:sym typeface="Open Sans"/>
              </a:rPr>
              <a:t>Discrimination</a:t>
            </a:r>
            <a:r>
              <a:rPr lang="en-GB" sz="1600" b="0" i="0" u="none" strike="noStrike" cap="none" dirty="0">
                <a:solidFill>
                  <a:srgbClr val="262626"/>
                </a:solidFill>
                <a:latin typeface="Open Sans"/>
                <a:ea typeface="Open Sans"/>
                <a:cs typeface="Open Sans"/>
                <a:sym typeface="Open Sans"/>
              </a:rPr>
              <a:t> is the unfair or prejudicial treatment of people and groups based on protected characteristics. It often stems from negative stereotypes. For example, stereotypes about sex and gender can lead to sexism, and stereotypes about race can lead to racism. Acts of discrimination may include bullying. </a:t>
            </a:r>
            <a:endParaRPr sz="1600" dirty="0"/>
          </a:p>
          <a:p>
            <a:pPr lvl="0">
              <a:lnSpc>
                <a:spcPct val="107000"/>
              </a:lnSpc>
              <a:spcBef>
                <a:spcPts val="1200"/>
              </a:spcBef>
              <a:spcAft>
                <a:spcPts val="0"/>
              </a:spcAft>
              <a:buClr>
                <a:srgbClr val="262626"/>
              </a:buClr>
              <a:buSzPts val="1800"/>
            </a:pPr>
            <a:r>
              <a:rPr lang="en-GB" sz="1600" b="1" i="0" u="none" strike="noStrike" cap="none" dirty="0">
                <a:solidFill>
                  <a:srgbClr val="AF891F"/>
                </a:solidFill>
                <a:latin typeface="Open Sans"/>
                <a:ea typeface="Open Sans"/>
                <a:cs typeface="Open Sans"/>
                <a:sym typeface="Open Sans"/>
              </a:rPr>
              <a:t>Prejudice</a:t>
            </a:r>
            <a:r>
              <a:rPr lang="en-GB" sz="1600" b="0" i="0" u="none" strike="noStrike" cap="none" dirty="0">
                <a:solidFill>
                  <a:srgbClr val="262626"/>
                </a:solidFill>
                <a:latin typeface="Open Sans"/>
                <a:ea typeface="Open Sans"/>
                <a:cs typeface="Open Sans"/>
                <a:sym typeface="Open Sans"/>
              </a:rPr>
              <a:t> is the judgement of someone or something without knowing enough information about that person or thing. </a:t>
            </a:r>
          </a:p>
          <a:p>
            <a:pPr lvl="0">
              <a:lnSpc>
                <a:spcPct val="107000"/>
              </a:lnSpc>
              <a:spcBef>
                <a:spcPts val="1200"/>
              </a:spcBef>
              <a:spcAft>
                <a:spcPts val="0"/>
              </a:spcAft>
              <a:buClr>
                <a:srgbClr val="262626"/>
              </a:buClr>
              <a:buSzPts val="1800"/>
            </a:pPr>
            <a:r>
              <a:rPr lang="en-GB" sz="1600" dirty="0">
                <a:latin typeface="Open Sans"/>
                <a:ea typeface="Open Sans"/>
                <a:cs typeface="Open Sans"/>
                <a:sym typeface="Open Sans"/>
              </a:rPr>
              <a:t>A </a:t>
            </a:r>
            <a:r>
              <a:rPr lang="en-GB" sz="1600" b="1" dirty="0">
                <a:solidFill>
                  <a:srgbClr val="AF891F"/>
                </a:solidFill>
                <a:latin typeface="Open Sans"/>
                <a:ea typeface="Open Sans"/>
                <a:cs typeface="Open Sans"/>
                <a:sym typeface="Open Sans"/>
              </a:rPr>
              <a:t>hate crime </a:t>
            </a:r>
            <a:r>
              <a:rPr lang="en-GB" sz="1600" dirty="0">
                <a:latin typeface="Open Sans"/>
                <a:ea typeface="Open Sans"/>
                <a:cs typeface="Open Sans"/>
                <a:sym typeface="Open Sans"/>
              </a:rPr>
              <a:t>is any criminal offence that is perceived to be motivated by prejudice based on disability, race, religion, sexual orientation or transgender identity.</a:t>
            </a:r>
          </a:p>
        </p:txBody>
      </p:sp>
      <p:sp>
        <p:nvSpPr>
          <p:cNvPr id="4" name="Google Shape;71;p6">
            <a:extLst>
              <a:ext uri="{FF2B5EF4-FFF2-40B4-BE49-F238E27FC236}">
                <a16:creationId xmlns:a16="http://schemas.microsoft.com/office/drawing/2014/main" id="{FBD56BA3-92CB-024B-8553-E2EA8E9FCCE6}"/>
              </a:ext>
            </a:extLst>
          </p:cNvPr>
          <p:cNvSpPr txBox="1"/>
          <p:nvPr/>
        </p:nvSpPr>
        <p:spPr>
          <a:xfrm>
            <a:off x="431800" y="5940130"/>
            <a:ext cx="6245725" cy="446877"/>
          </a:xfrm>
          <a:prstGeom prst="rect">
            <a:avLst/>
          </a:prstGeom>
          <a:noFill/>
          <a:ln>
            <a:noFill/>
          </a:ln>
        </p:spPr>
        <p:txBody>
          <a:bodyPr spcFirstLastPara="1" wrap="square" lIns="0" tIns="45700" rIns="0" bIns="45700" anchor="t" anchorCtr="0">
            <a:spAutoFit/>
          </a:bodyPr>
          <a:lstStyle/>
          <a:p>
            <a:pPr marL="0" marR="0" lvl="0" indent="0" algn="l" rtl="0">
              <a:lnSpc>
                <a:spcPct val="191666"/>
              </a:lnSpc>
              <a:spcBef>
                <a:spcPts val="0"/>
              </a:spcBef>
              <a:spcAft>
                <a:spcPts val="0"/>
              </a:spcAft>
              <a:buNone/>
            </a:pPr>
            <a:r>
              <a:rPr lang="en-GB" sz="1200" b="0" i="0" u="none" strike="noStrike" cap="none" baseline="30000" dirty="0">
                <a:solidFill>
                  <a:srgbClr val="121212"/>
                </a:solidFill>
                <a:latin typeface="Open Sans"/>
                <a:ea typeface="Open Sans"/>
                <a:cs typeface="Open Sans"/>
                <a:sym typeface="Open Sans"/>
              </a:rPr>
              <a:t>1</a:t>
            </a:r>
            <a:r>
              <a:rPr lang="en-GB" sz="1200" b="0" i="0" u="none" strike="noStrike" cap="none" dirty="0">
                <a:solidFill>
                  <a:srgbClr val="121212"/>
                </a:solidFill>
                <a:latin typeface="Open Sans"/>
                <a:ea typeface="Open Sans"/>
                <a:cs typeface="Open Sans"/>
                <a:sym typeface="Open Sans"/>
              </a:rPr>
              <a:t> </a:t>
            </a:r>
            <a:r>
              <a:rPr lang="en-GB" sz="1200" b="0" i="0" u="sng" strike="noStrike" cap="none" dirty="0">
                <a:solidFill>
                  <a:srgbClr val="AF891F"/>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UK Schools Record More than 60,000 Racist Incidents in Five Years (The Guardian)</a:t>
            </a:r>
            <a:endParaRPr sz="1200" b="1" i="0" u="none" strike="noStrike" cap="none" dirty="0">
              <a:solidFill>
                <a:srgbClr val="AF891F"/>
              </a:solidFill>
              <a:latin typeface="Open Sans"/>
              <a:ea typeface="Open Sans"/>
              <a:cs typeface="Open Sans"/>
              <a:sym typeface="Open Sans"/>
            </a:endParaRPr>
          </a:p>
        </p:txBody>
      </p:sp>
    </p:spTree>
    <p:extLst>
      <p:ext uri="{BB962C8B-B14F-4D97-AF65-F5344CB8AC3E}">
        <p14:creationId xmlns:p14="http://schemas.microsoft.com/office/powerpoint/2010/main" val="19739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86;p8">
            <a:extLst>
              <a:ext uri="{FF2B5EF4-FFF2-40B4-BE49-F238E27FC236}">
                <a16:creationId xmlns:a16="http://schemas.microsoft.com/office/drawing/2014/main" id="{9D4838D7-4F75-6545-819F-6E3444596F09}"/>
              </a:ext>
            </a:extLst>
          </p:cNvPr>
          <p:cNvSpPr txBox="1"/>
          <p:nvPr/>
        </p:nvSpPr>
        <p:spPr>
          <a:xfrm>
            <a:off x="0" y="618231"/>
            <a:ext cx="9144000" cy="6207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B45599"/>
              </a:buClr>
              <a:buSzPts val="3600"/>
              <a:buFont typeface="Open Sans"/>
              <a:buNone/>
            </a:pPr>
            <a:r>
              <a:rPr lang="en-GB" sz="3600" b="1" dirty="0">
                <a:solidFill>
                  <a:srgbClr val="DC9328"/>
                </a:solidFill>
                <a:latin typeface="Open Sans"/>
                <a:ea typeface="Open Sans"/>
                <a:cs typeface="Open Sans"/>
                <a:sym typeface="Open Sans"/>
              </a:rPr>
              <a:t>Disability</a:t>
            </a:r>
            <a:endParaRPr sz="3600" b="1" dirty="0">
              <a:solidFill>
                <a:srgbClr val="DC9328"/>
              </a:solidFill>
              <a:latin typeface="Open Sans"/>
              <a:ea typeface="Open Sans"/>
              <a:cs typeface="Open Sans"/>
              <a:sym typeface="Open Sans"/>
            </a:endParaRPr>
          </a:p>
        </p:txBody>
      </p:sp>
      <p:sp>
        <p:nvSpPr>
          <p:cNvPr id="4" name="Google Shape;87;p8">
            <a:extLst>
              <a:ext uri="{FF2B5EF4-FFF2-40B4-BE49-F238E27FC236}">
                <a16:creationId xmlns:a16="http://schemas.microsoft.com/office/drawing/2014/main" id="{DC6AE61B-BEFE-2B4F-B9C3-CB508EA25F08}"/>
              </a:ext>
            </a:extLst>
          </p:cNvPr>
          <p:cNvSpPr txBox="1"/>
          <p:nvPr/>
        </p:nvSpPr>
        <p:spPr>
          <a:xfrm>
            <a:off x="431800" y="1387654"/>
            <a:ext cx="8280400" cy="2492950"/>
          </a:xfrm>
          <a:prstGeom prst="rect">
            <a:avLst/>
          </a:prstGeom>
          <a:noFill/>
          <a:ln>
            <a:noFill/>
          </a:ln>
        </p:spPr>
        <p:txBody>
          <a:bodyPr spcFirstLastPara="1" wrap="square" lIns="0" tIns="45700" rIns="0" bIns="45700" anchor="t" anchorCtr="0">
            <a:spAutoFit/>
          </a:bodyPr>
          <a:lstStyle/>
          <a:p>
            <a:pPr marL="0" marR="0" lvl="0" indent="0" algn="l" rtl="0">
              <a:spcBef>
                <a:spcPts val="0"/>
              </a:spcBef>
              <a:spcAft>
                <a:spcPts val="0"/>
              </a:spcAft>
              <a:buClr>
                <a:srgbClr val="262626"/>
              </a:buClr>
              <a:buSzPts val="1800"/>
              <a:buFont typeface="Open Sans"/>
              <a:buNone/>
            </a:pPr>
            <a:r>
              <a:rPr lang="en-GB" sz="1800" dirty="0">
                <a:solidFill>
                  <a:schemeClr val="dk1"/>
                </a:solidFill>
                <a:latin typeface="Open Sans"/>
                <a:ea typeface="Open Sans"/>
                <a:cs typeface="Open Sans"/>
                <a:sym typeface="Open Sans"/>
              </a:rPr>
              <a:t>The Equality Act 2010 protects people against discrimination based on any </a:t>
            </a:r>
            <a:r>
              <a:rPr lang="en-GB" sz="1800" b="1" dirty="0">
                <a:solidFill>
                  <a:schemeClr val="dk1"/>
                </a:solidFill>
                <a:latin typeface="Open Sans"/>
                <a:ea typeface="Open Sans"/>
                <a:cs typeface="Open Sans"/>
                <a:sym typeface="Open Sans"/>
              </a:rPr>
              <a:t>disabilities</a:t>
            </a:r>
            <a:r>
              <a:rPr lang="en-GB" sz="1800" dirty="0">
                <a:solidFill>
                  <a:schemeClr val="dk1"/>
                </a:solidFill>
                <a:latin typeface="Open Sans"/>
                <a:ea typeface="Open Sans"/>
                <a:cs typeface="Open Sans"/>
                <a:sym typeface="Open Sans"/>
              </a:rPr>
              <a:t> that they may have. </a:t>
            </a:r>
            <a:endParaRPr sz="1800" dirty="0">
              <a:solidFill>
                <a:schemeClr val="dk1"/>
              </a:solidFill>
              <a:latin typeface="Open Sans"/>
              <a:ea typeface="Open Sans"/>
              <a:cs typeface="Open Sans"/>
              <a:sym typeface="Open Sans"/>
            </a:endParaRPr>
          </a:p>
          <a:p>
            <a:pPr marL="0" marR="0" lvl="0" indent="0" algn="l" rtl="0">
              <a:spcBef>
                <a:spcPts val="1800"/>
              </a:spcBef>
              <a:spcAft>
                <a:spcPts val="0"/>
              </a:spcAft>
              <a:buClr>
                <a:srgbClr val="262626"/>
              </a:buClr>
              <a:buSzPts val="1800"/>
              <a:buFont typeface="Open Sans"/>
              <a:buNone/>
            </a:pPr>
            <a:r>
              <a:rPr lang="en-GB" sz="1800" i="0" dirty="0">
                <a:solidFill>
                  <a:schemeClr val="dk1"/>
                </a:solidFill>
                <a:latin typeface="Open Sans"/>
                <a:ea typeface="Open Sans"/>
                <a:cs typeface="Open Sans"/>
                <a:sym typeface="Open Sans"/>
              </a:rPr>
              <a:t>This includes any long-term physical or mental health conditions that impact a person’s ability to carry out day-to-day activities.</a:t>
            </a:r>
            <a:endParaRPr dirty="0"/>
          </a:p>
          <a:p>
            <a:pPr marL="0" marR="0" lvl="0" indent="0" algn="l" rtl="0">
              <a:spcBef>
                <a:spcPts val="1800"/>
              </a:spcBef>
              <a:spcAft>
                <a:spcPts val="0"/>
              </a:spcAft>
              <a:buClr>
                <a:srgbClr val="262626"/>
              </a:buClr>
              <a:buSzPts val="1800"/>
              <a:buFont typeface="Open Sans"/>
              <a:buNone/>
            </a:pPr>
            <a:r>
              <a:rPr lang="en-GB" sz="1800" dirty="0">
                <a:solidFill>
                  <a:schemeClr val="dk1"/>
                </a:solidFill>
                <a:latin typeface="Open Sans"/>
                <a:ea typeface="Open Sans"/>
                <a:cs typeface="Open Sans"/>
                <a:sym typeface="Open Sans"/>
              </a:rPr>
              <a:t>Discrimination against people based on disability is referred to as </a:t>
            </a:r>
            <a:r>
              <a:rPr lang="en-GB" sz="1800" b="1" dirty="0">
                <a:solidFill>
                  <a:schemeClr val="dk1"/>
                </a:solidFill>
                <a:latin typeface="Open Sans"/>
                <a:ea typeface="Open Sans"/>
                <a:cs typeface="Open Sans"/>
                <a:sym typeface="Open Sans"/>
              </a:rPr>
              <a:t>ableism</a:t>
            </a:r>
            <a:r>
              <a:rPr lang="en-GB" sz="1800" dirty="0">
                <a:solidFill>
                  <a:schemeClr val="dk1"/>
                </a:solidFill>
                <a:latin typeface="Open Sans"/>
                <a:ea typeface="Open Sans"/>
                <a:cs typeface="Open Sans"/>
                <a:sym typeface="Open Sans"/>
              </a:rPr>
              <a:t>. </a:t>
            </a:r>
            <a:br>
              <a:rPr lang="en-GB" sz="1800" dirty="0">
                <a:solidFill>
                  <a:schemeClr val="dk1"/>
                </a:solidFill>
                <a:latin typeface="Open Sans"/>
                <a:ea typeface="Open Sans"/>
                <a:cs typeface="Open Sans"/>
                <a:sym typeface="Open Sans"/>
              </a:rPr>
            </a:br>
            <a:r>
              <a:rPr lang="en-GB" sz="1800" dirty="0">
                <a:solidFill>
                  <a:schemeClr val="dk1"/>
                </a:solidFill>
                <a:latin typeface="Open Sans"/>
                <a:ea typeface="Open Sans"/>
                <a:cs typeface="Open Sans"/>
                <a:sym typeface="Open Sans"/>
              </a:rPr>
              <a:t>It is typically based on irrational hatred, intolerance and fear of people with disabilities.</a:t>
            </a:r>
            <a:endParaRPr dirty="0"/>
          </a:p>
        </p:txBody>
      </p:sp>
      <p:pic>
        <p:nvPicPr>
          <p:cNvPr id="2" name="Picture 1" descr="Background pattern&#10;&#10;Description automatically generated">
            <a:extLst>
              <a:ext uri="{FF2B5EF4-FFF2-40B4-BE49-F238E27FC236}">
                <a16:creationId xmlns:a16="http://schemas.microsoft.com/office/drawing/2014/main" id="{08A8D5CB-21C3-554A-AE60-DDA3D81A3C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467309" y="4189073"/>
            <a:ext cx="1958065" cy="3136900"/>
          </a:xfrm>
          <a:prstGeom prst="rect">
            <a:avLst/>
          </a:prstGeom>
        </p:spPr>
      </p:pic>
      <p:pic>
        <p:nvPicPr>
          <p:cNvPr id="7" name="Picture 6" descr="Background pattern&#10;&#10;Description automatically generated">
            <a:extLst>
              <a:ext uri="{FF2B5EF4-FFF2-40B4-BE49-F238E27FC236}">
                <a16:creationId xmlns:a16="http://schemas.microsoft.com/office/drawing/2014/main" id="{7A08AF0C-F41C-EE7C-BE23-7F431F62DF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718627" y="4189072"/>
            <a:ext cx="1958065" cy="3136900"/>
          </a:xfrm>
          <a:prstGeom prst="rect">
            <a:avLst/>
          </a:prstGeom>
        </p:spPr>
      </p:pic>
    </p:spTree>
    <p:extLst>
      <p:ext uri="{BB962C8B-B14F-4D97-AF65-F5344CB8AC3E}">
        <p14:creationId xmlns:p14="http://schemas.microsoft.com/office/powerpoint/2010/main" val="381803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3;p9">
            <a:extLst>
              <a:ext uri="{FF2B5EF4-FFF2-40B4-BE49-F238E27FC236}">
                <a16:creationId xmlns:a16="http://schemas.microsoft.com/office/drawing/2014/main" id="{77A85283-0EC2-1440-9608-F5F120432201}"/>
              </a:ext>
            </a:extLst>
          </p:cNvPr>
          <p:cNvSpPr txBox="1"/>
          <p:nvPr/>
        </p:nvSpPr>
        <p:spPr>
          <a:xfrm>
            <a:off x="0" y="618231"/>
            <a:ext cx="9144000" cy="6207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B45599"/>
              </a:buClr>
              <a:buSzPts val="3600"/>
              <a:buFont typeface="Open Sans"/>
              <a:buNone/>
            </a:pPr>
            <a:r>
              <a:rPr lang="en-GB" sz="3600" b="1" dirty="0">
                <a:solidFill>
                  <a:srgbClr val="DD3784"/>
                </a:solidFill>
                <a:latin typeface="Open Sans"/>
                <a:ea typeface="Open Sans"/>
                <a:cs typeface="Open Sans"/>
                <a:sym typeface="Open Sans"/>
              </a:rPr>
              <a:t>Invisible Disabilities</a:t>
            </a:r>
            <a:endParaRPr sz="3600" b="1" dirty="0">
              <a:solidFill>
                <a:srgbClr val="DD3784"/>
              </a:solidFill>
              <a:latin typeface="Open Sans"/>
              <a:ea typeface="Open Sans"/>
              <a:cs typeface="Open Sans"/>
              <a:sym typeface="Open Sans"/>
            </a:endParaRPr>
          </a:p>
        </p:txBody>
      </p:sp>
      <p:sp>
        <p:nvSpPr>
          <p:cNvPr id="3" name="Google Shape;94;p9">
            <a:extLst>
              <a:ext uri="{FF2B5EF4-FFF2-40B4-BE49-F238E27FC236}">
                <a16:creationId xmlns:a16="http://schemas.microsoft.com/office/drawing/2014/main" id="{CA06CD75-06E9-2648-AAF7-E32A381B9F92}"/>
              </a:ext>
            </a:extLst>
          </p:cNvPr>
          <p:cNvSpPr txBox="1"/>
          <p:nvPr/>
        </p:nvSpPr>
        <p:spPr>
          <a:xfrm>
            <a:off x="431800" y="1387654"/>
            <a:ext cx="8280400" cy="2462213"/>
          </a:xfrm>
          <a:prstGeom prst="rect">
            <a:avLst/>
          </a:prstGeom>
          <a:noFill/>
          <a:ln>
            <a:noFill/>
          </a:ln>
        </p:spPr>
        <p:txBody>
          <a:bodyPr spcFirstLastPara="1" wrap="square" lIns="0" tIns="45700" rIns="0" bIns="45700" anchor="t" anchorCtr="0">
            <a:spAutoFit/>
          </a:bodyPr>
          <a:lstStyle/>
          <a:p>
            <a:pPr marL="0" marR="0" lvl="0" indent="0" algn="l" rtl="0">
              <a:spcBef>
                <a:spcPts val="0"/>
              </a:spcBef>
              <a:spcAft>
                <a:spcPts val="0"/>
              </a:spcAft>
              <a:buClr>
                <a:srgbClr val="262626"/>
              </a:buClr>
              <a:buSzPts val="1800"/>
              <a:buFont typeface="Open Sans"/>
              <a:buNone/>
            </a:pPr>
            <a:r>
              <a:rPr lang="en-GB" sz="1800" dirty="0">
                <a:solidFill>
                  <a:schemeClr val="dk1"/>
                </a:solidFill>
                <a:latin typeface="Open Sans"/>
                <a:ea typeface="Open Sans"/>
                <a:cs typeface="Open Sans"/>
                <a:sym typeface="Open Sans"/>
              </a:rPr>
              <a:t>Invisible disabilities (or hidden disabilities) are disabilities that are not visible from the outside. The term ‘invisible disability’ exists as an umbrella term that captures a whole spectrum of hidden disabilities, chronic medical conditions and other challenges.</a:t>
            </a:r>
            <a:endParaRPr dirty="0"/>
          </a:p>
          <a:p>
            <a:pPr marL="0" marR="0" lvl="0" indent="0" algn="l" rtl="0">
              <a:spcBef>
                <a:spcPts val="600"/>
              </a:spcBef>
              <a:spcAft>
                <a:spcPts val="0"/>
              </a:spcAft>
              <a:buClr>
                <a:srgbClr val="262626"/>
              </a:buClr>
              <a:buSzPts val="1800"/>
              <a:buFont typeface="Open Sans"/>
              <a:buNone/>
            </a:pPr>
            <a:r>
              <a:rPr lang="en-GB" sz="1800" dirty="0">
                <a:solidFill>
                  <a:schemeClr val="dk1"/>
                </a:solidFill>
                <a:latin typeface="Open Sans"/>
                <a:ea typeface="Open Sans"/>
                <a:cs typeface="Open Sans"/>
                <a:sym typeface="Open Sans"/>
              </a:rPr>
              <a:t>Other people may struggle to recognise an invisible disability because they cannot see physical evidence of it. As a result, people with invisible disabilities can sometimes find it difficult to access the support they need as their disability is not always understood by others.</a:t>
            </a:r>
            <a:endParaRPr dirty="0"/>
          </a:p>
        </p:txBody>
      </p:sp>
    </p:spTree>
    <p:extLst>
      <p:ext uri="{BB962C8B-B14F-4D97-AF65-F5344CB8AC3E}">
        <p14:creationId xmlns:p14="http://schemas.microsoft.com/office/powerpoint/2010/main" val="194482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3;p9">
            <a:extLst>
              <a:ext uri="{FF2B5EF4-FFF2-40B4-BE49-F238E27FC236}">
                <a16:creationId xmlns:a16="http://schemas.microsoft.com/office/drawing/2014/main" id="{77A85283-0EC2-1440-9608-F5F120432201}"/>
              </a:ext>
            </a:extLst>
          </p:cNvPr>
          <p:cNvSpPr txBox="1"/>
          <p:nvPr/>
        </p:nvSpPr>
        <p:spPr>
          <a:xfrm>
            <a:off x="0" y="618231"/>
            <a:ext cx="9144000" cy="6207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B45599"/>
              </a:buClr>
              <a:buSzPts val="3600"/>
              <a:buFont typeface="Open Sans"/>
              <a:buNone/>
            </a:pPr>
            <a:r>
              <a:rPr lang="en-GB" sz="3600" b="1" dirty="0">
                <a:solidFill>
                  <a:srgbClr val="DD3784"/>
                </a:solidFill>
                <a:latin typeface="Open Sans"/>
                <a:ea typeface="Open Sans"/>
                <a:cs typeface="Open Sans"/>
                <a:sym typeface="Open Sans"/>
              </a:rPr>
              <a:t>Invisible Disabilities</a:t>
            </a:r>
            <a:endParaRPr sz="3600" b="1" dirty="0">
              <a:solidFill>
                <a:srgbClr val="DD3784"/>
              </a:solidFill>
              <a:latin typeface="Open Sans"/>
              <a:ea typeface="Open Sans"/>
              <a:cs typeface="Open Sans"/>
              <a:sym typeface="Open Sans"/>
            </a:endParaRPr>
          </a:p>
        </p:txBody>
      </p:sp>
      <p:sp>
        <p:nvSpPr>
          <p:cNvPr id="5" name="Google Shape;97;p9">
            <a:extLst>
              <a:ext uri="{FF2B5EF4-FFF2-40B4-BE49-F238E27FC236}">
                <a16:creationId xmlns:a16="http://schemas.microsoft.com/office/drawing/2014/main" id="{329D5312-B34D-154C-8ED2-9987C8554942}"/>
              </a:ext>
            </a:extLst>
          </p:cNvPr>
          <p:cNvSpPr txBox="1"/>
          <p:nvPr/>
        </p:nvSpPr>
        <p:spPr>
          <a:xfrm>
            <a:off x="895074" y="4926537"/>
            <a:ext cx="3831056" cy="1463822"/>
          </a:xfrm>
          <a:prstGeom prst="rect">
            <a:avLst/>
          </a:prstGeom>
          <a:noFill/>
          <a:ln>
            <a:noFill/>
          </a:ln>
        </p:spPr>
        <p:txBody>
          <a:bodyPr spcFirstLastPara="1" wrap="square" lIns="0" tIns="45700" rIns="0" bIns="45700" anchor="t" anchorCtr="0">
            <a:spAutoFit/>
          </a:bodyPr>
          <a:lstStyle/>
          <a:p>
            <a:pPr marL="285750" marR="0" lvl="0" indent="-285750" algn="l" rtl="0">
              <a:lnSpc>
                <a:spcPct val="127777"/>
              </a:lnSpc>
              <a:spcBef>
                <a:spcPts val="0"/>
              </a:spcBef>
              <a:spcAft>
                <a:spcPts val="0"/>
              </a:spcAft>
              <a:buClr>
                <a:srgbClr val="262626"/>
              </a:buClr>
              <a:buSzPts val="1800"/>
              <a:buFont typeface="Arial"/>
              <a:buChar char="•"/>
            </a:pPr>
            <a:r>
              <a:rPr lang="en-GB" sz="1800" b="1" dirty="0">
                <a:solidFill>
                  <a:srgbClr val="262626"/>
                </a:solidFill>
                <a:latin typeface="Open Sans"/>
                <a:ea typeface="Open Sans"/>
                <a:cs typeface="Open Sans"/>
                <a:sym typeface="Open Sans"/>
              </a:rPr>
              <a:t>Illness</a:t>
            </a:r>
            <a:endParaRPr dirty="0"/>
          </a:p>
          <a:p>
            <a:pPr marL="285750" marR="0" lvl="0" indent="-285750" algn="l" rtl="0">
              <a:lnSpc>
                <a:spcPct val="127777"/>
              </a:lnSpc>
              <a:spcBef>
                <a:spcPts val="1200"/>
              </a:spcBef>
              <a:spcAft>
                <a:spcPts val="0"/>
              </a:spcAft>
              <a:buClr>
                <a:srgbClr val="262626"/>
              </a:buClr>
              <a:buSzPts val="1800"/>
              <a:buFont typeface="Arial"/>
              <a:buChar char="•"/>
            </a:pPr>
            <a:r>
              <a:rPr lang="en-GB" sz="1800" b="1" dirty="0">
                <a:solidFill>
                  <a:srgbClr val="262626"/>
                </a:solidFill>
                <a:latin typeface="Open Sans"/>
                <a:ea typeface="Open Sans"/>
                <a:cs typeface="Open Sans"/>
                <a:sym typeface="Open Sans"/>
              </a:rPr>
              <a:t>Autism/ASC</a:t>
            </a:r>
            <a:endParaRPr dirty="0"/>
          </a:p>
          <a:p>
            <a:pPr marL="285750" marR="0" lvl="0" indent="-285750" algn="l" rtl="0">
              <a:lnSpc>
                <a:spcPct val="127777"/>
              </a:lnSpc>
              <a:spcBef>
                <a:spcPts val="1200"/>
              </a:spcBef>
              <a:spcAft>
                <a:spcPts val="0"/>
              </a:spcAft>
              <a:buClr>
                <a:srgbClr val="262626"/>
              </a:buClr>
              <a:buSzPts val="1800"/>
              <a:buFont typeface="Arial"/>
              <a:buChar char="•"/>
            </a:pPr>
            <a:r>
              <a:rPr lang="en-GB" sz="1800" b="1" dirty="0">
                <a:solidFill>
                  <a:srgbClr val="262626"/>
                </a:solidFill>
                <a:latin typeface="Open Sans"/>
                <a:ea typeface="Open Sans"/>
                <a:cs typeface="Open Sans"/>
                <a:sym typeface="Open Sans"/>
              </a:rPr>
              <a:t>Visual impairments</a:t>
            </a:r>
            <a:endParaRPr sz="1800" b="1" dirty="0">
              <a:solidFill>
                <a:srgbClr val="262626"/>
              </a:solidFill>
              <a:latin typeface="Open Sans"/>
              <a:ea typeface="Open Sans"/>
              <a:cs typeface="Open Sans"/>
              <a:sym typeface="Open Sans"/>
            </a:endParaRPr>
          </a:p>
        </p:txBody>
      </p:sp>
      <p:sp>
        <p:nvSpPr>
          <p:cNvPr id="6" name="Google Shape;98;p9">
            <a:extLst>
              <a:ext uri="{FF2B5EF4-FFF2-40B4-BE49-F238E27FC236}">
                <a16:creationId xmlns:a16="http://schemas.microsoft.com/office/drawing/2014/main" id="{959071F7-F2A9-8946-8770-AC10F5A46A77}"/>
              </a:ext>
            </a:extLst>
          </p:cNvPr>
          <p:cNvSpPr txBox="1"/>
          <p:nvPr/>
        </p:nvSpPr>
        <p:spPr>
          <a:xfrm>
            <a:off x="4580356" y="4926537"/>
            <a:ext cx="3822700" cy="1463822"/>
          </a:xfrm>
          <a:prstGeom prst="rect">
            <a:avLst/>
          </a:prstGeom>
          <a:noFill/>
          <a:ln>
            <a:noFill/>
          </a:ln>
        </p:spPr>
        <p:txBody>
          <a:bodyPr spcFirstLastPara="1" wrap="square" lIns="0" tIns="45700" rIns="0" bIns="45700" anchor="t" anchorCtr="0">
            <a:spAutoFit/>
          </a:bodyPr>
          <a:lstStyle/>
          <a:p>
            <a:pPr marL="285750" marR="0" lvl="0" indent="-285750" algn="l" rtl="0">
              <a:lnSpc>
                <a:spcPct val="127777"/>
              </a:lnSpc>
              <a:spcBef>
                <a:spcPts val="0"/>
              </a:spcBef>
              <a:spcAft>
                <a:spcPts val="0"/>
              </a:spcAft>
              <a:buClr>
                <a:srgbClr val="262626"/>
              </a:buClr>
              <a:buSzPts val="1800"/>
              <a:buFont typeface="Arial"/>
              <a:buChar char="•"/>
            </a:pPr>
            <a:r>
              <a:rPr lang="en-GB" sz="1800" b="1" dirty="0">
                <a:solidFill>
                  <a:srgbClr val="262626"/>
                </a:solidFill>
                <a:latin typeface="Open Sans"/>
                <a:ea typeface="Open Sans"/>
                <a:cs typeface="Open Sans"/>
                <a:sym typeface="Open Sans"/>
              </a:rPr>
              <a:t>Hearing loss</a:t>
            </a:r>
            <a:endParaRPr dirty="0"/>
          </a:p>
          <a:p>
            <a:pPr marL="285750" marR="0" lvl="0" indent="-285750" algn="l" rtl="0">
              <a:lnSpc>
                <a:spcPct val="127777"/>
              </a:lnSpc>
              <a:spcBef>
                <a:spcPts val="1200"/>
              </a:spcBef>
              <a:spcAft>
                <a:spcPts val="0"/>
              </a:spcAft>
              <a:buClr>
                <a:srgbClr val="262626"/>
              </a:buClr>
              <a:buSzPts val="1800"/>
              <a:buFont typeface="Arial"/>
              <a:buChar char="•"/>
            </a:pPr>
            <a:r>
              <a:rPr lang="en-GB" sz="1800" b="1" dirty="0">
                <a:solidFill>
                  <a:srgbClr val="262626"/>
                </a:solidFill>
                <a:latin typeface="Open Sans"/>
                <a:ea typeface="Open Sans"/>
                <a:cs typeface="Open Sans"/>
                <a:sym typeface="Open Sans"/>
              </a:rPr>
              <a:t>Learning difficulties</a:t>
            </a:r>
            <a:endParaRPr dirty="0"/>
          </a:p>
          <a:p>
            <a:pPr marL="285750" marR="0" lvl="0" indent="-285750" algn="l" rtl="0">
              <a:lnSpc>
                <a:spcPct val="127777"/>
              </a:lnSpc>
              <a:spcBef>
                <a:spcPts val="1200"/>
              </a:spcBef>
              <a:spcAft>
                <a:spcPts val="0"/>
              </a:spcAft>
              <a:buClr>
                <a:srgbClr val="262626"/>
              </a:buClr>
              <a:buSzPts val="1800"/>
              <a:buFont typeface="Arial"/>
              <a:buChar char="•"/>
            </a:pPr>
            <a:r>
              <a:rPr lang="en-GB" sz="1800" b="1" dirty="0">
                <a:solidFill>
                  <a:srgbClr val="262626"/>
                </a:solidFill>
                <a:latin typeface="Open Sans"/>
                <a:ea typeface="Open Sans"/>
                <a:cs typeface="Open Sans"/>
                <a:sym typeface="Open Sans"/>
              </a:rPr>
              <a:t>Breathing problems</a:t>
            </a:r>
            <a:endParaRPr dirty="0"/>
          </a:p>
        </p:txBody>
      </p:sp>
      <p:sp>
        <p:nvSpPr>
          <p:cNvPr id="7" name="Google Shape;94;p9">
            <a:extLst>
              <a:ext uri="{FF2B5EF4-FFF2-40B4-BE49-F238E27FC236}">
                <a16:creationId xmlns:a16="http://schemas.microsoft.com/office/drawing/2014/main" id="{C266002F-429A-E088-853A-DB0A72F1E7C2}"/>
              </a:ext>
            </a:extLst>
          </p:cNvPr>
          <p:cNvSpPr txBox="1"/>
          <p:nvPr/>
        </p:nvSpPr>
        <p:spPr>
          <a:xfrm>
            <a:off x="431800" y="1387654"/>
            <a:ext cx="8280400" cy="2462213"/>
          </a:xfrm>
          <a:prstGeom prst="rect">
            <a:avLst/>
          </a:prstGeom>
          <a:noFill/>
          <a:ln>
            <a:noFill/>
          </a:ln>
        </p:spPr>
        <p:txBody>
          <a:bodyPr spcFirstLastPara="1" wrap="square" lIns="0" tIns="45700" rIns="0" bIns="45700" anchor="t" anchorCtr="0">
            <a:spAutoFit/>
          </a:bodyPr>
          <a:lstStyle/>
          <a:p>
            <a:pPr marL="0" marR="0" lvl="0" indent="0" algn="l" rtl="0">
              <a:spcBef>
                <a:spcPts val="0"/>
              </a:spcBef>
              <a:spcAft>
                <a:spcPts val="0"/>
              </a:spcAft>
              <a:buClr>
                <a:srgbClr val="262626"/>
              </a:buClr>
              <a:buSzPts val="1800"/>
              <a:buFont typeface="Open Sans"/>
              <a:buNone/>
            </a:pPr>
            <a:r>
              <a:rPr lang="en-GB" sz="1800" dirty="0">
                <a:solidFill>
                  <a:schemeClr val="dk1"/>
                </a:solidFill>
                <a:latin typeface="Open Sans"/>
                <a:ea typeface="Open Sans"/>
                <a:cs typeface="Open Sans"/>
                <a:sym typeface="Open Sans"/>
              </a:rPr>
              <a:t>Invisible disabilities (or hidden disabilities) are disabilities that are not visible from the outside. The term ‘invisible disability’ exists as an umbrella term that captures a whole spectrum of hidden disabilities, chronic medical conditions and other challenges.</a:t>
            </a:r>
            <a:endParaRPr dirty="0"/>
          </a:p>
          <a:p>
            <a:pPr marL="0" marR="0" lvl="0" indent="0" algn="l" rtl="0">
              <a:spcBef>
                <a:spcPts val="600"/>
              </a:spcBef>
              <a:spcAft>
                <a:spcPts val="0"/>
              </a:spcAft>
              <a:buClr>
                <a:srgbClr val="262626"/>
              </a:buClr>
              <a:buSzPts val="1800"/>
              <a:buFont typeface="Open Sans"/>
              <a:buNone/>
            </a:pPr>
            <a:r>
              <a:rPr lang="en-GB" sz="1800" dirty="0">
                <a:solidFill>
                  <a:schemeClr val="dk1"/>
                </a:solidFill>
                <a:latin typeface="Open Sans"/>
                <a:ea typeface="Open Sans"/>
                <a:cs typeface="Open Sans"/>
                <a:sym typeface="Open Sans"/>
              </a:rPr>
              <a:t>Other people may struggle to recognise an invisible disability because they cannot see physical evidence of it. As a result, people with invisible disabilities can sometimes find it difficult to access the support they need as their disability is not always understood by others.</a:t>
            </a:r>
            <a:endParaRPr dirty="0"/>
          </a:p>
        </p:txBody>
      </p:sp>
      <p:sp>
        <p:nvSpPr>
          <p:cNvPr id="3" name="Google Shape;95;p9">
            <a:extLst>
              <a:ext uri="{FF2B5EF4-FFF2-40B4-BE49-F238E27FC236}">
                <a16:creationId xmlns:a16="http://schemas.microsoft.com/office/drawing/2014/main" id="{2CE15129-3B80-7B24-35EF-6C8B0530C0F5}"/>
              </a:ext>
            </a:extLst>
          </p:cNvPr>
          <p:cNvSpPr/>
          <p:nvPr/>
        </p:nvSpPr>
        <p:spPr>
          <a:xfrm>
            <a:off x="1058779" y="4012453"/>
            <a:ext cx="7026442" cy="648000"/>
          </a:xfrm>
          <a:prstGeom prst="roundRect">
            <a:avLst>
              <a:gd name="adj" fmla="val 16667"/>
            </a:avLst>
          </a:prstGeom>
          <a:solidFill>
            <a:srgbClr val="F074B6"/>
          </a:solidFill>
          <a:ln>
            <a:noFill/>
          </a:ln>
        </p:spPr>
        <p:txBody>
          <a:bodyPr spcFirstLastPara="1" wrap="square" lIns="0" tIns="45700" rIns="0" bIns="45700" anchor="ctr" anchorCtr="0">
            <a:spAutoFit/>
          </a:bodyPr>
          <a:lstStyle/>
          <a:p>
            <a:pPr marL="0" marR="0" lvl="0" indent="0" algn="ctr" rtl="0">
              <a:lnSpc>
                <a:spcPct val="127777"/>
              </a:lnSpc>
              <a:spcBef>
                <a:spcPts val="0"/>
              </a:spcBef>
              <a:spcAft>
                <a:spcPts val="0"/>
              </a:spcAft>
              <a:buNone/>
            </a:pPr>
            <a:r>
              <a:rPr lang="en-GB" sz="1800">
                <a:solidFill>
                  <a:srgbClr val="262626"/>
                </a:solidFill>
                <a:latin typeface="Open Sans"/>
                <a:ea typeface="Open Sans"/>
                <a:cs typeface="Open Sans"/>
                <a:sym typeface="Open Sans"/>
              </a:rPr>
              <a:t>What examples of invisible disabilities can you think of?</a:t>
            </a:r>
            <a:endParaRPr/>
          </a:p>
        </p:txBody>
      </p:sp>
    </p:spTree>
    <p:extLst>
      <p:ext uri="{BB962C8B-B14F-4D97-AF65-F5344CB8AC3E}">
        <p14:creationId xmlns:p14="http://schemas.microsoft.com/office/powerpoint/2010/main" val="410752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3;p10">
            <a:extLst>
              <a:ext uri="{FF2B5EF4-FFF2-40B4-BE49-F238E27FC236}">
                <a16:creationId xmlns:a16="http://schemas.microsoft.com/office/drawing/2014/main" id="{BB8942E9-527A-2D46-86E1-9CE235E228AE}"/>
              </a:ext>
            </a:extLst>
          </p:cNvPr>
          <p:cNvSpPr txBox="1"/>
          <p:nvPr/>
        </p:nvSpPr>
        <p:spPr>
          <a:xfrm>
            <a:off x="0" y="618231"/>
            <a:ext cx="9144000" cy="6207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B45599"/>
              </a:buClr>
              <a:buSzPts val="3600"/>
              <a:buFont typeface="Open Sans"/>
              <a:buNone/>
            </a:pPr>
            <a:r>
              <a:rPr lang="en-GB" sz="3600" b="1" dirty="0">
                <a:solidFill>
                  <a:srgbClr val="AA8517"/>
                </a:solidFill>
                <a:latin typeface="Open Sans"/>
                <a:ea typeface="Open Sans"/>
                <a:cs typeface="Open Sans"/>
                <a:sym typeface="Open Sans"/>
              </a:rPr>
              <a:t>Race</a:t>
            </a:r>
            <a:endParaRPr sz="3600" b="1" dirty="0">
              <a:solidFill>
                <a:srgbClr val="AA8517"/>
              </a:solidFill>
              <a:latin typeface="Open Sans"/>
              <a:ea typeface="Open Sans"/>
              <a:cs typeface="Open Sans"/>
              <a:sym typeface="Open Sans"/>
            </a:endParaRPr>
          </a:p>
        </p:txBody>
      </p:sp>
      <p:sp>
        <p:nvSpPr>
          <p:cNvPr id="3" name="Google Shape;104;p10">
            <a:extLst>
              <a:ext uri="{FF2B5EF4-FFF2-40B4-BE49-F238E27FC236}">
                <a16:creationId xmlns:a16="http://schemas.microsoft.com/office/drawing/2014/main" id="{0ABD4398-70A3-A24A-ABF9-BE845FBFB4B0}"/>
              </a:ext>
            </a:extLst>
          </p:cNvPr>
          <p:cNvSpPr txBox="1"/>
          <p:nvPr/>
        </p:nvSpPr>
        <p:spPr>
          <a:xfrm>
            <a:off x="431800" y="1387654"/>
            <a:ext cx="8280400" cy="3549649"/>
          </a:xfrm>
          <a:prstGeom prst="rect">
            <a:avLst/>
          </a:prstGeom>
          <a:noFill/>
          <a:ln>
            <a:noFill/>
          </a:ln>
        </p:spPr>
        <p:txBody>
          <a:bodyPr spcFirstLastPara="1" wrap="square" lIns="0" tIns="45700" rIns="0" bIns="45700" anchor="t" anchorCtr="0">
            <a:spAutoFit/>
          </a:bodyPr>
          <a:lstStyle/>
          <a:p>
            <a:pPr marL="0" marR="0" lvl="0" indent="0" algn="l" rtl="0">
              <a:spcBef>
                <a:spcPts val="0"/>
              </a:spcBef>
              <a:spcAft>
                <a:spcPts val="800"/>
              </a:spcAft>
              <a:buClr>
                <a:srgbClr val="262626"/>
              </a:buClr>
              <a:buSzPts val="1800"/>
              <a:buFont typeface="Open Sans"/>
              <a:buNone/>
            </a:pPr>
            <a:r>
              <a:rPr lang="en-GB" sz="1800" dirty="0">
                <a:solidFill>
                  <a:srgbClr val="262626"/>
                </a:solidFill>
                <a:latin typeface="Open Sans"/>
                <a:ea typeface="Open Sans"/>
                <a:cs typeface="Open Sans"/>
                <a:sym typeface="Open Sans"/>
              </a:rPr>
              <a:t>The Equality Act 2010 protects people against discrimination based on their </a:t>
            </a:r>
            <a:r>
              <a:rPr lang="en-GB" sz="1800" b="1" dirty="0">
                <a:solidFill>
                  <a:srgbClr val="262626"/>
                </a:solidFill>
                <a:latin typeface="Open Sans"/>
                <a:ea typeface="Open Sans"/>
                <a:cs typeface="Open Sans"/>
                <a:sym typeface="Open Sans"/>
              </a:rPr>
              <a:t>race</a:t>
            </a:r>
            <a:r>
              <a:rPr lang="en-GB" sz="1800" dirty="0">
                <a:solidFill>
                  <a:srgbClr val="262626"/>
                </a:solidFill>
                <a:latin typeface="Open Sans"/>
                <a:ea typeface="Open Sans"/>
                <a:cs typeface="Open Sans"/>
                <a:sym typeface="Open Sans"/>
              </a:rPr>
              <a:t>.</a:t>
            </a:r>
            <a:endParaRPr lang="en-GB" sz="800" dirty="0">
              <a:solidFill>
                <a:schemeClr val="dk1"/>
              </a:solidFill>
              <a:latin typeface="Calibri"/>
              <a:ea typeface="Open Sans"/>
              <a:cs typeface="Calibri"/>
              <a:sym typeface="Calibri"/>
            </a:endParaRPr>
          </a:p>
          <a:p>
            <a:pPr marL="0" marR="0" lvl="0" indent="0" algn="l" rtl="0">
              <a:spcBef>
                <a:spcPts val="0"/>
              </a:spcBef>
              <a:spcAft>
                <a:spcPts val="800"/>
              </a:spcAft>
              <a:buClr>
                <a:srgbClr val="262626"/>
              </a:buClr>
              <a:buSzPts val="1800"/>
              <a:buFont typeface="Open Sans"/>
              <a:buNone/>
            </a:pPr>
            <a:r>
              <a:rPr lang="en-GB" sz="1800" dirty="0">
                <a:solidFill>
                  <a:schemeClr val="dk1"/>
                </a:solidFill>
                <a:latin typeface="Open Sans"/>
                <a:ea typeface="Open Sans"/>
                <a:cs typeface="Open Sans"/>
                <a:sym typeface="Open Sans"/>
              </a:rPr>
              <a:t>Prejudice </a:t>
            </a:r>
            <a:r>
              <a:rPr lang="en-GB" sz="1800" b="0" i="0" dirty="0">
                <a:solidFill>
                  <a:srgbClr val="000000"/>
                </a:solidFill>
                <a:latin typeface="Open Sans"/>
                <a:ea typeface="Open Sans"/>
                <a:cs typeface="Open Sans"/>
                <a:sym typeface="Open Sans"/>
              </a:rPr>
              <a:t>and discrimination against people based on the colour of their skin or the racial or ethnic group to which they belong is referred to as </a:t>
            </a:r>
            <a:r>
              <a:rPr lang="en-GB" sz="1800" b="1" i="0" dirty="0">
                <a:solidFill>
                  <a:srgbClr val="AA8517"/>
                </a:solidFill>
                <a:latin typeface="Open Sans"/>
                <a:ea typeface="Open Sans"/>
                <a:cs typeface="Open Sans"/>
                <a:sym typeface="Open Sans"/>
              </a:rPr>
              <a:t>racism</a:t>
            </a:r>
            <a:r>
              <a:rPr lang="en-GB" sz="1800" b="0" i="0" dirty="0">
                <a:solidFill>
                  <a:srgbClr val="000000"/>
                </a:solidFill>
                <a:latin typeface="Open Sans"/>
                <a:ea typeface="Open Sans"/>
                <a:cs typeface="Open Sans"/>
                <a:sym typeface="Open Sans"/>
              </a:rPr>
              <a:t>. </a:t>
            </a:r>
            <a:br>
              <a:rPr lang="en-GB" sz="1800" b="0" i="0" dirty="0">
                <a:solidFill>
                  <a:srgbClr val="000000"/>
                </a:solidFill>
                <a:latin typeface="Open Sans"/>
                <a:ea typeface="Open Sans"/>
                <a:cs typeface="Open Sans"/>
                <a:sym typeface="Open Sans"/>
              </a:rPr>
            </a:br>
            <a:r>
              <a:rPr lang="en-GB" sz="1800" b="0" i="0" dirty="0">
                <a:solidFill>
                  <a:srgbClr val="000000"/>
                </a:solidFill>
                <a:latin typeface="Open Sans"/>
                <a:ea typeface="Open Sans"/>
                <a:cs typeface="Open Sans"/>
                <a:sym typeface="Open Sans"/>
              </a:rPr>
              <a:t>It takes many forms and can happen in many places, but is typically targeted at minority groups.</a:t>
            </a:r>
            <a:endParaRPr lang="en-GB" dirty="0">
              <a:sym typeface="Open Sans"/>
            </a:endParaRPr>
          </a:p>
          <a:p>
            <a:pPr marL="0" marR="0" lvl="0" indent="0" algn="l" rtl="0">
              <a:spcBef>
                <a:spcPts val="0"/>
              </a:spcBef>
              <a:spcAft>
                <a:spcPts val="800"/>
              </a:spcAft>
              <a:buClr>
                <a:srgbClr val="262626"/>
              </a:buClr>
              <a:buSzPts val="1800"/>
              <a:buFont typeface="Open Sans"/>
              <a:buNone/>
            </a:pPr>
            <a:r>
              <a:rPr lang="en-GB" sz="1800" b="1" dirty="0">
                <a:solidFill>
                  <a:srgbClr val="AA8517"/>
                </a:solidFill>
                <a:latin typeface="Open Sans"/>
                <a:ea typeface="Open Sans"/>
                <a:cs typeface="Open Sans"/>
                <a:sym typeface="Open Sans"/>
              </a:rPr>
              <a:t>Xenophobia</a:t>
            </a:r>
            <a:r>
              <a:rPr lang="en-GB" sz="1800" b="1" dirty="0">
                <a:solidFill>
                  <a:srgbClr val="262626"/>
                </a:solidFill>
                <a:latin typeface="Open Sans"/>
                <a:ea typeface="Open Sans"/>
                <a:cs typeface="Open Sans"/>
                <a:sym typeface="Open Sans"/>
              </a:rPr>
              <a:t> </a:t>
            </a:r>
            <a:r>
              <a:rPr lang="en-GB" sz="1800" dirty="0">
                <a:solidFill>
                  <a:srgbClr val="262626"/>
                </a:solidFill>
                <a:latin typeface="Open Sans"/>
                <a:ea typeface="Open Sans"/>
                <a:cs typeface="Open Sans"/>
                <a:sym typeface="Open Sans"/>
              </a:rPr>
              <a:t>refers specifically to the discrimination or prejudice against people from different countries. </a:t>
            </a:r>
          </a:p>
          <a:p>
            <a:pPr marL="0" marR="0" lvl="0" indent="0" algn="l" rtl="0">
              <a:spcBef>
                <a:spcPts val="0"/>
              </a:spcBef>
              <a:spcAft>
                <a:spcPts val="800"/>
              </a:spcAft>
              <a:buClr>
                <a:srgbClr val="262626"/>
              </a:buClr>
              <a:buSzPts val="1800"/>
              <a:buFont typeface="Open Sans"/>
              <a:buNone/>
            </a:pPr>
            <a:r>
              <a:rPr lang="en-GB" dirty="0">
                <a:solidFill>
                  <a:srgbClr val="262626"/>
                </a:solidFill>
                <a:latin typeface="Open Sans"/>
                <a:ea typeface="Open Sans"/>
                <a:cs typeface="Open Sans"/>
                <a:sym typeface="Open Sans"/>
              </a:rPr>
              <a:t>Racially motivated </a:t>
            </a:r>
            <a:r>
              <a:rPr lang="en-GB" b="1" dirty="0">
                <a:solidFill>
                  <a:srgbClr val="AA8517"/>
                </a:solidFill>
                <a:latin typeface="Open Sans"/>
                <a:ea typeface="Open Sans"/>
                <a:cs typeface="Open Sans"/>
                <a:sym typeface="Open Sans"/>
              </a:rPr>
              <a:t>hate crimes </a:t>
            </a:r>
            <a:r>
              <a:rPr lang="en-GB" dirty="0">
                <a:solidFill>
                  <a:srgbClr val="262626"/>
                </a:solidFill>
                <a:latin typeface="Open Sans"/>
                <a:ea typeface="Open Sans"/>
                <a:cs typeface="Open Sans"/>
                <a:sym typeface="Open Sans"/>
              </a:rPr>
              <a:t>are the most common type of hate crime reported in the UK. There were over 85 000 racially motivated offences recorded in 2020/2021.</a:t>
            </a:r>
            <a:r>
              <a:rPr lang="en-GB" baseline="30000" dirty="0">
                <a:solidFill>
                  <a:srgbClr val="262626"/>
                </a:solidFill>
                <a:latin typeface="Open Sans"/>
                <a:ea typeface="Open Sans"/>
                <a:cs typeface="Open Sans"/>
                <a:sym typeface="Open Sans"/>
              </a:rPr>
              <a:t>2</a:t>
            </a:r>
            <a:endParaRPr lang="en-GB" b="1" dirty="0">
              <a:solidFill>
                <a:srgbClr val="262626"/>
              </a:solidFill>
              <a:latin typeface="Open Sans"/>
              <a:ea typeface="Open Sans"/>
              <a:cs typeface="Open Sans"/>
              <a:sym typeface="Open Sans"/>
            </a:endParaRPr>
          </a:p>
        </p:txBody>
      </p:sp>
      <p:sp>
        <p:nvSpPr>
          <p:cNvPr id="6" name="Google Shape;71;p6">
            <a:extLst>
              <a:ext uri="{FF2B5EF4-FFF2-40B4-BE49-F238E27FC236}">
                <a16:creationId xmlns:a16="http://schemas.microsoft.com/office/drawing/2014/main" id="{44698DDE-E86B-F844-40AB-EC1DD74DF8D3}"/>
              </a:ext>
            </a:extLst>
          </p:cNvPr>
          <p:cNvSpPr txBox="1"/>
          <p:nvPr/>
        </p:nvSpPr>
        <p:spPr>
          <a:xfrm>
            <a:off x="431800" y="6114553"/>
            <a:ext cx="8280400" cy="276959"/>
          </a:xfrm>
          <a:prstGeom prst="rect">
            <a:avLst/>
          </a:prstGeom>
          <a:noFill/>
          <a:ln>
            <a:noFill/>
          </a:ln>
        </p:spPr>
        <p:txBody>
          <a:bodyPr spcFirstLastPara="1" wrap="square" lIns="0" tIns="45700" rIns="0" bIns="45700" anchor="t" anchorCtr="0">
            <a:spAutoFit/>
          </a:bodyPr>
          <a:lstStyle/>
          <a:p>
            <a:pPr lvl="0">
              <a:spcBef>
                <a:spcPts val="0"/>
              </a:spcBef>
              <a:spcAft>
                <a:spcPts val="0"/>
              </a:spcAft>
            </a:pPr>
            <a:r>
              <a:rPr lang="en-GB" sz="1200" baseline="30000" dirty="0">
                <a:solidFill>
                  <a:srgbClr val="262626"/>
                </a:solidFill>
                <a:latin typeface="Open Sans"/>
                <a:ea typeface="Open Sans"/>
                <a:cs typeface="Open Sans"/>
                <a:sym typeface="Open Sans"/>
              </a:rPr>
              <a:t>2 </a:t>
            </a:r>
            <a:r>
              <a:rPr lang="en-GB" sz="1200" u="sng" dirty="0">
                <a:solidFill>
                  <a:srgbClr val="AA8517"/>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Racism in the UK (Stop Hate UK)</a:t>
            </a:r>
            <a:endParaRPr lang="en-GB" sz="1200" dirty="0">
              <a:solidFill>
                <a:srgbClr val="AA8517"/>
              </a:solidFill>
              <a:latin typeface="Open Sans"/>
              <a:ea typeface="Open Sans"/>
              <a:cs typeface="Open Sans"/>
              <a:sym typeface="Open Sans"/>
            </a:endParaRPr>
          </a:p>
        </p:txBody>
      </p:sp>
    </p:spTree>
    <p:extLst>
      <p:ext uri="{BB962C8B-B14F-4D97-AF65-F5344CB8AC3E}">
        <p14:creationId xmlns:p14="http://schemas.microsoft.com/office/powerpoint/2010/main" val="284061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10;p11">
            <a:extLst>
              <a:ext uri="{FF2B5EF4-FFF2-40B4-BE49-F238E27FC236}">
                <a16:creationId xmlns:a16="http://schemas.microsoft.com/office/drawing/2014/main" id="{42AADB80-4B1A-A34A-97F1-16F2D31A9434}"/>
              </a:ext>
            </a:extLst>
          </p:cNvPr>
          <p:cNvSpPr txBox="1"/>
          <p:nvPr/>
        </p:nvSpPr>
        <p:spPr>
          <a:xfrm>
            <a:off x="0" y="618231"/>
            <a:ext cx="9144000" cy="6207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B45599"/>
              </a:buClr>
              <a:buSzPts val="3600"/>
              <a:buFont typeface="Open Sans"/>
              <a:buNone/>
            </a:pPr>
            <a:r>
              <a:rPr lang="en-GB" sz="3600" b="1" dirty="0">
                <a:solidFill>
                  <a:srgbClr val="DD3784"/>
                </a:solidFill>
                <a:latin typeface="Open Sans"/>
                <a:ea typeface="Open Sans"/>
                <a:cs typeface="Open Sans"/>
                <a:sym typeface="Open Sans"/>
              </a:rPr>
              <a:t>Religion or Belief</a:t>
            </a:r>
            <a:endParaRPr sz="3600" b="1" dirty="0">
              <a:solidFill>
                <a:srgbClr val="DD3784"/>
              </a:solidFill>
              <a:latin typeface="Open Sans"/>
              <a:ea typeface="Open Sans"/>
              <a:cs typeface="Open Sans"/>
              <a:sym typeface="Open Sans"/>
            </a:endParaRPr>
          </a:p>
        </p:txBody>
      </p:sp>
      <p:sp>
        <p:nvSpPr>
          <p:cNvPr id="6" name="Google Shape;111;p11">
            <a:extLst>
              <a:ext uri="{FF2B5EF4-FFF2-40B4-BE49-F238E27FC236}">
                <a16:creationId xmlns:a16="http://schemas.microsoft.com/office/drawing/2014/main" id="{88DB5697-7628-6944-8BB4-08DC962D54EB}"/>
              </a:ext>
            </a:extLst>
          </p:cNvPr>
          <p:cNvSpPr txBox="1"/>
          <p:nvPr/>
        </p:nvSpPr>
        <p:spPr>
          <a:xfrm>
            <a:off x="431800" y="1387654"/>
            <a:ext cx="8280400" cy="1887656"/>
          </a:xfrm>
          <a:prstGeom prst="rect">
            <a:avLst/>
          </a:prstGeom>
          <a:noFill/>
          <a:ln>
            <a:noFill/>
          </a:ln>
        </p:spPr>
        <p:txBody>
          <a:bodyPr spcFirstLastPara="1" wrap="square" lIns="0" tIns="45700" rIns="0" bIns="45700" anchor="t" anchorCtr="0">
            <a:spAutoFit/>
          </a:bodyPr>
          <a:lstStyle/>
          <a:p>
            <a:pPr marL="0" marR="0" lvl="0" indent="0" algn="l" rtl="0">
              <a:spcBef>
                <a:spcPts val="0"/>
              </a:spcBef>
              <a:spcAft>
                <a:spcPts val="800"/>
              </a:spcAft>
              <a:buClr>
                <a:srgbClr val="262626"/>
              </a:buClr>
              <a:buSzPts val="1800"/>
              <a:buFont typeface="Open Sans"/>
              <a:buNone/>
            </a:pPr>
            <a:endParaRPr lang="en-GB" dirty="0">
              <a:solidFill>
                <a:srgbClr val="262626"/>
              </a:solidFill>
              <a:latin typeface="Open Sans"/>
              <a:ea typeface="Open Sans"/>
              <a:cs typeface="Open Sans"/>
              <a:sym typeface="Open Sans"/>
            </a:endParaRPr>
          </a:p>
          <a:p>
            <a:pPr marL="0" marR="0" lvl="0" indent="0" algn="l" rtl="0">
              <a:spcBef>
                <a:spcPts val="0"/>
              </a:spcBef>
              <a:spcAft>
                <a:spcPts val="800"/>
              </a:spcAft>
              <a:buClr>
                <a:srgbClr val="262626"/>
              </a:buClr>
              <a:buSzPts val="1800"/>
              <a:buFont typeface="Open Sans"/>
              <a:buNone/>
            </a:pPr>
            <a:endParaRPr lang="en-GB" dirty="0">
              <a:solidFill>
                <a:srgbClr val="262626"/>
              </a:solidFill>
              <a:latin typeface="Open Sans"/>
              <a:ea typeface="Open Sans"/>
              <a:cs typeface="Open Sans"/>
              <a:sym typeface="Open Sans"/>
            </a:endParaRPr>
          </a:p>
          <a:p>
            <a:pPr marL="0" marR="0" lvl="0" indent="0" algn="l" rtl="0">
              <a:spcBef>
                <a:spcPts val="0"/>
              </a:spcBef>
              <a:spcAft>
                <a:spcPts val="800"/>
              </a:spcAft>
              <a:buClr>
                <a:srgbClr val="262626"/>
              </a:buClr>
              <a:buSzPts val="1800"/>
              <a:buFont typeface="Open Sans"/>
              <a:buNone/>
            </a:pPr>
            <a:r>
              <a:rPr lang="en-GB" dirty="0">
                <a:solidFill>
                  <a:srgbClr val="262626"/>
                </a:solidFill>
                <a:latin typeface="Open Sans"/>
                <a:ea typeface="Open Sans"/>
                <a:cs typeface="Open Sans"/>
                <a:sym typeface="Open Sans"/>
              </a:rPr>
              <a:t>The Equality Act 2010 protects people against discrimination based on their </a:t>
            </a:r>
            <a:r>
              <a:rPr lang="en-GB" b="1" dirty="0">
                <a:solidFill>
                  <a:srgbClr val="262626"/>
                </a:solidFill>
                <a:latin typeface="Open Sans"/>
                <a:ea typeface="Open Sans"/>
                <a:cs typeface="Open Sans"/>
                <a:sym typeface="Open Sans"/>
              </a:rPr>
              <a:t>religion or beliefs</a:t>
            </a:r>
            <a:r>
              <a:rPr lang="en-GB" dirty="0">
                <a:solidFill>
                  <a:srgbClr val="262626"/>
                </a:solidFill>
                <a:latin typeface="Open Sans"/>
                <a:ea typeface="Open Sans"/>
                <a:cs typeface="Open Sans"/>
                <a:sym typeface="Open Sans"/>
              </a:rPr>
              <a:t>.</a:t>
            </a:r>
          </a:p>
          <a:p>
            <a:pPr marL="0" marR="0" lvl="0" indent="0" algn="l" rtl="0">
              <a:spcBef>
                <a:spcPts val="0"/>
              </a:spcBef>
              <a:spcAft>
                <a:spcPts val="800"/>
              </a:spcAft>
              <a:buClr>
                <a:srgbClr val="262626"/>
              </a:buClr>
              <a:buSzPts val="1800"/>
              <a:buFont typeface="Open Sans"/>
              <a:buNone/>
            </a:pPr>
            <a:endParaRPr lang="en-GB" dirty="0">
              <a:solidFill>
                <a:schemeClr val="dk1"/>
              </a:solidFill>
              <a:latin typeface="Calibri"/>
              <a:ea typeface="Open Sans"/>
              <a:cs typeface="Calibri"/>
              <a:sym typeface="Calibri"/>
            </a:endParaRPr>
          </a:p>
        </p:txBody>
      </p:sp>
      <p:sp>
        <p:nvSpPr>
          <p:cNvPr id="3" name="Google Shape;71;p6">
            <a:extLst>
              <a:ext uri="{FF2B5EF4-FFF2-40B4-BE49-F238E27FC236}">
                <a16:creationId xmlns:a16="http://schemas.microsoft.com/office/drawing/2014/main" id="{2AC368C7-3144-7F78-A2E5-68CF48BCCAD7}"/>
              </a:ext>
            </a:extLst>
          </p:cNvPr>
          <p:cNvSpPr txBox="1"/>
          <p:nvPr/>
        </p:nvSpPr>
        <p:spPr>
          <a:xfrm>
            <a:off x="431800" y="6119315"/>
            <a:ext cx="8280400" cy="276959"/>
          </a:xfrm>
          <a:prstGeom prst="rect">
            <a:avLst/>
          </a:prstGeom>
          <a:noFill/>
          <a:ln>
            <a:noFill/>
          </a:ln>
        </p:spPr>
        <p:txBody>
          <a:bodyPr spcFirstLastPara="1" wrap="square" lIns="0" tIns="45700" rIns="0" bIns="45700" anchor="t" anchorCtr="0">
            <a:spAutoFit/>
          </a:bodyPr>
          <a:lstStyle/>
          <a:p>
            <a:pPr lvl="0">
              <a:spcBef>
                <a:spcPts val="0"/>
              </a:spcBef>
              <a:spcAft>
                <a:spcPts val="0"/>
              </a:spcAft>
            </a:pPr>
            <a:r>
              <a:rPr lang="en-GB" sz="1200" baseline="30000" dirty="0">
                <a:solidFill>
                  <a:srgbClr val="262626"/>
                </a:solidFill>
                <a:latin typeface="Open Sans"/>
                <a:ea typeface="Open Sans"/>
                <a:cs typeface="Open Sans"/>
                <a:sym typeface="Open Sans"/>
              </a:rPr>
              <a:t>3</a:t>
            </a:r>
            <a:r>
              <a:rPr lang="en-GB" sz="1200" dirty="0">
                <a:solidFill>
                  <a:srgbClr val="262626"/>
                </a:solidFill>
                <a:latin typeface="Open Sans"/>
                <a:ea typeface="Open Sans"/>
                <a:cs typeface="Open Sans"/>
                <a:sym typeface="Open Sans"/>
              </a:rPr>
              <a:t> </a:t>
            </a:r>
            <a:r>
              <a:rPr lang="en-GB" sz="1200" u="sng" dirty="0">
                <a:solidFill>
                  <a:srgbClr val="DD3784"/>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University of Birmingham Survey Reveals Islamophobia Is the Posh Person’s Prejudice (University of Birmingham)</a:t>
            </a:r>
            <a:endParaRPr lang="en-GB" sz="1200" dirty="0">
              <a:solidFill>
                <a:srgbClr val="DD3784"/>
              </a:solidFill>
              <a:latin typeface="Open Sans"/>
              <a:ea typeface="Open Sans"/>
              <a:cs typeface="Open Sans"/>
              <a:sym typeface="Open Sans"/>
            </a:endParaRPr>
          </a:p>
        </p:txBody>
      </p:sp>
    </p:spTree>
    <p:extLst>
      <p:ext uri="{BB962C8B-B14F-4D97-AF65-F5344CB8AC3E}">
        <p14:creationId xmlns:p14="http://schemas.microsoft.com/office/powerpoint/2010/main" val="18021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rIns="0">
        <a:spAutoFit/>
      </a:bodyPr>
      <a:lstStyle>
        <a:defPPr algn="l" fontAlgn="auto">
          <a:lnSpc>
            <a:spcPts val="2300"/>
          </a:lnSpc>
          <a:spcAft>
            <a:spcPts val="600"/>
          </a:spcAft>
          <a:defRPr sz="1800" b="1" spc="20" dirty="0">
            <a:solidFill>
              <a:schemeClr val="tx1">
                <a:lumMod val="85000"/>
                <a:lumOff val="15000"/>
              </a:schemeClr>
            </a:solidFill>
            <a:latin typeface="Open Sans" pitchFamily="34" charset="0"/>
            <a:ea typeface="Open Sans" pitchFamily="34" charset="0"/>
            <a:cs typeface="Open Sans" pitchFamily="34" charset="0"/>
          </a:defRPr>
        </a:defPPr>
      </a:lstStyle>
    </a:txDef>
  </a:objectDefaults>
  <a:extraClrSchemeLst/>
  <a:extLst>
    <a:ext uri="{05A4C25C-085E-4340-85A3-A5531E510DB2}">
      <thm15:themeFamily xmlns:thm15="http://schemas.microsoft.com/office/thememl/2012/main" name="Presentation1" id="{065CC713-97D8-44F7-9D6C-EFE4FF188D72}" vid="{0190594E-062A-4997-8D87-2C7DAED741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e6c3cef-7457-40f6-b79f-670166699b96">
      <Terms xmlns="http://schemas.microsoft.com/office/infopath/2007/PartnerControls"/>
    </lcf76f155ced4ddcb4097134ff3c332f>
    <TaxCatchAll xmlns="82b06609-823b-482d-9d34-0ec4b1d31b85" xsi:nil="true"/>
    <SharedWithUsers xmlns="82b06609-823b-482d-9d34-0ec4b1d31b85">
      <UserInfo>
        <DisplayName>Chantal Churchill</DisplayName>
        <AccountId>88</AccountId>
        <AccountType/>
      </UserInfo>
      <UserInfo>
        <DisplayName>Amy Vincent</DisplayName>
        <AccountId>81</AccountId>
        <AccountType/>
      </UserInfo>
      <UserInfo>
        <DisplayName>Vicki Oldroyd</DisplayName>
        <AccountId>147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AD5DFB9176DE94882B804DD376F868E" ma:contentTypeVersion="13" ma:contentTypeDescription="Create a new document." ma:contentTypeScope="" ma:versionID="a87a6f4b2ad32d0e1dcf6acefce885da">
  <xsd:schema xmlns:xsd="http://www.w3.org/2001/XMLSchema" xmlns:xs="http://www.w3.org/2001/XMLSchema" xmlns:p="http://schemas.microsoft.com/office/2006/metadata/properties" xmlns:ns2="ae6c3cef-7457-40f6-b79f-670166699b96" xmlns:ns3="82b06609-823b-482d-9d34-0ec4b1d31b85" targetNamespace="http://schemas.microsoft.com/office/2006/metadata/properties" ma:root="true" ma:fieldsID="db1e88298fa6861d56c99dcb9900d143" ns2:_="" ns3:_="">
    <xsd:import namespace="ae6c3cef-7457-40f6-b79f-670166699b96"/>
    <xsd:import namespace="82b06609-823b-482d-9d34-0ec4b1d31b85"/>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6c3cef-7457-40f6-b79f-670166699b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10ab9b5-4c13-4380-a207-dadb50d22800"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b06609-823b-482d-9d34-0ec4b1d31b8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a5e376e-3778-497b-b282-5261a84b6338}" ma:internalName="TaxCatchAll" ma:showField="CatchAllData" ma:web="82b06609-823b-482d-9d34-0ec4b1d31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DE334B-344C-4400-8B86-DEE96E7BAAE4}">
  <ds:schemaRefs>
    <ds:schemaRef ds:uri="http://schemas.microsoft.com/office/2006/metadata/properties"/>
    <ds:schemaRef ds:uri="http://schemas.microsoft.com/office/infopath/2007/PartnerControls"/>
    <ds:schemaRef ds:uri="ae6c3cef-7457-40f6-b79f-670166699b96"/>
    <ds:schemaRef ds:uri="82b06609-823b-482d-9d34-0ec4b1d31b85"/>
  </ds:schemaRefs>
</ds:datastoreItem>
</file>

<file path=customXml/itemProps2.xml><?xml version="1.0" encoding="utf-8"?>
<ds:datastoreItem xmlns:ds="http://schemas.openxmlformats.org/officeDocument/2006/customXml" ds:itemID="{F3EF65C0-B6A7-40EB-8BE0-EE571E68E1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6c3cef-7457-40f6-b79f-670166699b96"/>
    <ds:schemaRef ds:uri="82b06609-823b-482d-9d34-0ec4b1d31b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B6761B-D154-474C-9B0C-14EF07EC72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444</TotalTime>
  <Words>1176</Words>
  <Application>Microsoft Office PowerPoint</Application>
  <PresentationFormat>On-screen Show (4:3)</PresentationFormat>
  <Paragraphs>81</Paragraphs>
  <Slides>17</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Calibri</vt:lpstr>
      <vt:lpstr>Arial</vt:lpstr>
      <vt:lpstr>Open Sans</vt:lpstr>
      <vt:lpstr>Office Theme</vt:lpstr>
      <vt:lpstr>Inspiring today’s children for tomorrow’s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 Office</dc:creator>
  <cp:lastModifiedBy>Keith Smithers</cp:lastModifiedBy>
  <cp:revision>19</cp:revision>
  <dcterms:created xsi:type="dcterms:W3CDTF">2022-05-05T09:17:10Z</dcterms:created>
  <dcterms:modified xsi:type="dcterms:W3CDTF">2023-02-24T08:04:16Z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0x010100DAD5DFB9176DE94882B804DD376F868E</vt:lpwstr>
  </property>
  <property fmtid="{D5CDD505-2E9C-101B-9397-08002B2CF9AE}" pid="3" name="MediaServiceImageTags">
    <vt:lpwstr/>
  </property>
</Properties>
</file>