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0" r:id="rId4"/>
  </p:sldMasterIdLst>
  <p:sldIdLst>
    <p:sldId id="256" r:id="rId5"/>
    <p:sldId id="257" r:id="rId6"/>
    <p:sldId id="274" r:id="rId7"/>
    <p:sldId id="258" r:id="rId8"/>
    <p:sldId id="283" r:id="rId9"/>
    <p:sldId id="259" r:id="rId10"/>
    <p:sldId id="273" r:id="rId11"/>
    <p:sldId id="275" r:id="rId12"/>
    <p:sldId id="260" r:id="rId13"/>
    <p:sldId id="282" r:id="rId14"/>
    <p:sldId id="261" r:id="rId15"/>
    <p:sldId id="280" r:id="rId16"/>
    <p:sldId id="262" r:id="rId17"/>
    <p:sldId id="276" r:id="rId18"/>
    <p:sldId id="263" r:id="rId19"/>
    <p:sldId id="264" r:id="rId20"/>
    <p:sldId id="265" r:id="rId21"/>
    <p:sldId id="266" r:id="rId22"/>
    <p:sldId id="267" r:id="rId23"/>
    <p:sldId id="268" r:id="rId24"/>
    <p:sldId id="269" r:id="rId25"/>
    <p:sldId id="278" r:id="rId26"/>
    <p:sldId id="281" r:id="rId27"/>
    <p:sldId id="270" r:id="rId28"/>
    <p:sldId id="272" r:id="rId29"/>
    <p:sldId id="271" r:id="rId30"/>
    <p:sldId id="277" r:id="rId31"/>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ayne Dodgen" initials="WD" lastIdx="8" clrIdx="0">
    <p:extLst>
      <p:ext uri="{19B8F6BF-5375-455C-9EA6-DF929625EA0E}">
        <p15:presenceInfo xmlns:p15="http://schemas.microsoft.com/office/powerpoint/2012/main" userId="4e1fc57deb818fd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sa Birnie" userId="bc35a351-0336-42e0-8076-f1b62fbb1584" providerId="ADAL" clId="{A00E36CA-8836-430D-AFD3-A52BC3C11421}"/>
    <pc:docChg chg="custSel addSld modSld">
      <pc:chgData name="Lisa Birnie" userId="bc35a351-0336-42e0-8076-f1b62fbb1584" providerId="ADAL" clId="{A00E36CA-8836-430D-AFD3-A52BC3C11421}" dt="2023-07-01T09:02:30.453" v="1622" actId="20577"/>
      <pc:docMkLst>
        <pc:docMk/>
      </pc:docMkLst>
      <pc:sldChg chg="modSp mod">
        <pc:chgData name="Lisa Birnie" userId="bc35a351-0336-42e0-8076-f1b62fbb1584" providerId="ADAL" clId="{A00E36CA-8836-430D-AFD3-A52BC3C11421}" dt="2023-07-01T09:02:30.453" v="1622" actId="20577"/>
        <pc:sldMkLst>
          <pc:docMk/>
          <pc:sldMk cId="1995182869" sldId="256"/>
        </pc:sldMkLst>
        <pc:spChg chg="mod">
          <ac:chgData name="Lisa Birnie" userId="bc35a351-0336-42e0-8076-f1b62fbb1584" providerId="ADAL" clId="{A00E36CA-8836-430D-AFD3-A52BC3C11421}" dt="2023-07-01T09:02:30.453" v="1622" actId="20577"/>
          <ac:spMkLst>
            <pc:docMk/>
            <pc:sldMk cId="1995182869" sldId="256"/>
            <ac:spMk id="3" creationId="{00000000-0000-0000-0000-000000000000}"/>
          </ac:spMkLst>
        </pc:spChg>
      </pc:sldChg>
      <pc:sldChg chg="modSp mod">
        <pc:chgData name="Lisa Birnie" userId="bc35a351-0336-42e0-8076-f1b62fbb1584" providerId="ADAL" clId="{A00E36CA-8836-430D-AFD3-A52BC3C11421}" dt="2023-07-01T08:45:48.602" v="19" actId="14100"/>
        <pc:sldMkLst>
          <pc:docMk/>
          <pc:sldMk cId="2055538683" sldId="258"/>
        </pc:sldMkLst>
        <pc:spChg chg="mod">
          <ac:chgData name="Lisa Birnie" userId="bc35a351-0336-42e0-8076-f1b62fbb1584" providerId="ADAL" clId="{A00E36CA-8836-430D-AFD3-A52BC3C11421}" dt="2023-07-01T08:45:48.602" v="19" actId="14100"/>
          <ac:spMkLst>
            <pc:docMk/>
            <pc:sldMk cId="2055538683" sldId="258"/>
            <ac:spMk id="6" creationId="{00000000-0000-0000-0000-000000000000}"/>
          </ac:spMkLst>
        </pc:spChg>
        <pc:spChg chg="mod">
          <ac:chgData name="Lisa Birnie" userId="bc35a351-0336-42e0-8076-f1b62fbb1584" providerId="ADAL" clId="{A00E36CA-8836-430D-AFD3-A52BC3C11421}" dt="2023-07-01T08:45:27.983" v="18" actId="20577"/>
          <ac:spMkLst>
            <pc:docMk/>
            <pc:sldMk cId="2055538683" sldId="258"/>
            <ac:spMk id="7" creationId="{00000000-0000-0000-0000-000000000000}"/>
          </ac:spMkLst>
        </pc:spChg>
      </pc:sldChg>
      <pc:sldChg chg="modSp mod">
        <pc:chgData name="Lisa Birnie" userId="bc35a351-0336-42e0-8076-f1b62fbb1584" providerId="ADAL" clId="{A00E36CA-8836-430D-AFD3-A52BC3C11421}" dt="2023-07-01T08:46:06.673" v="33" actId="20577"/>
        <pc:sldMkLst>
          <pc:docMk/>
          <pc:sldMk cId="4261702443" sldId="259"/>
        </pc:sldMkLst>
        <pc:spChg chg="mod">
          <ac:chgData name="Lisa Birnie" userId="bc35a351-0336-42e0-8076-f1b62fbb1584" providerId="ADAL" clId="{A00E36CA-8836-430D-AFD3-A52BC3C11421}" dt="2023-07-01T08:46:00.750" v="26" actId="20577"/>
          <ac:spMkLst>
            <pc:docMk/>
            <pc:sldMk cId="4261702443" sldId="259"/>
            <ac:spMk id="3" creationId="{00000000-0000-0000-0000-000000000000}"/>
          </ac:spMkLst>
        </pc:spChg>
        <pc:spChg chg="mod">
          <ac:chgData name="Lisa Birnie" userId="bc35a351-0336-42e0-8076-f1b62fbb1584" providerId="ADAL" clId="{A00E36CA-8836-430D-AFD3-A52BC3C11421}" dt="2023-07-01T08:46:06.673" v="33" actId="20577"/>
          <ac:spMkLst>
            <pc:docMk/>
            <pc:sldMk cId="4261702443" sldId="259"/>
            <ac:spMk id="4" creationId="{00000000-0000-0000-0000-000000000000}"/>
          </ac:spMkLst>
        </pc:spChg>
      </pc:sldChg>
      <pc:sldChg chg="modSp mod">
        <pc:chgData name="Lisa Birnie" userId="bc35a351-0336-42e0-8076-f1b62fbb1584" providerId="ADAL" clId="{A00E36CA-8836-430D-AFD3-A52BC3C11421}" dt="2023-07-01T08:54:10.926" v="349" actId="5793"/>
        <pc:sldMkLst>
          <pc:docMk/>
          <pc:sldMk cId="804292619" sldId="260"/>
        </pc:sldMkLst>
        <pc:spChg chg="mod">
          <ac:chgData name="Lisa Birnie" userId="bc35a351-0336-42e0-8076-f1b62fbb1584" providerId="ADAL" clId="{A00E36CA-8836-430D-AFD3-A52BC3C11421}" dt="2023-07-01T08:54:10.926" v="349" actId="5793"/>
          <ac:spMkLst>
            <pc:docMk/>
            <pc:sldMk cId="804292619" sldId="260"/>
            <ac:spMk id="3" creationId="{00000000-0000-0000-0000-000000000000}"/>
          </ac:spMkLst>
        </pc:spChg>
      </pc:sldChg>
      <pc:sldChg chg="modSp mod">
        <pc:chgData name="Lisa Birnie" userId="bc35a351-0336-42e0-8076-f1b62fbb1584" providerId="ADAL" clId="{A00E36CA-8836-430D-AFD3-A52BC3C11421}" dt="2023-07-01T08:49:14.619" v="214" actId="27636"/>
        <pc:sldMkLst>
          <pc:docMk/>
          <pc:sldMk cId="4034815043" sldId="261"/>
        </pc:sldMkLst>
        <pc:spChg chg="mod">
          <ac:chgData name="Lisa Birnie" userId="bc35a351-0336-42e0-8076-f1b62fbb1584" providerId="ADAL" clId="{A00E36CA-8836-430D-AFD3-A52BC3C11421}" dt="2023-07-01T08:49:14.619" v="214" actId="27636"/>
          <ac:spMkLst>
            <pc:docMk/>
            <pc:sldMk cId="4034815043" sldId="261"/>
            <ac:spMk id="3" creationId="{00000000-0000-0000-0000-000000000000}"/>
          </ac:spMkLst>
        </pc:spChg>
      </pc:sldChg>
      <pc:sldChg chg="modSp mod">
        <pc:chgData name="Lisa Birnie" userId="bc35a351-0336-42e0-8076-f1b62fbb1584" providerId="ADAL" clId="{A00E36CA-8836-430D-AFD3-A52BC3C11421}" dt="2023-07-01T08:50:47.773" v="273" actId="20577"/>
        <pc:sldMkLst>
          <pc:docMk/>
          <pc:sldMk cId="2077312232" sldId="265"/>
        </pc:sldMkLst>
        <pc:spChg chg="mod">
          <ac:chgData name="Lisa Birnie" userId="bc35a351-0336-42e0-8076-f1b62fbb1584" providerId="ADAL" clId="{A00E36CA-8836-430D-AFD3-A52BC3C11421}" dt="2023-07-01T08:50:47.773" v="273" actId="20577"/>
          <ac:spMkLst>
            <pc:docMk/>
            <pc:sldMk cId="2077312232" sldId="265"/>
            <ac:spMk id="3" creationId="{00000000-0000-0000-0000-000000000000}"/>
          </ac:spMkLst>
        </pc:spChg>
      </pc:sldChg>
      <pc:sldChg chg="modSp mod">
        <pc:chgData name="Lisa Birnie" userId="bc35a351-0336-42e0-8076-f1b62fbb1584" providerId="ADAL" clId="{A00E36CA-8836-430D-AFD3-A52BC3C11421}" dt="2023-07-01T08:51:21.147" v="329" actId="20577"/>
        <pc:sldMkLst>
          <pc:docMk/>
          <pc:sldMk cId="65827952" sldId="266"/>
        </pc:sldMkLst>
        <pc:spChg chg="mod">
          <ac:chgData name="Lisa Birnie" userId="bc35a351-0336-42e0-8076-f1b62fbb1584" providerId="ADAL" clId="{A00E36CA-8836-430D-AFD3-A52BC3C11421}" dt="2023-07-01T08:51:21.147" v="329" actId="20577"/>
          <ac:spMkLst>
            <pc:docMk/>
            <pc:sldMk cId="65827952" sldId="266"/>
            <ac:spMk id="3" creationId="{00000000-0000-0000-0000-000000000000}"/>
          </ac:spMkLst>
        </pc:spChg>
      </pc:sldChg>
      <pc:sldChg chg="modSp mod">
        <pc:chgData name="Lisa Birnie" userId="bc35a351-0336-42e0-8076-f1b62fbb1584" providerId="ADAL" clId="{A00E36CA-8836-430D-AFD3-A52BC3C11421}" dt="2023-07-01T08:51:37.903" v="336" actId="20577"/>
        <pc:sldMkLst>
          <pc:docMk/>
          <pc:sldMk cId="3597064947" sldId="267"/>
        </pc:sldMkLst>
        <pc:spChg chg="mod">
          <ac:chgData name="Lisa Birnie" userId="bc35a351-0336-42e0-8076-f1b62fbb1584" providerId="ADAL" clId="{A00E36CA-8836-430D-AFD3-A52BC3C11421}" dt="2023-07-01T08:51:37.903" v="336" actId="20577"/>
          <ac:spMkLst>
            <pc:docMk/>
            <pc:sldMk cId="3597064947" sldId="267"/>
            <ac:spMk id="3" creationId="{00000000-0000-0000-0000-000000000000}"/>
          </ac:spMkLst>
        </pc:spChg>
      </pc:sldChg>
      <pc:sldChg chg="modSp mod">
        <pc:chgData name="Lisa Birnie" userId="bc35a351-0336-42e0-8076-f1b62fbb1584" providerId="ADAL" clId="{A00E36CA-8836-430D-AFD3-A52BC3C11421}" dt="2023-07-01T08:52:20.284" v="337" actId="20577"/>
        <pc:sldMkLst>
          <pc:docMk/>
          <pc:sldMk cId="174554092" sldId="268"/>
        </pc:sldMkLst>
        <pc:spChg chg="mod">
          <ac:chgData name="Lisa Birnie" userId="bc35a351-0336-42e0-8076-f1b62fbb1584" providerId="ADAL" clId="{A00E36CA-8836-430D-AFD3-A52BC3C11421}" dt="2023-07-01T08:52:20.284" v="337" actId="20577"/>
          <ac:spMkLst>
            <pc:docMk/>
            <pc:sldMk cId="174554092" sldId="268"/>
            <ac:spMk id="3" creationId="{00000000-0000-0000-0000-000000000000}"/>
          </ac:spMkLst>
        </pc:spChg>
      </pc:sldChg>
      <pc:sldChg chg="modSp mod">
        <pc:chgData name="Lisa Birnie" userId="bc35a351-0336-42e0-8076-f1b62fbb1584" providerId="ADAL" clId="{A00E36CA-8836-430D-AFD3-A52BC3C11421}" dt="2023-07-01T08:53:23.811" v="338" actId="20577"/>
        <pc:sldMkLst>
          <pc:docMk/>
          <pc:sldMk cId="3160245388" sldId="270"/>
        </pc:sldMkLst>
        <pc:spChg chg="mod">
          <ac:chgData name="Lisa Birnie" userId="bc35a351-0336-42e0-8076-f1b62fbb1584" providerId="ADAL" clId="{A00E36CA-8836-430D-AFD3-A52BC3C11421}" dt="2023-07-01T08:53:23.811" v="338" actId="20577"/>
          <ac:spMkLst>
            <pc:docMk/>
            <pc:sldMk cId="3160245388" sldId="270"/>
            <ac:spMk id="3" creationId="{00000000-0000-0000-0000-000000000000}"/>
          </ac:spMkLst>
        </pc:spChg>
      </pc:sldChg>
      <pc:sldChg chg="modSp add mod">
        <pc:chgData name="Lisa Birnie" userId="bc35a351-0336-42e0-8076-f1b62fbb1584" providerId="ADAL" clId="{A00E36CA-8836-430D-AFD3-A52BC3C11421}" dt="2023-07-01T08:55:49.824" v="796" actId="20577"/>
        <pc:sldMkLst>
          <pc:docMk/>
          <pc:sldMk cId="2962184475" sldId="282"/>
        </pc:sldMkLst>
        <pc:spChg chg="mod">
          <ac:chgData name="Lisa Birnie" userId="bc35a351-0336-42e0-8076-f1b62fbb1584" providerId="ADAL" clId="{A00E36CA-8836-430D-AFD3-A52BC3C11421}" dt="2023-07-01T08:55:49.824" v="796" actId="20577"/>
          <ac:spMkLst>
            <pc:docMk/>
            <pc:sldMk cId="2962184475" sldId="282"/>
            <ac:spMk id="3" creationId="{00000000-0000-0000-0000-000000000000}"/>
          </ac:spMkLst>
        </pc:spChg>
      </pc:sldChg>
      <pc:sldChg chg="modSp new mod">
        <pc:chgData name="Lisa Birnie" userId="bc35a351-0336-42e0-8076-f1b62fbb1584" providerId="ADAL" clId="{A00E36CA-8836-430D-AFD3-A52BC3C11421}" dt="2023-07-01T09:02:19.398" v="1620" actId="20577"/>
        <pc:sldMkLst>
          <pc:docMk/>
          <pc:sldMk cId="1632164509" sldId="283"/>
        </pc:sldMkLst>
        <pc:spChg chg="mod">
          <ac:chgData name="Lisa Birnie" userId="bc35a351-0336-42e0-8076-f1b62fbb1584" providerId="ADAL" clId="{A00E36CA-8836-430D-AFD3-A52BC3C11421}" dt="2023-07-01T08:58:05.150" v="854" actId="255"/>
          <ac:spMkLst>
            <pc:docMk/>
            <pc:sldMk cId="1632164509" sldId="283"/>
            <ac:spMk id="2" creationId="{63010EE3-D41D-3462-6C41-4BB65E301793}"/>
          </ac:spMkLst>
        </pc:spChg>
        <pc:spChg chg="mod">
          <ac:chgData name="Lisa Birnie" userId="bc35a351-0336-42e0-8076-f1b62fbb1584" providerId="ADAL" clId="{A00E36CA-8836-430D-AFD3-A52BC3C11421}" dt="2023-07-01T09:02:19.398" v="1620" actId="20577"/>
          <ac:spMkLst>
            <pc:docMk/>
            <pc:sldMk cId="1632164509" sldId="283"/>
            <ac:spMk id="3" creationId="{08A85347-99D9-4BDA-7216-C229596D51B4}"/>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375E065-5BF6-4705-B62B-E1919EDD438A}" type="datetimeFigureOut">
              <a:rPr lang="en-GB" smtClean="0"/>
              <a:t>01/07/2023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4F1F567-C746-4F78-9D30-0E48EC883FD5}" type="slidenum">
              <a:rPr lang="en-GB" smtClean="0"/>
              <a:t>‹#›</a:t>
            </a:fld>
            <a:endParaRPr lang="en-GB"/>
          </a:p>
        </p:txBody>
      </p:sp>
    </p:spTree>
    <p:extLst>
      <p:ext uri="{BB962C8B-B14F-4D97-AF65-F5344CB8AC3E}">
        <p14:creationId xmlns:p14="http://schemas.microsoft.com/office/powerpoint/2010/main" val="1536930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375E065-5BF6-4705-B62B-E1919EDD438A}" type="datetimeFigureOut">
              <a:rPr lang="en-GB" smtClean="0"/>
              <a:t>01/07/2023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4F1F567-C746-4F78-9D30-0E48EC883FD5}" type="slidenum">
              <a:rPr lang="en-GB" smtClean="0"/>
              <a:t>‹#›</a:t>
            </a:fld>
            <a:endParaRPr lang="en-GB"/>
          </a:p>
        </p:txBody>
      </p:sp>
    </p:spTree>
    <p:extLst>
      <p:ext uri="{BB962C8B-B14F-4D97-AF65-F5344CB8AC3E}">
        <p14:creationId xmlns:p14="http://schemas.microsoft.com/office/powerpoint/2010/main" val="1455604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fld id="{A375E065-5BF6-4705-B62B-E1919EDD438A}" type="datetimeFigureOut">
              <a:rPr lang="en-GB" smtClean="0"/>
              <a:t>01/07/2023</a:t>
            </a:fld>
            <a:endParaRPr lang="en-GB"/>
          </a:p>
        </p:txBody>
      </p:sp>
      <p:sp>
        <p:nvSpPr>
          <p:cNvPr id="5" name="Footer Placeholder 4"/>
          <p:cNvSpPr>
            <a:spLocks noGrp="1"/>
          </p:cNvSpPr>
          <p:nvPr>
            <p:ph type="ftr" sz="quarter" idx="11"/>
          </p:nvPr>
        </p:nvSpPr>
        <p:spPr>
          <a:xfrm>
            <a:off x="3776135" y="6422854"/>
            <a:ext cx="4279669" cy="365125"/>
          </a:xfrm>
        </p:spPr>
        <p:txBody>
          <a:bodyPr/>
          <a:lstStyle/>
          <a:p>
            <a:endParaRPr lang="en-GB"/>
          </a:p>
        </p:txBody>
      </p:sp>
      <p:sp>
        <p:nvSpPr>
          <p:cNvPr id="6" name="Slide Number Placeholder 5"/>
          <p:cNvSpPr>
            <a:spLocks noGrp="1"/>
          </p:cNvSpPr>
          <p:nvPr>
            <p:ph type="sldNum" sz="quarter" idx="12"/>
          </p:nvPr>
        </p:nvSpPr>
        <p:spPr>
          <a:xfrm>
            <a:off x="8073048" y="6422854"/>
            <a:ext cx="879759" cy="365125"/>
          </a:xfrm>
        </p:spPr>
        <p:txBody>
          <a:bodyPr/>
          <a:lstStyle/>
          <a:p>
            <a:fld id="{94F1F567-C746-4F78-9D30-0E48EC883FD5}" type="slidenum">
              <a:rPr lang="en-GB" smtClean="0"/>
              <a:t>‹#›</a:t>
            </a:fld>
            <a:endParaRPr lang="en-GB"/>
          </a:p>
        </p:txBody>
      </p:sp>
    </p:spTree>
    <p:extLst>
      <p:ext uri="{BB962C8B-B14F-4D97-AF65-F5344CB8AC3E}">
        <p14:creationId xmlns:p14="http://schemas.microsoft.com/office/powerpoint/2010/main" val="20635587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375E065-5BF6-4705-B62B-E1919EDD438A}" type="datetimeFigureOut">
              <a:rPr lang="en-GB" smtClean="0"/>
              <a:t>01/07/2023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4F1F567-C746-4F78-9D30-0E48EC883FD5}" type="slidenum">
              <a:rPr lang="en-GB" smtClean="0"/>
              <a:t>‹#›</a:t>
            </a:fld>
            <a:endParaRPr lang="en-GB"/>
          </a:p>
        </p:txBody>
      </p:sp>
    </p:spTree>
    <p:extLst>
      <p:ext uri="{BB962C8B-B14F-4D97-AF65-F5344CB8AC3E}">
        <p14:creationId xmlns:p14="http://schemas.microsoft.com/office/powerpoint/2010/main" val="3922659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A375E065-5BF6-4705-B62B-E1919EDD438A}" type="datetimeFigureOut">
              <a:rPr lang="en-GB" smtClean="0"/>
              <a:t>01/07/2023</a:t>
            </a:fld>
            <a:endParaRPr lang="en-GB"/>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GB"/>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94F1F567-C746-4F78-9D30-0E48EC883FD5}" type="slidenum">
              <a:rPr lang="en-GB" smtClean="0"/>
              <a:t>‹#›</a:t>
            </a:fld>
            <a:endParaRPr lang="en-GB"/>
          </a:p>
        </p:txBody>
      </p:sp>
    </p:spTree>
    <p:extLst>
      <p:ext uri="{BB962C8B-B14F-4D97-AF65-F5344CB8AC3E}">
        <p14:creationId xmlns:p14="http://schemas.microsoft.com/office/powerpoint/2010/main" val="864729740"/>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375E065-5BF6-4705-B62B-E1919EDD438A}" type="datetimeFigureOut">
              <a:rPr lang="en-GB" smtClean="0"/>
              <a:t>01/07/2023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4F1F567-C746-4F78-9D30-0E48EC883FD5}" type="slidenum">
              <a:rPr lang="en-GB" smtClean="0"/>
              <a:t>‹#›</a:t>
            </a:fld>
            <a:endParaRPr lang="en-GB"/>
          </a:p>
        </p:txBody>
      </p:sp>
    </p:spTree>
    <p:extLst>
      <p:ext uri="{BB962C8B-B14F-4D97-AF65-F5344CB8AC3E}">
        <p14:creationId xmlns:p14="http://schemas.microsoft.com/office/powerpoint/2010/main" val="956158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375E065-5BF6-4705-B62B-E1919EDD438A}" type="datetimeFigureOut">
              <a:rPr lang="en-GB" smtClean="0"/>
              <a:t>01/07/2023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4F1F567-C746-4F78-9D30-0E48EC883FD5}" type="slidenum">
              <a:rPr lang="en-GB" smtClean="0"/>
              <a:t>‹#›</a:t>
            </a:fld>
            <a:endParaRPr lang="en-GB"/>
          </a:p>
        </p:txBody>
      </p:sp>
    </p:spTree>
    <p:extLst>
      <p:ext uri="{BB962C8B-B14F-4D97-AF65-F5344CB8AC3E}">
        <p14:creationId xmlns:p14="http://schemas.microsoft.com/office/powerpoint/2010/main" val="3840420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375E065-5BF6-4705-B62B-E1919EDD438A}" type="datetimeFigureOut">
              <a:rPr lang="en-GB" smtClean="0"/>
              <a:t>01/07/2023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4F1F567-C746-4F78-9D30-0E48EC883FD5}" type="slidenum">
              <a:rPr lang="en-GB" smtClean="0"/>
              <a:t>‹#›</a:t>
            </a:fld>
            <a:endParaRPr lang="en-GB"/>
          </a:p>
        </p:txBody>
      </p:sp>
    </p:spTree>
    <p:extLst>
      <p:ext uri="{BB962C8B-B14F-4D97-AF65-F5344CB8AC3E}">
        <p14:creationId xmlns:p14="http://schemas.microsoft.com/office/powerpoint/2010/main" val="29997177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75E065-5BF6-4705-B62B-E1919EDD438A}" type="datetimeFigureOut">
              <a:rPr lang="en-GB" smtClean="0"/>
              <a:t>01/07/2023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4F1F567-C746-4F78-9D30-0E48EC883FD5}" type="slidenum">
              <a:rPr lang="en-GB" smtClean="0"/>
              <a:t>‹#›</a:t>
            </a:fld>
            <a:endParaRPr lang="en-GB"/>
          </a:p>
        </p:txBody>
      </p:sp>
    </p:spTree>
    <p:extLst>
      <p:ext uri="{BB962C8B-B14F-4D97-AF65-F5344CB8AC3E}">
        <p14:creationId xmlns:p14="http://schemas.microsoft.com/office/powerpoint/2010/main" val="11878796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375E065-5BF6-4705-B62B-E1919EDD438A}" type="datetimeFigureOut">
              <a:rPr lang="en-GB" smtClean="0"/>
              <a:t>01/07/2023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4F1F567-C746-4F78-9D30-0E48EC883FD5}" type="slidenum">
              <a:rPr lang="en-GB" smtClean="0"/>
              <a:t>‹#›</a:t>
            </a:fld>
            <a:endParaRPr lang="en-GB"/>
          </a:p>
        </p:txBody>
      </p:sp>
    </p:spTree>
    <p:extLst>
      <p:ext uri="{BB962C8B-B14F-4D97-AF65-F5344CB8AC3E}">
        <p14:creationId xmlns:p14="http://schemas.microsoft.com/office/powerpoint/2010/main" val="6568775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375E065-5BF6-4705-B62B-E1919EDD438A}" type="datetimeFigureOut">
              <a:rPr lang="en-GB" smtClean="0"/>
              <a:t>01/07/2023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4F1F567-C746-4F78-9D30-0E48EC883FD5}" type="slidenum">
              <a:rPr lang="en-GB" smtClean="0"/>
              <a:t>‹#›</a:t>
            </a:fld>
            <a:endParaRPr lang="en-GB"/>
          </a:p>
        </p:txBody>
      </p:sp>
    </p:spTree>
    <p:extLst>
      <p:ext uri="{BB962C8B-B14F-4D97-AF65-F5344CB8AC3E}">
        <p14:creationId xmlns:p14="http://schemas.microsoft.com/office/powerpoint/2010/main" val="21185670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A375E065-5BF6-4705-B62B-E1919EDD438A}" type="datetimeFigureOut">
              <a:rPr lang="en-GB" smtClean="0"/>
              <a:t>01/07/2023</a:t>
            </a:fld>
            <a:endParaRPr lang="en-GB"/>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GB"/>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94F1F567-C746-4F78-9D30-0E48EC883FD5}" type="slidenum">
              <a:rPr lang="en-GB" smtClean="0"/>
              <a:t>‹#›</a:t>
            </a:fld>
            <a:endParaRPr lang="en-GB"/>
          </a:p>
        </p:txBody>
      </p:sp>
    </p:spTree>
    <p:extLst>
      <p:ext uri="{BB962C8B-B14F-4D97-AF65-F5344CB8AC3E}">
        <p14:creationId xmlns:p14="http://schemas.microsoft.com/office/powerpoint/2010/main" val="2902724841"/>
      </p:ext>
    </p:extLst>
  </p:cSld>
  <p:clrMap bg1="dk1" tx1="lt1" bg2="dk2" tx2="lt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plymouthonlinedirectory.com/plymouthlocaloffer"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www.plymouthonlinedirectory.com/plymouthlocaloffer"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hyperlink" Target="https://www.plymouthonlinedirectory.com/plymouthlocaloffer"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dirty="0" err="1">
                <a:solidFill>
                  <a:schemeClr val="bg2">
                    <a:lumMod val="50000"/>
                  </a:schemeClr>
                </a:solidFill>
                <a:latin typeface="Calibri" panose="020F0502020204030204" pitchFamily="34" charset="0"/>
                <a:cs typeface="Calibri" panose="020F0502020204030204" pitchFamily="34" charset="0"/>
              </a:rPr>
              <a:t>Elburton</a:t>
            </a:r>
            <a:r>
              <a:rPr lang="en-GB" b="1" dirty="0">
                <a:solidFill>
                  <a:schemeClr val="bg2">
                    <a:lumMod val="50000"/>
                  </a:schemeClr>
                </a:solidFill>
                <a:latin typeface="Calibri" panose="020F0502020204030204" pitchFamily="34" charset="0"/>
                <a:cs typeface="Calibri" panose="020F0502020204030204" pitchFamily="34" charset="0"/>
              </a:rPr>
              <a:t> Primary School</a:t>
            </a:r>
          </a:p>
        </p:txBody>
      </p:sp>
      <p:sp>
        <p:nvSpPr>
          <p:cNvPr id="3" name="Subtitle 2"/>
          <p:cNvSpPr>
            <a:spLocks noGrp="1"/>
          </p:cNvSpPr>
          <p:nvPr>
            <p:ph type="subTitle" idx="1"/>
          </p:nvPr>
        </p:nvSpPr>
        <p:spPr/>
        <p:txBody>
          <a:bodyPr>
            <a:normAutofit/>
          </a:bodyPr>
          <a:lstStyle/>
          <a:p>
            <a:r>
              <a:rPr lang="en-GB" sz="3600" dirty="0">
                <a:latin typeface="Calibri" panose="020F0502020204030204" pitchFamily="34" charset="0"/>
                <a:cs typeface="Calibri" panose="020F0502020204030204" pitchFamily="34" charset="0"/>
              </a:rPr>
              <a:t>SEN Information Report</a:t>
            </a:r>
          </a:p>
          <a:p>
            <a:r>
              <a:rPr lang="en-GB" dirty="0">
                <a:latin typeface="Calibri" panose="020F0502020204030204" pitchFamily="34" charset="0"/>
                <a:cs typeface="Calibri" panose="020F0502020204030204" pitchFamily="34" charset="0"/>
              </a:rPr>
              <a:t>(</a:t>
            </a:r>
            <a:r>
              <a:rPr lang="en-GB" sz="2200" dirty="0">
                <a:latin typeface="Calibri" panose="020F0502020204030204" pitchFamily="34" charset="0"/>
                <a:cs typeface="Calibri" panose="020F0502020204030204" pitchFamily="34" charset="0"/>
              </a:rPr>
              <a:t>Updated </a:t>
            </a:r>
            <a:r>
              <a:rPr lang="en-GB" sz="2200">
                <a:latin typeface="Calibri" panose="020F0502020204030204" pitchFamily="34" charset="0"/>
                <a:cs typeface="Calibri" panose="020F0502020204030204" pitchFamily="34" charset="0"/>
              </a:rPr>
              <a:t>June 2023</a:t>
            </a:r>
            <a:r>
              <a:rPr lang="en-GB">
                <a:latin typeface="Calibri" panose="020F0502020204030204" pitchFamily="34" charset="0"/>
                <a:cs typeface="Calibri" panose="020F0502020204030204" pitchFamily="34" charset="0"/>
              </a:rPr>
              <a:t>)</a:t>
            </a:r>
            <a:endParaRPr lang="en-GB" dirty="0">
              <a:latin typeface="Calibri" panose="020F0502020204030204" pitchFamily="34" charset="0"/>
              <a:cs typeface="Calibri" panose="020F0502020204030204" pitchFamily="34" charset="0"/>
            </a:endParaRPr>
          </a:p>
        </p:txBody>
      </p:sp>
      <p:pic>
        <p:nvPicPr>
          <p:cNvPr id="8" name="Picture 7"/>
          <p:cNvPicPr>
            <a:picLocks noChangeAspect="1"/>
          </p:cNvPicPr>
          <p:nvPr/>
        </p:nvPicPr>
        <p:blipFill>
          <a:blip r:embed="rId2"/>
          <a:stretch>
            <a:fillRect/>
          </a:stretch>
        </p:blipFill>
        <p:spPr>
          <a:xfrm>
            <a:off x="5272087" y="5305505"/>
            <a:ext cx="1647825" cy="1419225"/>
          </a:xfrm>
          <a:prstGeom prst="rect">
            <a:avLst/>
          </a:prstGeom>
        </p:spPr>
      </p:pic>
      <p:pic>
        <p:nvPicPr>
          <p:cNvPr id="4" name="Picture 3"/>
          <p:cNvPicPr>
            <a:picLocks noChangeAspect="1"/>
          </p:cNvPicPr>
          <p:nvPr/>
        </p:nvPicPr>
        <p:blipFill>
          <a:blip r:embed="rId3"/>
          <a:stretch>
            <a:fillRect/>
          </a:stretch>
        </p:blipFill>
        <p:spPr>
          <a:xfrm>
            <a:off x="8415610" y="97084"/>
            <a:ext cx="3283422" cy="1811223"/>
          </a:xfrm>
          <a:prstGeom prst="rect">
            <a:avLst/>
          </a:prstGeom>
        </p:spPr>
      </p:pic>
      <p:pic>
        <p:nvPicPr>
          <p:cNvPr id="5" name="Picture 4"/>
          <p:cNvPicPr>
            <a:picLocks noChangeAspect="1"/>
          </p:cNvPicPr>
          <p:nvPr/>
        </p:nvPicPr>
        <p:blipFill>
          <a:blip r:embed="rId4"/>
          <a:stretch>
            <a:fillRect/>
          </a:stretch>
        </p:blipFill>
        <p:spPr>
          <a:xfrm>
            <a:off x="4277417" y="97082"/>
            <a:ext cx="3250669" cy="1811223"/>
          </a:xfrm>
          <a:prstGeom prst="rect">
            <a:avLst/>
          </a:prstGeom>
        </p:spPr>
      </p:pic>
      <p:pic>
        <p:nvPicPr>
          <p:cNvPr id="6" name="Picture 5"/>
          <p:cNvPicPr>
            <a:picLocks noChangeAspect="1"/>
          </p:cNvPicPr>
          <p:nvPr/>
        </p:nvPicPr>
        <p:blipFill rotWithShape="1">
          <a:blip r:embed="rId5"/>
          <a:srcRect l="5138" t="7768" b="4183"/>
          <a:stretch/>
        </p:blipFill>
        <p:spPr>
          <a:xfrm>
            <a:off x="8682446" y="4684712"/>
            <a:ext cx="3016586" cy="1889760"/>
          </a:xfrm>
          <a:prstGeom prst="rect">
            <a:avLst/>
          </a:prstGeom>
        </p:spPr>
      </p:pic>
      <p:pic>
        <p:nvPicPr>
          <p:cNvPr id="7" name="Picture 6"/>
          <p:cNvPicPr>
            <a:picLocks noChangeAspect="1"/>
          </p:cNvPicPr>
          <p:nvPr/>
        </p:nvPicPr>
        <p:blipFill>
          <a:blip r:embed="rId6"/>
          <a:stretch>
            <a:fillRect/>
          </a:stretch>
        </p:blipFill>
        <p:spPr>
          <a:xfrm>
            <a:off x="491081" y="97083"/>
            <a:ext cx="2898813" cy="1811223"/>
          </a:xfrm>
          <a:prstGeom prst="rect">
            <a:avLst/>
          </a:prstGeom>
        </p:spPr>
      </p:pic>
      <p:pic>
        <p:nvPicPr>
          <p:cNvPr id="9" name="Picture 8"/>
          <p:cNvPicPr>
            <a:picLocks noChangeAspect="1"/>
          </p:cNvPicPr>
          <p:nvPr/>
        </p:nvPicPr>
        <p:blipFill>
          <a:blip r:embed="rId7"/>
          <a:stretch>
            <a:fillRect/>
          </a:stretch>
        </p:blipFill>
        <p:spPr>
          <a:xfrm>
            <a:off x="491081" y="4702629"/>
            <a:ext cx="3243900" cy="1871843"/>
          </a:xfrm>
          <a:prstGeom prst="rect">
            <a:avLst/>
          </a:prstGeom>
        </p:spPr>
      </p:pic>
    </p:spTree>
    <p:extLst>
      <p:ext uri="{BB962C8B-B14F-4D97-AF65-F5344CB8AC3E}">
        <p14:creationId xmlns:p14="http://schemas.microsoft.com/office/powerpoint/2010/main" val="19951828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solidFill>
                  <a:schemeClr val="bg2">
                    <a:lumMod val="50000"/>
                  </a:schemeClr>
                </a:solidFill>
                <a:latin typeface="Calibri" panose="020F0502020204030204" pitchFamily="34" charset="0"/>
                <a:cs typeface="Calibri" panose="020F0502020204030204" pitchFamily="34" charset="0"/>
              </a:rPr>
              <a:t>What will happen if my child does not make expected progress or is identified as needing more support?</a:t>
            </a:r>
          </a:p>
        </p:txBody>
      </p:sp>
      <p:sp>
        <p:nvSpPr>
          <p:cNvPr id="3" name="Content Placeholder 2"/>
          <p:cNvSpPr>
            <a:spLocks noGrp="1"/>
          </p:cNvSpPr>
          <p:nvPr>
            <p:ph idx="1"/>
          </p:nvPr>
        </p:nvSpPr>
        <p:spPr>
          <a:xfrm>
            <a:off x="1202919" y="2011679"/>
            <a:ext cx="9784080" cy="4732021"/>
          </a:xfrm>
        </p:spPr>
        <p:txBody>
          <a:bodyPr>
            <a:normAutofit/>
          </a:bodyPr>
          <a:lstStyle/>
          <a:p>
            <a:r>
              <a:rPr lang="en-GB" dirty="0">
                <a:latin typeface="Calibri" panose="020F0502020204030204" pitchFamily="34" charset="0"/>
                <a:cs typeface="Calibri" panose="020F0502020204030204" pitchFamily="34" charset="0"/>
              </a:rPr>
              <a:t>If a multi-agency response is required, targets may be documented through a Multi Agency Support Plan (MASP/TAM) or an Early Help Assessment Tool (EHAT). This helps co-ordinated the advice from multiple agencies.</a:t>
            </a:r>
          </a:p>
          <a:p>
            <a:r>
              <a:rPr lang="en-GB" dirty="0">
                <a:latin typeface="Calibri" panose="020F0502020204030204" pitchFamily="34" charset="0"/>
                <a:cs typeface="Calibri" panose="020F0502020204030204" pitchFamily="34" charset="0"/>
              </a:rPr>
              <a:t>If despite multi agency working, high quality targeted provision the child continues to need the level of support which is bespoke and individual the team around the child may consider if an Educational Health Care Plan would be appropriate.</a:t>
            </a:r>
          </a:p>
          <a:p>
            <a:r>
              <a:rPr lang="en-GB" dirty="0">
                <a:latin typeface="Calibri" panose="020F0502020204030204" pitchFamily="34" charset="0"/>
                <a:cs typeface="Calibri" panose="020F0502020204030204" pitchFamily="34" charset="0"/>
              </a:rPr>
              <a:t>A child with an Educational Health Care plan will have a carefully constructed plan to meet their individual needs, which is reviewed annually, alongside term meetings to set short erm targets.</a:t>
            </a:r>
          </a:p>
          <a:p>
            <a:endParaRPr lang="en-GB"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621844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chemeClr val="bg2">
                    <a:lumMod val="50000"/>
                  </a:schemeClr>
                </a:solidFill>
                <a:latin typeface="Calibri" panose="020F0502020204030204" pitchFamily="34" charset="0"/>
                <a:cs typeface="Calibri" panose="020F0502020204030204" pitchFamily="34" charset="0"/>
              </a:rPr>
              <a:t>How accessible is </a:t>
            </a:r>
            <a:r>
              <a:rPr lang="en-GB" b="1" dirty="0" err="1">
                <a:solidFill>
                  <a:schemeClr val="bg2">
                    <a:lumMod val="50000"/>
                  </a:schemeClr>
                </a:solidFill>
                <a:latin typeface="Calibri" panose="020F0502020204030204" pitchFamily="34" charset="0"/>
                <a:cs typeface="Calibri" panose="020F0502020204030204" pitchFamily="34" charset="0"/>
              </a:rPr>
              <a:t>Elburton</a:t>
            </a:r>
            <a:r>
              <a:rPr lang="en-GB" b="1" dirty="0">
                <a:solidFill>
                  <a:schemeClr val="bg2">
                    <a:lumMod val="50000"/>
                  </a:schemeClr>
                </a:solidFill>
                <a:latin typeface="Calibri" panose="020F0502020204030204" pitchFamily="34" charset="0"/>
                <a:cs typeface="Calibri" panose="020F0502020204030204" pitchFamily="34" charset="0"/>
              </a:rPr>
              <a:t>?</a:t>
            </a:r>
          </a:p>
        </p:txBody>
      </p:sp>
      <p:sp>
        <p:nvSpPr>
          <p:cNvPr id="3" name="Content Placeholder 2"/>
          <p:cNvSpPr>
            <a:spLocks noGrp="1"/>
          </p:cNvSpPr>
          <p:nvPr>
            <p:ph idx="1"/>
          </p:nvPr>
        </p:nvSpPr>
        <p:spPr/>
        <p:txBody>
          <a:bodyPr>
            <a:normAutofit lnSpcReduction="10000"/>
          </a:bodyPr>
          <a:lstStyle/>
          <a:p>
            <a:r>
              <a:rPr lang="en-GB" dirty="0" err="1">
                <a:latin typeface="Calibri" panose="020F0502020204030204" pitchFamily="34" charset="0"/>
                <a:cs typeface="Calibri" panose="020F0502020204030204" pitchFamily="34" charset="0"/>
              </a:rPr>
              <a:t>Elburton</a:t>
            </a:r>
            <a:r>
              <a:rPr lang="en-GB" dirty="0">
                <a:latin typeface="Calibri" panose="020F0502020204030204" pitchFamily="34" charset="0"/>
                <a:cs typeface="Calibri" panose="020F0502020204030204" pitchFamily="34" charset="0"/>
              </a:rPr>
              <a:t> currently has 464 pupils on role, including Stepping Stones Pre-school. All classrooms are housed within one main building, which is on 3 levels. There are steps up and down to access the areas.</a:t>
            </a:r>
          </a:p>
          <a:p>
            <a:r>
              <a:rPr lang="en-GB" dirty="0">
                <a:latin typeface="Calibri" panose="020F0502020204030204" pitchFamily="34" charset="0"/>
                <a:cs typeface="Calibri" panose="020F0502020204030204" pitchFamily="34" charset="0"/>
              </a:rPr>
              <a:t>All classrooms can be accessed from the outside via slopes, should disabled access be required. The two year 6 classroom can be accessed by an internal ramp if required.</a:t>
            </a:r>
          </a:p>
          <a:p>
            <a:r>
              <a:rPr lang="en-GB" dirty="0">
                <a:latin typeface="Calibri" panose="020F0502020204030204" pitchFamily="34" charset="0"/>
                <a:cs typeface="Calibri" panose="020F0502020204030204" pitchFamily="34" charset="0"/>
              </a:rPr>
              <a:t>There are 3 playgrounds, a large field and separate trim trail climbing playground. 1 of the playgrounds has a trim trail with soft flooring. There is a set of steps to access the Jubilee playground, but it is possible to reach this via a slope. The remaining playgrounds are reached via slopes. The following slide shows a plan of our school.</a:t>
            </a:r>
          </a:p>
          <a:p>
            <a:r>
              <a:rPr lang="en-GB" dirty="0">
                <a:latin typeface="Calibri" panose="020F0502020204030204" pitchFamily="34" charset="0"/>
                <a:cs typeface="Calibri" panose="020F0502020204030204" pitchFamily="34" charset="0"/>
              </a:rPr>
              <a:t>Further information can be found in our </a:t>
            </a:r>
            <a:r>
              <a:rPr lang="en-GB" b="1" dirty="0">
                <a:latin typeface="Calibri" panose="020F0502020204030204" pitchFamily="34" charset="0"/>
                <a:cs typeface="Calibri" panose="020F0502020204030204" pitchFamily="34" charset="0"/>
              </a:rPr>
              <a:t>Disability Equality Scheme &amp; Accessibility Plan</a:t>
            </a:r>
            <a:endParaRPr lang="en-GB"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348150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710520" y="2085035"/>
            <a:ext cx="2874646" cy="3452032"/>
          </a:xfrm>
          <a:prstGeom prst="rect">
            <a:avLst/>
          </a:prstGeom>
        </p:spPr>
      </p:pic>
      <p:pic>
        <p:nvPicPr>
          <p:cNvPr id="3" name="Picture 2"/>
          <p:cNvPicPr>
            <a:picLocks noChangeAspect="1"/>
          </p:cNvPicPr>
          <p:nvPr/>
        </p:nvPicPr>
        <p:blipFill>
          <a:blip r:embed="rId3"/>
          <a:stretch>
            <a:fillRect/>
          </a:stretch>
        </p:blipFill>
        <p:spPr>
          <a:xfrm>
            <a:off x="172948" y="119921"/>
            <a:ext cx="4374696" cy="3040630"/>
          </a:xfrm>
          <a:prstGeom prst="rect">
            <a:avLst/>
          </a:prstGeom>
        </p:spPr>
      </p:pic>
      <p:pic>
        <p:nvPicPr>
          <p:cNvPr id="4" name="Picture 3"/>
          <p:cNvPicPr>
            <a:picLocks noChangeAspect="1"/>
          </p:cNvPicPr>
          <p:nvPr/>
        </p:nvPicPr>
        <p:blipFill>
          <a:blip r:embed="rId4"/>
          <a:stretch>
            <a:fillRect/>
          </a:stretch>
        </p:blipFill>
        <p:spPr>
          <a:xfrm>
            <a:off x="172948" y="3430770"/>
            <a:ext cx="4376067" cy="2909070"/>
          </a:xfrm>
          <a:prstGeom prst="rect">
            <a:avLst/>
          </a:prstGeom>
        </p:spPr>
      </p:pic>
      <p:pic>
        <p:nvPicPr>
          <p:cNvPr id="5" name="Picture 4"/>
          <p:cNvPicPr>
            <a:picLocks noChangeAspect="1"/>
          </p:cNvPicPr>
          <p:nvPr/>
        </p:nvPicPr>
        <p:blipFill>
          <a:blip r:embed="rId5"/>
          <a:stretch>
            <a:fillRect/>
          </a:stretch>
        </p:blipFill>
        <p:spPr>
          <a:xfrm>
            <a:off x="7734572" y="241527"/>
            <a:ext cx="4239331" cy="2776199"/>
          </a:xfrm>
          <a:prstGeom prst="rect">
            <a:avLst/>
          </a:prstGeom>
        </p:spPr>
      </p:pic>
      <p:pic>
        <p:nvPicPr>
          <p:cNvPr id="6" name="Picture 5"/>
          <p:cNvPicPr>
            <a:picLocks noChangeAspect="1"/>
          </p:cNvPicPr>
          <p:nvPr/>
        </p:nvPicPr>
        <p:blipFill>
          <a:blip r:embed="rId6"/>
          <a:stretch>
            <a:fillRect/>
          </a:stretch>
        </p:blipFill>
        <p:spPr>
          <a:xfrm>
            <a:off x="7746671" y="3430770"/>
            <a:ext cx="4227232" cy="2795859"/>
          </a:xfrm>
          <a:prstGeom prst="rect">
            <a:avLst/>
          </a:prstGeom>
        </p:spPr>
      </p:pic>
    </p:spTree>
    <p:extLst>
      <p:ext uri="{BB962C8B-B14F-4D97-AF65-F5344CB8AC3E}">
        <p14:creationId xmlns:p14="http://schemas.microsoft.com/office/powerpoint/2010/main" val="31347977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786121" y="220060"/>
            <a:ext cx="8617676" cy="6637940"/>
          </a:xfrm>
          <a:prstGeom prst="rect">
            <a:avLst/>
          </a:prstGeom>
        </p:spPr>
      </p:pic>
      <p:sp>
        <p:nvSpPr>
          <p:cNvPr id="2" name="Title 1"/>
          <p:cNvSpPr>
            <a:spLocks noGrp="1"/>
          </p:cNvSpPr>
          <p:nvPr>
            <p:ph type="title"/>
          </p:nvPr>
        </p:nvSpPr>
        <p:spPr/>
        <p:txBody>
          <a:bodyPr/>
          <a:lstStyle/>
          <a:p>
            <a:r>
              <a:rPr lang="en-GB" b="1" dirty="0">
                <a:solidFill>
                  <a:schemeClr val="bg2">
                    <a:lumMod val="50000"/>
                  </a:schemeClr>
                </a:solidFill>
                <a:latin typeface="Calibri" panose="020F0502020204030204" pitchFamily="34" charset="0"/>
                <a:cs typeface="Calibri" panose="020F0502020204030204" pitchFamily="34" charset="0"/>
              </a:rPr>
              <a:t>          MAP</a:t>
            </a:r>
          </a:p>
        </p:txBody>
      </p:sp>
    </p:spTree>
    <p:extLst>
      <p:ext uri="{BB962C8B-B14F-4D97-AF65-F5344CB8AC3E}">
        <p14:creationId xmlns:p14="http://schemas.microsoft.com/office/powerpoint/2010/main" val="10161029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998517" y="166552"/>
            <a:ext cx="8514214" cy="6627635"/>
          </a:xfrm>
          <a:prstGeom prst="rect">
            <a:avLst/>
          </a:prstGeom>
        </p:spPr>
      </p:pic>
    </p:spTree>
    <p:extLst>
      <p:ext uri="{BB962C8B-B14F-4D97-AF65-F5344CB8AC3E}">
        <p14:creationId xmlns:p14="http://schemas.microsoft.com/office/powerpoint/2010/main" val="22579794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solidFill>
                  <a:schemeClr val="bg2">
                    <a:lumMod val="50000"/>
                  </a:schemeClr>
                </a:solidFill>
                <a:latin typeface="Calibri" panose="020F0502020204030204" pitchFamily="34" charset="0"/>
                <a:cs typeface="Calibri" panose="020F0502020204030204" pitchFamily="34" charset="0"/>
              </a:rPr>
              <a:t>Where can I find information about </a:t>
            </a:r>
            <a:r>
              <a:rPr lang="en-GB" b="1" dirty="0" err="1">
                <a:solidFill>
                  <a:schemeClr val="bg2">
                    <a:lumMod val="50000"/>
                  </a:schemeClr>
                </a:solidFill>
                <a:latin typeface="Calibri" panose="020F0502020204030204" pitchFamily="34" charset="0"/>
                <a:cs typeface="Calibri" panose="020F0502020204030204" pitchFamily="34" charset="0"/>
              </a:rPr>
              <a:t>Elburton’s</a:t>
            </a:r>
            <a:r>
              <a:rPr lang="en-GB" b="1" dirty="0">
                <a:solidFill>
                  <a:schemeClr val="bg2">
                    <a:lumMod val="50000"/>
                  </a:schemeClr>
                </a:solidFill>
                <a:latin typeface="Calibri" panose="020F0502020204030204" pitchFamily="34" charset="0"/>
                <a:cs typeface="Calibri" panose="020F0502020204030204" pitchFamily="34" charset="0"/>
              </a:rPr>
              <a:t> approach to pupils with SEND?</a:t>
            </a:r>
          </a:p>
        </p:txBody>
      </p:sp>
      <p:sp>
        <p:nvSpPr>
          <p:cNvPr id="3" name="Content Placeholder 2"/>
          <p:cNvSpPr>
            <a:spLocks noGrp="1"/>
          </p:cNvSpPr>
          <p:nvPr>
            <p:ph idx="1"/>
          </p:nvPr>
        </p:nvSpPr>
        <p:spPr>
          <a:xfrm>
            <a:off x="1202919" y="2968942"/>
            <a:ext cx="9784080" cy="2703195"/>
          </a:xfrm>
        </p:spPr>
        <p:txBody>
          <a:bodyPr/>
          <a:lstStyle/>
          <a:p>
            <a:r>
              <a:rPr lang="en-GB" dirty="0">
                <a:latin typeface="Calibri" panose="020F0502020204030204" pitchFamily="34" charset="0"/>
                <a:cs typeface="Calibri" panose="020F0502020204030204" pitchFamily="34" charset="0"/>
              </a:rPr>
              <a:t>Our school website has lots of information about the school. There is a designated area for SEND, where you can find a copy of the SEND Policy, as well as a link to the Plymouth Online Directory (POD), which has a wealth of useful links.</a:t>
            </a:r>
          </a:p>
          <a:p>
            <a:r>
              <a:rPr lang="en-GB" dirty="0">
                <a:latin typeface="Calibri" panose="020F0502020204030204" pitchFamily="34" charset="0"/>
                <a:cs typeface="Calibri" panose="020F0502020204030204" pitchFamily="34" charset="0"/>
              </a:rPr>
              <a:t>The SEND web page also has other useful </a:t>
            </a:r>
            <a:r>
              <a:rPr lang="en-GB" dirty="0" err="1">
                <a:latin typeface="Calibri" panose="020F0502020204030204" pitchFamily="34" charset="0"/>
                <a:cs typeface="Calibri" panose="020F0502020204030204" pitchFamily="34" charset="0"/>
              </a:rPr>
              <a:t>weblinks</a:t>
            </a:r>
            <a:r>
              <a:rPr lang="en-GB" dirty="0">
                <a:latin typeface="Calibri" panose="020F0502020204030204" pitchFamily="34" charset="0"/>
                <a:cs typeface="Calibri" panose="020F0502020204030204" pitchFamily="34" charset="0"/>
              </a:rPr>
              <a:t> for parents of children with SEND.</a:t>
            </a:r>
          </a:p>
          <a:p>
            <a:r>
              <a:rPr lang="en-GB" dirty="0">
                <a:latin typeface="Calibri" panose="020F0502020204030204" pitchFamily="34" charset="0"/>
                <a:cs typeface="Calibri" panose="020F0502020204030204" pitchFamily="34" charset="0"/>
              </a:rPr>
              <a:t>Alternatively, you are welcome to contact Mrs Birnie, our school SENCO or Mr Smithers, our </a:t>
            </a:r>
            <a:r>
              <a:rPr lang="en-GB" dirty="0" err="1">
                <a:latin typeface="Calibri" panose="020F0502020204030204" pitchFamily="34" charset="0"/>
                <a:cs typeface="Calibri" panose="020F0502020204030204" pitchFamily="34" charset="0"/>
              </a:rPr>
              <a:t>Headteacher</a:t>
            </a:r>
            <a:r>
              <a:rPr lang="en-GB" dirty="0">
                <a:latin typeface="Calibri" panose="020F0502020204030204" pitchFamily="34" charset="0"/>
                <a:cs typeface="Calibri" panose="020F0502020204030204" pitchFamily="34" charset="0"/>
              </a:rPr>
              <a:t>, who will gladly discuss any issues with you.</a:t>
            </a:r>
          </a:p>
        </p:txBody>
      </p:sp>
    </p:spTree>
    <p:extLst>
      <p:ext uri="{BB962C8B-B14F-4D97-AF65-F5344CB8AC3E}">
        <p14:creationId xmlns:p14="http://schemas.microsoft.com/office/powerpoint/2010/main" val="26169400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chemeClr val="bg2">
                    <a:lumMod val="50000"/>
                  </a:schemeClr>
                </a:solidFill>
                <a:latin typeface="Calibri" panose="020F0502020204030204" pitchFamily="34" charset="0"/>
                <a:cs typeface="Calibri" panose="020F0502020204030204" pitchFamily="34" charset="0"/>
              </a:rPr>
              <a:t>Who is the person responsible for children with SEND?</a:t>
            </a:r>
          </a:p>
        </p:txBody>
      </p:sp>
      <p:sp>
        <p:nvSpPr>
          <p:cNvPr id="3" name="Content Placeholder 2"/>
          <p:cNvSpPr>
            <a:spLocks noGrp="1"/>
          </p:cNvSpPr>
          <p:nvPr>
            <p:ph idx="1"/>
          </p:nvPr>
        </p:nvSpPr>
        <p:spPr/>
        <p:txBody>
          <a:bodyPr>
            <a:normAutofit/>
          </a:bodyPr>
          <a:lstStyle/>
          <a:p>
            <a:r>
              <a:rPr lang="en-GB" dirty="0"/>
              <a:t>Mrs </a:t>
            </a:r>
            <a:r>
              <a:rPr lang="en-GB" dirty="0" err="1"/>
              <a:t>Birnie</a:t>
            </a:r>
            <a:r>
              <a:rPr lang="en-GB" dirty="0"/>
              <a:t> is our school SENCO. This stands for Special Educational Needs Co-ordinator. She co-ordinates the provision for our SEND children across the school.</a:t>
            </a:r>
          </a:p>
          <a:p>
            <a:r>
              <a:rPr lang="en-GB" dirty="0"/>
              <a:t>Each class teacher is responsible for the day to day teaching of SEND children in their class. The </a:t>
            </a:r>
            <a:r>
              <a:rPr lang="en-GB" dirty="0" err="1"/>
              <a:t>headteacher</a:t>
            </a:r>
            <a:r>
              <a:rPr lang="en-GB" dirty="0"/>
              <a:t> has overall responsibility for all pupils.</a:t>
            </a:r>
          </a:p>
          <a:p>
            <a:r>
              <a:rPr lang="en-GB" dirty="0"/>
              <a:t>All of the staff within the school work in partnership with Mrs Birnie to meet the needs of our SEND children.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2919" y="4619196"/>
            <a:ext cx="1333333" cy="1714286"/>
          </a:xfrm>
          <a:prstGeom prst="rect">
            <a:avLst/>
          </a:prstGeom>
        </p:spPr>
      </p:pic>
    </p:spTree>
    <p:extLst>
      <p:ext uri="{BB962C8B-B14F-4D97-AF65-F5344CB8AC3E}">
        <p14:creationId xmlns:p14="http://schemas.microsoft.com/office/powerpoint/2010/main" val="13980548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solidFill>
                  <a:schemeClr val="bg2">
                    <a:lumMod val="50000"/>
                  </a:schemeClr>
                </a:solidFill>
                <a:latin typeface="Calibri" panose="020F0502020204030204" pitchFamily="34" charset="0"/>
                <a:cs typeface="Calibri" panose="020F0502020204030204" pitchFamily="34" charset="0"/>
              </a:rPr>
              <a:t>How do I contact the people responsible for SEND or arrange to meet them?</a:t>
            </a:r>
          </a:p>
        </p:txBody>
      </p:sp>
      <p:sp>
        <p:nvSpPr>
          <p:cNvPr id="3" name="Content Placeholder 2"/>
          <p:cNvSpPr>
            <a:spLocks noGrp="1"/>
          </p:cNvSpPr>
          <p:nvPr>
            <p:ph idx="1"/>
          </p:nvPr>
        </p:nvSpPr>
        <p:spPr/>
        <p:txBody>
          <a:bodyPr>
            <a:normAutofit fontScale="92500" lnSpcReduction="10000"/>
          </a:bodyPr>
          <a:lstStyle/>
          <a:p>
            <a:pPr marL="0" indent="0">
              <a:buNone/>
            </a:pPr>
            <a:r>
              <a:rPr lang="en-GB" dirty="0"/>
              <a:t>Mrs Birnie can be contacted:</a:t>
            </a:r>
          </a:p>
          <a:p>
            <a:pPr marL="0" indent="0">
              <a:buNone/>
            </a:pPr>
            <a:r>
              <a:rPr lang="en-GB" b="1" u="sng" dirty="0"/>
              <a:t>1. By Writing:</a:t>
            </a:r>
          </a:p>
          <a:p>
            <a:pPr marL="0" indent="0">
              <a:buNone/>
            </a:pPr>
            <a:r>
              <a:rPr lang="en-GB" dirty="0" err="1"/>
              <a:t>Elburton</a:t>
            </a:r>
            <a:r>
              <a:rPr lang="en-GB" dirty="0"/>
              <a:t> Primary School</a:t>
            </a:r>
          </a:p>
          <a:p>
            <a:pPr marL="0" indent="0">
              <a:buNone/>
            </a:pPr>
            <a:r>
              <a:rPr lang="en-GB" dirty="0" err="1"/>
              <a:t>Haye</a:t>
            </a:r>
            <a:r>
              <a:rPr lang="en-GB" dirty="0"/>
              <a:t> Road South</a:t>
            </a:r>
          </a:p>
          <a:p>
            <a:pPr marL="0" indent="0">
              <a:buNone/>
            </a:pPr>
            <a:r>
              <a:rPr lang="en-GB" dirty="0" err="1"/>
              <a:t>Plymstock</a:t>
            </a:r>
            <a:endParaRPr lang="en-GB" dirty="0"/>
          </a:p>
          <a:p>
            <a:pPr marL="0" indent="0">
              <a:buNone/>
            </a:pPr>
            <a:r>
              <a:rPr lang="en-GB" dirty="0"/>
              <a:t>Plymouth</a:t>
            </a:r>
          </a:p>
          <a:p>
            <a:pPr marL="0" indent="0">
              <a:buNone/>
            </a:pPr>
            <a:r>
              <a:rPr lang="en-GB" dirty="0"/>
              <a:t>Devon</a:t>
            </a:r>
          </a:p>
          <a:p>
            <a:pPr marL="0" indent="0">
              <a:buNone/>
            </a:pPr>
            <a:r>
              <a:rPr lang="en-GB" dirty="0"/>
              <a:t>PL9 8HJ</a:t>
            </a:r>
          </a:p>
          <a:p>
            <a:pPr marL="0" indent="0">
              <a:buNone/>
            </a:pPr>
            <a:r>
              <a:rPr lang="en-GB" b="1" u="sng" dirty="0"/>
              <a:t>2. By Telephone: </a:t>
            </a:r>
            <a:r>
              <a:rPr lang="en-GB" dirty="0"/>
              <a:t>01752 404489</a:t>
            </a:r>
          </a:p>
          <a:p>
            <a:pPr marL="0" indent="0">
              <a:buNone/>
            </a:pPr>
            <a:r>
              <a:rPr lang="en-GB" b="1" u="sng" dirty="0"/>
              <a:t>By email: lisa.birnie@horizonmat.com</a:t>
            </a:r>
            <a:r>
              <a:rPr lang="en-GB" dirty="0"/>
              <a:t>  </a:t>
            </a:r>
          </a:p>
          <a:p>
            <a:pPr marL="0" indent="0">
              <a:buNone/>
            </a:pPr>
            <a:endParaRPr lang="en-GB" dirty="0"/>
          </a:p>
        </p:txBody>
      </p:sp>
    </p:spTree>
    <p:extLst>
      <p:ext uri="{BB962C8B-B14F-4D97-AF65-F5344CB8AC3E}">
        <p14:creationId xmlns:p14="http://schemas.microsoft.com/office/powerpoint/2010/main" val="20773122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solidFill>
                  <a:schemeClr val="bg2">
                    <a:lumMod val="50000"/>
                  </a:schemeClr>
                </a:solidFill>
                <a:latin typeface="Calibri" panose="020F0502020204030204" pitchFamily="34" charset="0"/>
                <a:cs typeface="Calibri" panose="020F0502020204030204" pitchFamily="34" charset="0"/>
              </a:rPr>
              <a:t>What training or specialist expertise do the </a:t>
            </a:r>
            <a:r>
              <a:rPr lang="en-GB" b="1" dirty="0" err="1">
                <a:solidFill>
                  <a:schemeClr val="bg2">
                    <a:lumMod val="50000"/>
                  </a:schemeClr>
                </a:solidFill>
                <a:latin typeface="Calibri" panose="020F0502020204030204" pitchFamily="34" charset="0"/>
                <a:cs typeface="Calibri" panose="020F0502020204030204" pitchFamily="34" charset="0"/>
              </a:rPr>
              <a:t>Elburton</a:t>
            </a:r>
            <a:r>
              <a:rPr lang="en-GB" b="1" dirty="0">
                <a:solidFill>
                  <a:schemeClr val="bg2">
                    <a:lumMod val="50000"/>
                  </a:schemeClr>
                </a:solidFill>
                <a:latin typeface="Calibri" panose="020F0502020204030204" pitchFamily="34" charset="0"/>
                <a:cs typeface="Calibri" panose="020F0502020204030204" pitchFamily="34" charset="0"/>
              </a:rPr>
              <a:t> Staff have around </a:t>
            </a:r>
            <a:r>
              <a:rPr lang="en-GB" b="1" dirty="0" err="1">
                <a:solidFill>
                  <a:schemeClr val="bg2">
                    <a:lumMod val="50000"/>
                  </a:schemeClr>
                </a:solidFill>
                <a:latin typeface="Calibri" panose="020F0502020204030204" pitchFamily="34" charset="0"/>
                <a:cs typeface="Calibri" panose="020F0502020204030204" pitchFamily="34" charset="0"/>
              </a:rPr>
              <a:t>SENd</a:t>
            </a:r>
            <a:r>
              <a:rPr lang="en-GB" b="1" dirty="0">
                <a:solidFill>
                  <a:schemeClr val="bg2">
                    <a:lumMod val="50000"/>
                  </a:schemeClr>
                </a:solidFill>
                <a:latin typeface="Calibri" panose="020F0502020204030204" pitchFamily="34" charset="0"/>
                <a:cs typeface="Calibri" panose="020F0502020204030204" pitchFamily="34" charset="0"/>
              </a:rPr>
              <a:t>?</a:t>
            </a:r>
          </a:p>
        </p:txBody>
      </p:sp>
      <p:sp>
        <p:nvSpPr>
          <p:cNvPr id="3" name="Content Placeholder 2"/>
          <p:cNvSpPr>
            <a:spLocks noGrp="1"/>
          </p:cNvSpPr>
          <p:nvPr>
            <p:ph idx="1"/>
          </p:nvPr>
        </p:nvSpPr>
        <p:spPr/>
        <p:txBody>
          <a:bodyPr>
            <a:normAutofit fontScale="92500" lnSpcReduction="10000"/>
          </a:bodyPr>
          <a:lstStyle/>
          <a:p>
            <a:r>
              <a:rPr lang="en-GB" dirty="0">
                <a:latin typeface="Calibri" panose="020F0502020204030204" pitchFamily="34" charset="0"/>
                <a:cs typeface="Calibri" panose="020F0502020204030204" pitchFamily="34" charset="0"/>
              </a:rPr>
              <a:t>Mrs </a:t>
            </a:r>
            <a:r>
              <a:rPr lang="en-GB" dirty="0" err="1">
                <a:latin typeface="Calibri" panose="020F0502020204030204" pitchFamily="34" charset="0"/>
                <a:cs typeface="Calibri" panose="020F0502020204030204" pitchFamily="34" charset="0"/>
              </a:rPr>
              <a:t>Birnie</a:t>
            </a:r>
            <a:r>
              <a:rPr lang="en-GB" dirty="0">
                <a:latin typeface="Calibri" panose="020F0502020204030204" pitchFamily="34" charset="0"/>
                <a:cs typeface="Calibri" panose="020F0502020204030204" pitchFamily="34" charset="0"/>
              </a:rPr>
              <a:t> has achieved the National SENCO Qualification.</a:t>
            </a:r>
          </a:p>
          <a:p>
            <a:r>
              <a:rPr lang="en-GB" dirty="0">
                <a:latin typeface="Calibri" panose="020F0502020204030204" pitchFamily="34" charset="0"/>
                <a:cs typeface="Calibri" panose="020F0502020204030204" pitchFamily="34" charset="0"/>
              </a:rPr>
              <a:t>Mrs </a:t>
            </a:r>
            <a:r>
              <a:rPr lang="en-GB" dirty="0" err="1">
                <a:latin typeface="Calibri" panose="020F0502020204030204" pitchFamily="34" charset="0"/>
                <a:cs typeface="Calibri" panose="020F0502020204030204" pitchFamily="34" charset="0"/>
              </a:rPr>
              <a:t>Causon</a:t>
            </a:r>
            <a:r>
              <a:rPr lang="en-GB" dirty="0">
                <a:latin typeface="Calibri" panose="020F0502020204030204" pitchFamily="34" charset="0"/>
                <a:cs typeface="Calibri" panose="020F0502020204030204" pitchFamily="34" charset="0"/>
              </a:rPr>
              <a:t>, Mrs Clarke and Mrs </a:t>
            </a:r>
            <a:r>
              <a:rPr lang="en-GB" dirty="0" err="1">
                <a:latin typeface="Calibri" panose="020F0502020204030204" pitchFamily="34" charset="0"/>
                <a:cs typeface="Calibri" panose="020F0502020204030204" pitchFamily="34" charset="0"/>
              </a:rPr>
              <a:t>Twaits</a:t>
            </a:r>
            <a:r>
              <a:rPr lang="en-GB" dirty="0">
                <a:latin typeface="Calibri" panose="020F0502020204030204" pitchFamily="34" charset="0"/>
                <a:cs typeface="Calibri" panose="020F0502020204030204" pitchFamily="34" charset="0"/>
              </a:rPr>
              <a:t> have completed the Emotional Literacy Support Assistant (ELSA) course.</a:t>
            </a:r>
          </a:p>
          <a:p>
            <a:r>
              <a:rPr lang="en-GB" dirty="0">
                <a:latin typeface="Calibri" panose="020F0502020204030204" pitchFamily="34" charset="0"/>
                <a:cs typeface="Calibri" panose="020F0502020204030204" pitchFamily="34" charset="0"/>
              </a:rPr>
              <a:t>The Foundation Team have been trained in the use of Cued Articulation to support speech and language development</a:t>
            </a:r>
          </a:p>
          <a:p>
            <a:r>
              <a:rPr lang="en-GB" dirty="0">
                <a:latin typeface="Calibri" panose="020F0502020204030204" pitchFamily="34" charset="0"/>
                <a:cs typeface="Calibri" panose="020F0502020204030204" pitchFamily="34" charset="0"/>
              </a:rPr>
              <a:t>All teaching assistants have taken part in Precision Teaching and Colourful Semantics training </a:t>
            </a:r>
          </a:p>
          <a:p>
            <a:r>
              <a:rPr lang="en-GB" dirty="0">
                <a:latin typeface="Calibri" panose="020F0502020204030204" pitchFamily="34" charset="0"/>
                <a:cs typeface="Calibri" panose="020F0502020204030204" pitchFamily="34" charset="0"/>
              </a:rPr>
              <a:t>Lisa Clarke (Pastoral Lead) has been trained in a variety of specialist CPD and holds a Diploma as a Trauma Informed Practitioner</a:t>
            </a:r>
          </a:p>
          <a:p>
            <a:r>
              <a:rPr lang="en-GB" dirty="0">
                <a:latin typeface="Calibri" panose="020F0502020204030204" pitchFamily="34" charset="0"/>
                <a:cs typeface="Calibri" panose="020F0502020204030204" pitchFamily="34" charset="0"/>
              </a:rPr>
              <a:t>All of the teachers and teaching assistants have taken part in In Service Training (INSET) about a range of different Special Educational Needs. There is also an ongoing professional development programme for staff, including Local and National updates.</a:t>
            </a:r>
          </a:p>
        </p:txBody>
      </p:sp>
    </p:spTree>
    <p:extLst>
      <p:ext uri="{BB962C8B-B14F-4D97-AF65-F5344CB8AC3E}">
        <p14:creationId xmlns:p14="http://schemas.microsoft.com/office/powerpoint/2010/main" val="658279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solidFill>
                  <a:schemeClr val="bg2">
                    <a:lumMod val="50000"/>
                  </a:schemeClr>
                </a:solidFill>
                <a:latin typeface="Calibri" panose="020F0502020204030204" pitchFamily="34" charset="0"/>
                <a:cs typeface="Calibri" panose="020F0502020204030204" pitchFamily="34" charset="0"/>
              </a:rPr>
              <a:t>What further external support can </a:t>
            </a:r>
            <a:r>
              <a:rPr lang="en-GB" b="1" dirty="0" err="1">
                <a:solidFill>
                  <a:schemeClr val="bg2">
                    <a:lumMod val="50000"/>
                  </a:schemeClr>
                </a:solidFill>
                <a:latin typeface="Calibri" panose="020F0502020204030204" pitchFamily="34" charset="0"/>
                <a:cs typeface="Calibri" panose="020F0502020204030204" pitchFamily="34" charset="0"/>
              </a:rPr>
              <a:t>elburton</a:t>
            </a:r>
            <a:r>
              <a:rPr lang="en-GB" b="1" dirty="0">
                <a:solidFill>
                  <a:schemeClr val="bg2">
                    <a:lumMod val="50000"/>
                  </a:schemeClr>
                </a:solidFill>
                <a:latin typeface="Calibri" panose="020F0502020204030204" pitchFamily="34" charset="0"/>
                <a:cs typeface="Calibri" panose="020F0502020204030204" pitchFamily="34" charset="0"/>
              </a:rPr>
              <a:t> access and when would this happen? </a:t>
            </a:r>
          </a:p>
        </p:txBody>
      </p:sp>
      <p:sp>
        <p:nvSpPr>
          <p:cNvPr id="3" name="Content Placeholder 2"/>
          <p:cNvSpPr>
            <a:spLocks noGrp="1"/>
          </p:cNvSpPr>
          <p:nvPr>
            <p:ph idx="1"/>
          </p:nvPr>
        </p:nvSpPr>
        <p:spPr>
          <a:xfrm>
            <a:off x="1202919" y="2011679"/>
            <a:ext cx="9784080" cy="4624251"/>
          </a:xfrm>
        </p:spPr>
        <p:txBody>
          <a:bodyPr>
            <a:noAutofit/>
          </a:bodyPr>
          <a:lstStyle/>
          <a:p>
            <a:pPr marL="0" indent="0">
              <a:lnSpc>
                <a:spcPct val="100000"/>
              </a:lnSpc>
              <a:spcBef>
                <a:spcPts val="0"/>
              </a:spcBef>
              <a:spcAft>
                <a:spcPts val="0"/>
              </a:spcAft>
              <a:buNone/>
            </a:pPr>
            <a:r>
              <a:rPr lang="en-GB" sz="1600" dirty="0">
                <a:latin typeface="Calibri" panose="020F0502020204030204" pitchFamily="34" charset="0"/>
                <a:cs typeface="Calibri" panose="020F0502020204030204" pitchFamily="34" charset="0"/>
              </a:rPr>
              <a:t>When a adapted, targeted curriculum is no longer having an impact on a child’s progress or emotional well-being the SENCO may request further advice, support or assessment from the relevant outside agency. The school has access to the following services and more:</a:t>
            </a:r>
          </a:p>
          <a:p>
            <a:pPr>
              <a:lnSpc>
                <a:spcPct val="100000"/>
              </a:lnSpc>
              <a:spcBef>
                <a:spcPts val="0"/>
              </a:spcBef>
              <a:spcAft>
                <a:spcPts val="0"/>
              </a:spcAft>
            </a:pPr>
            <a:r>
              <a:rPr lang="en-US" sz="1600" dirty="0">
                <a:latin typeface="Calibri" panose="020F0502020204030204" pitchFamily="34" charset="0"/>
                <a:cs typeface="Calibri" panose="020F0502020204030204" pitchFamily="34" charset="0"/>
              </a:rPr>
              <a:t>Speech and Language Team – NHS or PLP</a:t>
            </a:r>
            <a:endParaRPr lang="en-GB" sz="1600" dirty="0">
              <a:latin typeface="Calibri" panose="020F0502020204030204" pitchFamily="34" charset="0"/>
              <a:cs typeface="Calibri" panose="020F0502020204030204" pitchFamily="34" charset="0"/>
            </a:endParaRPr>
          </a:p>
          <a:p>
            <a:pPr>
              <a:lnSpc>
                <a:spcPct val="100000"/>
              </a:lnSpc>
              <a:spcBef>
                <a:spcPts val="0"/>
              </a:spcBef>
              <a:spcAft>
                <a:spcPts val="0"/>
              </a:spcAft>
            </a:pPr>
            <a:r>
              <a:rPr lang="en-US" sz="1600" dirty="0">
                <a:latin typeface="Calibri" panose="020F0502020204030204" pitchFamily="34" charset="0"/>
                <a:cs typeface="Calibri" panose="020F0502020204030204" pitchFamily="34" charset="0"/>
              </a:rPr>
              <a:t>Communication Interaction Team (CIT)</a:t>
            </a:r>
            <a:endParaRPr lang="en-GB" sz="1600" dirty="0">
              <a:latin typeface="Calibri" panose="020F0502020204030204" pitchFamily="34" charset="0"/>
              <a:cs typeface="Calibri" panose="020F0502020204030204" pitchFamily="34" charset="0"/>
            </a:endParaRPr>
          </a:p>
          <a:p>
            <a:pPr>
              <a:lnSpc>
                <a:spcPct val="100000"/>
              </a:lnSpc>
              <a:spcBef>
                <a:spcPts val="0"/>
              </a:spcBef>
              <a:spcAft>
                <a:spcPts val="0"/>
              </a:spcAft>
            </a:pPr>
            <a:r>
              <a:rPr lang="en-US" sz="1600" dirty="0">
                <a:latin typeface="Calibri" panose="020F0502020204030204" pitchFamily="34" charset="0"/>
                <a:cs typeface="Calibri" panose="020F0502020204030204" pitchFamily="34" charset="0"/>
              </a:rPr>
              <a:t>School Nurse</a:t>
            </a:r>
            <a:endParaRPr lang="en-GB" sz="1600" dirty="0">
              <a:latin typeface="Calibri" panose="020F0502020204030204" pitchFamily="34" charset="0"/>
              <a:cs typeface="Calibri" panose="020F0502020204030204" pitchFamily="34" charset="0"/>
            </a:endParaRPr>
          </a:p>
          <a:p>
            <a:pPr>
              <a:lnSpc>
                <a:spcPct val="100000"/>
              </a:lnSpc>
              <a:spcBef>
                <a:spcPts val="0"/>
              </a:spcBef>
              <a:spcAft>
                <a:spcPts val="0"/>
              </a:spcAft>
            </a:pPr>
            <a:r>
              <a:rPr lang="en-US" sz="1600" dirty="0">
                <a:latin typeface="Calibri" panose="020F0502020204030204" pitchFamily="34" charset="0"/>
                <a:cs typeface="Calibri" panose="020F0502020204030204" pitchFamily="34" charset="0"/>
              </a:rPr>
              <a:t>Multi Agency Support Team (MAST) including Family Support Workers and Educational Psychologist</a:t>
            </a:r>
            <a:endParaRPr lang="en-GB" sz="1600" dirty="0">
              <a:latin typeface="Calibri" panose="020F0502020204030204" pitchFamily="34" charset="0"/>
              <a:cs typeface="Calibri" panose="020F0502020204030204" pitchFamily="34" charset="0"/>
            </a:endParaRPr>
          </a:p>
          <a:p>
            <a:pPr>
              <a:lnSpc>
                <a:spcPct val="100000"/>
              </a:lnSpc>
              <a:spcBef>
                <a:spcPts val="0"/>
              </a:spcBef>
              <a:spcAft>
                <a:spcPts val="0"/>
              </a:spcAft>
            </a:pPr>
            <a:r>
              <a:rPr lang="en-US" sz="1600" dirty="0">
                <a:latin typeface="Calibri" panose="020F0502020204030204" pitchFamily="34" charset="0"/>
                <a:cs typeface="Calibri" panose="020F0502020204030204" pitchFamily="34" charset="0"/>
              </a:rPr>
              <a:t>Transition support from the local secondary schools</a:t>
            </a:r>
            <a:endParaRPr lang="en-GB" sz="1600" dirty="0">
              <a:latin typeface="Calibri" panose="020F0502020204030204" pitchFamily="34" charset="0"/>
              <a:cs typeface="Calibri" panose="020F0502020204030204" pitchFamily="34" charset="0"/>
            </a:endParaRPr>
          </a:p>
          <a:p>
            <a:pPr>
              <a:lnSpc>
                <a:spcPct val="100000"/>
              </a:lnSpc>
              <a:spcBef>
                <a:spcPts val="0"/>
              </a:spcBef>
              <a:spcAft>
                <a:spcPts val="0"/>
              </a:spcAft>
            </a:pPr>
            <a:r>
              <a:rPr lang="en-US" sz="1600" dirty="0">
                <a:latin typeface="Calibri" panose="020F0502020204030204" pitchFamily="34" charset="0"/>
                <a:cs typeface="Calibri" panose="020F0502020204030204" pitchFamily="34" charset="0"/>
              </a:rPr>
              <a:t>Social Services</a:t>
            </a:r>
            <a:endParaRPr lang="en-GB" sz="1600" dirty="0">
              <a:latin typeface="Calibri" panose="020F0502020204030204" pitchFamily="34" charset="0"/>
              <a:cs typeface="Calibri" panose="020F0502020204030204" pitchFamily="34" charset="0"/>
            </a:endParaRPr>
          </a:p>
          <a:p>
            <a:pPr>
              <a:lnSpc>
                <a:spcPct val="100000"/>
              </a:lnSpc>
              <a:spcBef>
                <a:spcPts val="0"/>
              </a:spcBef>
              <a:spcAft>
                <a:spcPts val="0"/>
              </a:spcAft>
            </a:pPr>
            <a:r>
              <a:rPr lang="en-US" sz="1600" dirty="0">
                <a:latin typeface="Calibri" panose="020F0502020204030204" pitchFamily="34" charset="0"/>
                <a:cs typeface="Calibri" panose="020F0502020204030204" pitchFamily="34" charset="0"/>
              </a:rPr>
              <a:t>Primary Mental Health Team</a:t>
            </a:r>
            <a:endParaRPr lang="en-GB" sz="1600" dirty="0">
              <a:latin typeface="Calibri" panose="020F0502020204030204" pitchFamily="34" charset="0"/>
              <a:cs typeface="Calibri" panose="020F0502020204030204" pitchFamily="34" charset="0"/>
            </a:endParaRPr>
          </a:p>
          <a:p>
            <a:pPr>
              <a:lnSpc>
                <a:spcPct val="100000"/>
              </a:lnSpc>
              <a:spcBef>
                <a:spcPts val="0"/>
              </a:spcBef>
              <a:spcAft>
                <a:spcPts val="0"/>
              </a:spcAft>
            </a:pPr>
            <a:r>
              <a:rPr lang="en-US" sz="1600" dirty="0">
                <a:latin typeface="Calibri" panose="020F0502020204030204" pitchFamily="34" charset="0"/>
                <a:cs typeface="Calibri" panose="020F0502020204030204" pitchFamily="34" charset="0"/>
              </a:rPr>
              <a:t>CAMHS</a:t>
            </a:r>
          </a:p>
          <a:p>
            <a:pPr>
              <a:lnSpc>
                <a:spcPct val="100000"/>
              </a:lnSpc>
              <a:spcBef>
                <a:spcPts val="0"/>
              </a:spcBef>
              <a:spcAft>
                <a:spcPts val="0"/>
              </a:spcAft>
            </a:pPr>
            <a:r>
              <a:rPr lang="en-US" sz="1600" dirty="0">
                <a:latin typeface="Calibri" panose="020F0502020204030204" pitchFamily="34" charset="0"/>
                <a:cs typeface="Calibri" panose="020F0502020204030204" pitchFamily="34" charset="0"/>
              </a:rPr>
              <a:t>Adoption Support UK</a:t>
            </a:r>
          </a:p>
          <a:p>
            <a:pPr>
              <a:lnSpc>
                <a:spcPct val="100000"/>
              </a:lnSpc>
              <a:spcBef>
                <a:spcPts val="0"/>
              </a:spcBef>
              <a:spcAft>
                <a:spcPts val="0"/>
              </a:spcAft>
            </a:pPr>
            <a:r>
              <a:rPr lang="en-US" sz="1600" dirty="0">
                <a:latin typeface="Calibri" panose="020F0502020204030204" pitchFamily="34" charset="0"/>
                <a:cs typeface="Calibri" panose="020F0502020204030204" pitchFamily="34" charset="0"/>
              </a:rPr>
              <a:t>Jeremiah’s Journey</a:t>
            </a:r>
            <a:endParaRPr lang="en-GB" sz="1600" dirty="0">
              <a:latin typeface="Calibri" panose="020F0502020204030204" pitchFamily="34" charset="0"/>
              <a:cs typeface="Calibri" panose="020F0502020204030204" pitchFamily="34" charset="0"/>
            </a:endParaRPr>
          </a:p>
          <a:p>
            <a:pPr>
              <a:lnSpc>
                <a:spcPct val="100000"/>
              </a:lnSpc>
              <a:spcBef>
                <a:spcPts val="0"/>
              </a:spcBef>
              <a:spcAft>
                <a:spcPts val="0"/>
              </a:spcAft>
            </a:pPr>
            <a:r>
              <a:rPr lang="en-US" sz="1600" dirty="0">
                <a:latin typeface="Calibri" panose="020F0502020204030204" pitchFamily="34" charset="0"/>
                <a:cs typeface="Calibri" panose="020F0502020204030204" pitchFamily="34" charset="0"/>
              </a:rPr>
              <a:t>Woodlands Outreach Team</a:t>
            </a:r>
            <a:endParaRPr lang="en-GB" sz="1600" dirty="0">
              <a:latin typeface="Calibri" panose="020F0502020204030204" pitchFamily="34" charset="0"/>
              <a:cs typeface="Calibri" panose="020F0502020204030204" pitchFamily="34" charset="0"/>
            </a:endParaRPr>
          </a:p>
          <a:p>
            <a:pPr>
              <a:lnSpc>
                <a:spcPct val="100000"/>
              </a:lnSpc>
              <a:spcBef>
                <a:spcPts val="0"/>
              </a:spcBef>
              <a:spcAft>
                <a:spcPts val="0"/>
              </a:spcAft>
            </a:pPr>
            <a:r>
              <a:rPr lang="en-US" sz="1600" dirty="0">
                <a:latin typeface="Calibri" panose="020F0502020204030204" pitchFamily="34" charset="0"/>
                <a:cs typeface="Calibri" panose="020F0502020204030204" pitchFamily="34" charset="0"/>
              </a:rPr>
              <a:t>Child Development Centre – via the GP</a:t>
            </a:r>
            <a:endParaRPr lang="en-GB" sz="1600" dirty="0">
              <a:latin typeface="Calibri" panose="020F0502020204030204" pitchFamily="34" charset="0"/>
              <a:cs typeface="Calibri" panose="020F0502020204030204" pitchFamily="34" charset="0"/>
            </a:endParaRPr>
          </a:p>
          <a:p>
            <a:pPr>
              <a:lnSpc>
                <a:spcPct val="100000"/>
              </a:lnSpc>
              <a:spcBef>
                <a:spcPts val="0"/>
              </a:spcBef>
              <a:spcAft>
                <a:spcPts val="0"/>
              </a:spcAft>
            </a:pPr>
            <a:r>
              <a:rPr lang="en-US" sz="1600" dirty="0">
                <a:latin typeface="Calibri" panose="020F0502020204030204" pitchFamily="34" charset="0"/>
                <a:cs typeface="Calibri" panose="020F0502020204030204" pitchFamily="34" charset="0"/>
              </a:rPr>
              <a:t>Occupational Therapy</a:t>
            </a:r>
          </a:p>
          <a:p>
            <a:pPr>
              <a:lnSpc>
                <a:spcPct val="100000"/>
              </a:lnSpc>
              <a:spcBef>
                <a:spcPts val="0"/>
              </a:spcBef>
              <a:spcAft>
                <a:spcPts val="0"/>
              </a:spcAft>
            </a:pPr>
            <a:r>
              <a:rPr lang="en-US" sz="1600" dirty="0">
                <a:latin typeface="Calibri" panose="020F0502020204030204" pitchFamily="34" charset="0"/>
                <a:cs typeface="Calibri" panose="020F0502020204030204" pitchFamily="34" charset="0"/>
              </a:rPr>
              <a:t>Further information on these services can be found within the Plymouth online Directory</a:t>
            </a:r>
          </a:p>
          <a:p>
            <a:pPr>
              <a:lnSpc>
                <a:spcPct val="100000"/>
              </a:lnSpc>
              <a:spcBef>
                <a:spcPts val="0"/>
              </a:spcBef>
              <a:spcAft>
                <a:spcPts val="0"/>
              </a:spcAft>
            </a:pPr>
            <a:r>
              <a:rPr lang="en-GB" sz="1600" dirty="0">
                <a:latin typeface="Calibri" panose="020F0502020204030204" pitchFamily="34" charset="0"/>
                <a:cs typeface="Calibri" panose="020F0502020204030204" pitchFamily="34" charset="0"/>
                <a:hlinkClick r:id="rId2"/>
              </a:rPr>
              <a:t>SEND Local Offer - Plymouth Online Directory</a:t>
            </a:r>
            <a:endParaRPr lang="en-GB"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970649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chemeClr val="bg2">
                    <a:lumMod val="50000"/>
                  </a:schemeClr>
                </a:solidFill>
                <a:latin typeface="Calibri" panose="020F0502020204030204" pitchFamily="34" charset="0"/>
                <a:cs typeface="Calibri" panose="020F0502020204030204" pitchFamily="34" charset="0"/>
              </a:rPr>
              <a:t>What is SEND?</a:t>
            </a:r>
          </a:p>
        </p:txBody>
      </p:sp>
      <p:sp>
        <p:nvSpPr>
          <p:cNvPr id="3" name="Content Placeholder 2"/>
          <p:cNvSpPr>
            <a:spLocks noGrp="1"/>
          </p:cNvSpPr>
          <p:nvPr>
            <p:ph idx="1"/>
          </p:nvPr>
        </p:nvSpPr>
        <p:spPr>
          <a:xfrm>
            <a:off x="523650" y="1567542"/>
            <a:ext cx="10605904" cy="4676503"/>
          </a:xfrm>
        </p:spPr>
        <p:txBody>
          <a:bodyPr>
            <a:normAutofit fontScale="40000" lnSpcReduction="20000"/>
          </a:bodyPr>
          <a:lstStyle/>
          <a:p>
            <a:pPr marL="0" indent="0">
              <a:buNone/>
            </a:pPr>
            <a:endParaRPr lang="en-GB" sz="5600" dirty="0">
              <a:latin typeface="Calibri" panose="020F0502020204030204" pitchFamily="34" charset="0"/>
              <a:cs typeface="Calibri" panose="020F0502020204030204" pitchFamily="34" charset="0"/>
            </a:endParaRPr>
          </a:p>
          <a:p>
            <a:pPr marL="0" indent="0">
              <a:lnSpc>
                <a:spcPct val="120000"/>
              </a:lnSpc>
              <a:spcAft>
                <a:spcPts val="600"/>
              </a:spcAft>
              <a:buNone/>
            </a:pPr>
            <a:r>
              <a:rPr lang="en-GB" sz="5600" dirty="0">
                <a:latin typeface="Calibri" panose="020F0502020204030204" pitchFamily="34" charset="0"/>
                <a:cs typeface="Calibri" panose="020F0502020204030204" pitchFamily="34" charset="0"/>
              </a:rPr>
              <a:t>A child or young person has a SEND if they have a learning difficulty or disability which calls for special educational provision to be made for him or her (6.15 </a:t>
            </a:r>
            <a:r>
              <a:rPr lang="en-GB" sz="5600" dirty="0" err="1">
                <a:latin typeface="Calibri" panose="020F0502020204030204" pitchFamily="34" charset="0"/>
                <a:cs typeface="Calibri" panose="020F0502020204030204" pitchFamily="34" charset="0"/>
              </a:rPr>
              <a:t>CoP</a:t>
            </a:r>
            <a:r>
              <a:rPr lang="en-GB" sz="5600" dirty="0">
                <a:latin typeface="Calibri" panose="020F0502020204030204" pitchFamily="34" charset="0"/>
                <a:cs typeface="Calibri" panose="020F0502020204030204" pitchFamily="34" charset="0"/>
              </a:rPr>
              <a:t>).</a:t>
            </a:r>
          </a:p>
          <a:p>
            <a:pPr marL="0" indent="0">
              <a:lnSpc>
                <a:spcPct val="120000"/>
              </a:lnSpc>
              <a:spcAft>
                <a:spcPts val="600"/>
              </a:spcAft>
              <a:buNone/>
            </a:pPr>
            <a:r>
              <a:rPr lang="en-GB" sz="5600" dirty="0">
                <a:latin typeface="Calibri" panose="020F0502020204030204" pitchFamily="34" charset="0"/>
                <a:cs typeface="Calibri" panose="020F0502020204030204" pitchFamily="34" charset="0"/>
              </a:rPr>
              <a:t>A child of compulsory school age or a young person has a learning difficulty or disability if he or she:</a:t>
            </a:r>
          </a:p>
          <a:p>
            <a:pPr marL="0" indent="0">
              <a:lnSpc>
                <a:spcPct val="120000"/>
              </a:lnSpc>
              <a:spcAft>
                <a:spcPts val="600"/>
              </a:spcAft>
              <a:buNone/>
            </a:pPr>
            <a:r>
              <a:rPr lang="en-GB" sz="5600" dirty="0">
                <a:latin typeface="Calibri" panose="020F0502020204030204" pitchFamily="34" charset="0"/>
                <a:cs typeface="Calibri" panose="020F0502020204030204" pitchFamily="34" charset="0"/>
              </a:rPr>
              <a:t>Has a significantly greater difficulty in learning than the majority of others of the same age or</a:t>
            </a:r>
          </a:p>
          <a:p>
            <a:pPr marL="0" indent="0">
              <a:lnSpc>
                <a:spcPct val="120000"/>
              </a:lnSpc>
              <a:spcAft>
                <a:spcPts val="600"/>
              </a:spcAft>
              <a:buNone/>
            </a:pPr>
            <a:r>
              <a:rPr lang="en-GB" sz="5600" dirty="0">
                <a:latin typeface="Calibri" panose="020F0502020204030204" pitchFamily="34" charset="0"/>
                <a:cs typeface="Calibri" panose="020F0502020204030204" pitchFamily="34" charset="0"/>
              </a:rPr>
              <a:t>Has a disability which prevents or hinders him or her from making use of facilities of a kind generally provided for others of the same age in mainstream schools or mainstream post-16 institutions (Children &amp; Families Act, Part 3, section 20</a:t>
            </a:r>
            <a:r>
              <a:rPr lang="en-GB" sz="5600" dirty="0"/>
              <a:t>)</a:t>
            </a:r>
            <a:endParaRPr lang="en-GB" sz="5600" dirty="0">
              <a:latin typeface="Arial" panose="020B0604020202020204" pitchFamily="34" charset="0"/>
              <a:ea typeface="Arial" panose="020B0604020202020204" pitchFamily="34" charset="0"/>
              <a:cs typeface="Times New Roman" panose="02020603050405020304" pitchFamily="18" charset="0"/>
            </a:endParaRPr>
          </a:p>
          <a:p>
            <a:pPr marL="0" indent="0">
              <a:buNone/>
            </a:pPr>
            <a:endParaRPr lang="en-GB" sz="1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415978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solidFill>
                  <a:schemeClr val="bg2">
                    <a:lumMod val="50000"/>
                  </a:schemeClr>
                </a:solidFill>
              </a:rPr>
              <a:t>Who can I contact to provide additional advice and support for my family?</a:t>
            </a:r>
          </a:p>
        </p:txBody>
      </p:sp>
      <p:sp>
        <p:nvSpPr>
          <p:cNvPr id="3" name="Content Placeholder 2"/>
          <p:cNvSpPr>
            <a:spLocks noGrp="1"/>
          </p:cNvSpPr>
          <p:nvPr>
            <p:ph idx="1"/>
          </p:nvPr>
        </p:nvSpPr>
        <p:spPr>
          <a:xfrm>
            <a:off x="1202919" y="2011679"/>
            <a:ext cx="9784080" cy="4603433"/>
          </a:xfrm>
        </p:spPr>
        <p:txBody>
          <a:bodyPr>
            <a:normAutofit lnSpcReduction="10000"/>
          </a:bodyPr>
          <a:lstStyle/>
          <a:p>
            <a:r>
              <a:rPr lang="en-GB" dirty="0"/>
              <a:t>Lisa Clarke is available to support families in her role as Pastoral Lead. She is able to offer a range of support and impartial advice including:</a:t>
            </a:r>
          </a:p>
          <a:p>
            <a:r>
              <a:rPr lang="en-GB" dirty="0"/>
              <a:t>Signposting parents to different organisations that may help them such as Plymouth Information Advice and Support for SEND (PIAS).</a:t>
            </a:r>
          </a:p>
          <a:p>
            <a:r>
              <a:rPr lang="en-GB" dirty="0"/>
              <a:t>Listening and talking to parents about their anxieties or difficulties.</a:t>
            </a:r>
          </a:p>
          <a:p>
            <a:r>
              <a:rPr lang="en-GB" dirty="0"/>
              <a:t>Providing support for parents to help them deal with parenting challenges such as behaviour, sleeping, eating, bereavement and other difficulties.</a:t>
            </a:r>
          </a:p>
          <a:p>
            <a:r>
              <a:rPr lang="en-GB" dirty="0"/>
              <a:t>Depending on the issue, the class teachers, Headteacher, Assistant Head and SENCO are also able to offer advice and support.</a:t>
            </a:r>
          </a:p>
          <a:p>
            <a:r>
              <a:rPr lang="en-GB" dirty="0"/>
              <a:t>Parents can also access the Plymouth Online directory for further advice or support:</a:t>
            </a:r>
          </a:p>
          <a:p>
            <a:r>
              <a:rPr lang="en-GB" dirty="0">
                <a:hlinkClick r:id="rId2"/>
              </a:rPr>
              <a:t>SEND Local Offer - Plymouth Online Directory</a:t>
            </a:r>
            <a:endParaRPr lang="en-GB" dirty="0"/>
          </a:p>
        </p:txBody>
      </p:sp>
    </p:spTree>
    <p:extLst>
      <p:ext uri="{BB962C8B-B14F-4D97-AF65-F5344CB8AC3E}">
        <p14:creationId xmlns:p14="http://schemas.microsoft.com/office/powerpoint/2010/main" val="1745540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solidFill>
                  <a:schemeClr val="bg2">
                    <a:lumMod val="50000"/>
                  </a:schemeClr>
                </a:solidFill>
                <a:latin typeface="Calibri" panose="020F0502020204030204" pitchFamily="34" charset="0"/>
                <a:cs typeface="Calibri" panose="020F0502020204030204" pitchFamily="34" charset="0"/>
              </a:rPr>
              <a:t>How does </a:t>
            </a:r>
            <a:r>
              <a:rPr lang="en-GB" b="1" dirty="0" err="1">
                <a:solidFill>
                  <a:schemeClr val="bg2">
                    <a:lumMod val="50000"/>
                  </a:schemeClr>
                </a:solidFill>
                <a:latin typeface="Calibri" panose="020F0502020204030204" pitchFamily="34" charset="0"/>
                <a:cs typeface="Calibri" panose="020F0502020204030204" pitchFamily="34" charset="0"/>
              </a:rPr>
              <a:t>elburton</a:t>
            </a:r>
            <a:r>
              <a:rPr lang="en-GB" b="1" dirty="0">
                <a:solidFill>
                  <a:schemeClr val="bg2">
                    <a:lumMod val="50000"/>
                  </a:schemeClr>
                </a:solidFill>
                <a:latin typeface="Calibri" panose="020F0502020204030204" pitchFamily="34" charset="0"/>
                <a:cs typeface="Calibri" panose="020F0502020204030204" pitchFamily="34" charset="0"/>
              </a:rPr>
              <a:t> involve parents and children in their </a:t>
            </a:r>
            <a:r>
              <a:rPr lang="en-GB" b="1" dirty="0" err="1">
                <a:solidFill>
                  <a:schemeClr val="bg2">
                    <a:lumMod val="50000"/>
                  </a:schemeClr>
                </a:solidFill>
                <a:latin typeface="Calibri" panose="020F0502020204030204" pitchFamily="34" charset="0"/>
                <a:cs typeface="Calibri" panose="020F0502020204030204" pitchFamily="34" charset="0"/>
              </a:rPr>
              <a:t>SENd</a:t>
            </a:r>
            <a:r>
              <a:rPr lang="en-GB" b="1" dirty="0">
                <a:solidFill>
                  <a:schemeClr val="bg2">
                    <a:lumMod val="50000"/>
                  </a:schemeClr>
                </a:solidFill>
                <a:latin typeface="Calibri" panose="020F0502020204030204" pitchFamily="34" charset="0"/>
                <a:cs typeface="Calibri" panose="020F0502020204030204" pitchFamily="34" charset="0"/>
              </a:rPr>
              <a:t> support?</a:t>
            </a:r>
          </a:p>
        </p:txBody>
      </p:sp>
      <p:sp>
        <p:nvSpPr>
          <p:cNvPr id="3" name="Content Placeholder 2"/>
          <p:cNvSpPr>
            <a:spLocks noGrp="1"/>
          </p:cNvSpPr>
          <p:nvPr>
            <p:ph idx="1"/>
          </p:nvPr>
        </p:nvSpPr>
        <p:spPr>
          <a:xfrm>
            <a:off x="1202919" y="3068955"/>
            <a:ext cx="9784080" cy="2517458"/>
          </a:xfrm>
        </p:spPr>
        <p:txBody>
          <a:bodyPr/>
          <a:lstStyle/>
          <a:p>
            <a:r>
              <a:rPr lang="en-GB" dirty="0">
                <a:latin typeface="Calibri" panose="020F0502020204030204" pitchFamily="34" charset="0"/>
                <a:cs typeface="Calibri" panose="020F0502020204030204" pitchFamily="34" charset="0"/>
              </a:rPr>
              <a:t>At </a:t>
            </a:r>
            <a:r>
              <a:rPr lang="en-GB" dirty="0" err="1">
                <a:latin typeface="Calibri" panose="020F0502020204030204" pitchFamily="34" charset="0"/>
                <a:cs typeface="Calibri" panose="020F0502020204030204" pitchFamily="34" charset="0"/>
              </a:rPr>
              <a:t>Elburton</a:t>
            </a:r>
            <a:r>
              <a:rPr lang="en-GB" dirty="0">
                <a:latin typeface="Calibri" panose="020F0502020204030204" pitchFamily="34" charset="0"/>
                <a:cs typeface="Calibri" panose="020F0502020204030204" pitchFamily="34" charset="0"/>
              </a:rPr>
              <a:t> we operate an open door policy and value our strong relationships with parents and carers. We recognise the importance of working together to secure the best possible outcomes for all children. We also have regular parents meetings with class teachers, where parents can share and review targets, progress and support arrangements. </a:t>
            </a:r>
          </a:p>
          <a:p>
            <a:r>
              <a:rPr lang="en-GB" dirty="0">
                <a:latin typeface="Calibri" panose="020F0502020204030204" pitchFamily="34" charset="0"/>
                <a:cs typeface="Calibri" panose="020F0502020204030204" pitchFamily="34" charset="0"/>
              </a:rPr>
              <a:t>Children are actively encouraged to understand their targets and celebrate their success in achieving them and a ‘Person Centred Planning’ approach is taken.</a:t>
            </a:r>
          </a:p>
        </p:txBody>
      </p:sp>
    </p:spTree>
    <p:extLst>
      <p:ext uri="{BB962C8B-B14F-4D97-AF65-F5344CB8AC3E}">
        <p14:creationId xmlns:p14="http://schemas.microsoft.com/office/powerpoint/2010/main" val="31557496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chemeClr val="bg2">
                    <a:lumMod val="50000"/>
                  </a:schemeClr>
                </a:solidFill>
                <a:latin typeface="Calibri" panose="020F0502020204030204" pitchFamily="34" charset="0"/>
                <a:cs typeface="Calibri" panose="020F0502020204030204" pitchFamily="34" charset="0"/>
              </a:rPr>
              <a:t>Parent Testimonial</a:t>
            </a:r>
            <a:endParaRPr lang="en-GB" dirty="0"/>
          </a:p>
        </p:txBody>
      </p:sp>
      <p:sp>
        <p:nvSpPr>
          <p:cNvPr id="3" name="TextBox 2"/>
          <p:cNvSpPr txBox="1"/>
          <p:nvPr/>
        </p:nvSpPr>
        <p:spPr>
          <a:xfrm>
            <a:off x="1074467" y="2377440"/>
            <a:ext cx="10040983" cy="3785652"/>
          </a:xfrm>
          <a:prstGeom prst="rect">
            <a:avLst/>
          </a:prstGeom>
          <a:noFill/>
        </p:spPr>
        <p:txBody>
          <a:bodyPr wrap="square" rtlCol="0">
            <a:spAutoFit/>
          </a:bodyPr>
          <a:lstStyle/>
          <a:p>
            <a:pPr algn="ctr"/>
            <a:r>
              <a:rPr lang="en-GB" sz="2400" dirty="0"/>
              <a:t>"The confidence is noticeable and the overall love of going to school, is the confirmation that </a:t>
            </a:r>
            <a:r>
              <a:rPr lang="en-GB" sz="2400" dirty="0" err="1"/>
              <a:t>Elburton</a:t>
            </a:r>
            <a:r>
              <a:rPr lang="en-GB" sz="2400" dirty="0"/>
              <a:t> was the right choice. The support given not only to my son but also us as a family, has enabled the SEND journey to be a little less scary and a little less lonely. Communication between school and home is so important. The approachable staff at </a:t>
            </a:r>
            <a:r>
              <a:rPr lang="en-GB" sz="2400" dirty="0" err="1"/>
              <a:t>Elburton</a:t>
            </a:r>
            <a:r>
              <a:rPr lang="en-GB" sz="2400" dirty="0"/>
              <a:t> have made it easier to talk about the strategies which work at home and could help in school, but also gain invaluable advice on what can be introduced at home that works in the classroom. Every SEND journey is an individual and Unique one, but </a:t>
            </a:r>
            <a:r>
              <a:rPr lang="en-GB" sz="2400" dirty="0" err="1"/>
              <a:t>Elburton</a:t>
            </a:r>
            <a:r>
              <a:rPr lang="en-GB" sz="2400" dirty="0"/>
              <a:t> Primary has encouraged a great start, a learning journey offering opportunity and inclusion"</a:t>
            </a:r>
          </a:p>
        </p:txBody>
      </p:sp>
    </p:spTree>
    <p:extLst>
      <p:ext uri="{BB962C8B-B14F-4D97-AF65-F5344CB8AC3E}">
        <p14:creationId xmlns:p14="http://schemas.microsoft.com/office/powerpoint/2010/main" val="23098845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chemeClr val="bg2">
                    <a:lumMod val="50000"/>
                  </a:schemeClr>
                </a:solidFill>
              </a:rPr>
              <a:t>Parent Testimonial</a:t>
            </a:r>
          </a:p>
        </p:txBody>
      </p:sp>
      <p:sp>
        <p:nvSpPr>
          <p:cNvPr id="3" name="Rectangle 2"/>
          <p:cNvSpPr/>
          <p:nvPr/>
        </p:nvSpPr>
        <p:spPr>
          <a:xfrm>
            <a:off x="410151" y="2226029"/>
            <a:ext cx="11369615" cy="4185761"/>
          </a:xfrm>
          <a:prstGeom prst="rect">
            <a:avLst/>
          </a:prstGeom>
        </p:spPr>
        <p:txBody>
          <a:bodyPr wrap="square">
            <a:spAutoFit/>
          </a:bodyPr>
          <a:lstStyle/>
          <a:p>
            <a:r>
              <a:rPr lang="en-GB" sz="1400" dirty="0"/>
              <a:t>‘It takes a village to raise a child’. This we all know is true. When we found </a:t>
            </a:r>
            <a:r>
              <a:rPr lang="en-GB" sz="1400" dirty="0" err="1"/>
              <a:t>Elburton</a:t>
            </a:r>
            <a:r>
              <a:rPr lang="en-GB" sz="1400" dirty="0"/>
              <a:t> School we found our village. Our child has extensive additional needs and requires a lot of extra support. Part of his disabilities means that currently he finds it incredibly hard to form words. How can you send a child to school who cannot verbalise? We were concerned to say the least. ‘He’s doing just fine’. This we were reassured of on our very first walk around with Mr Smithers.</a:t>
            </a:r>
            <a:br>
              <a:rPr lang="en-GB" sz="1400" dirty="0"/>
            </a:br>
            <a:br>
              <a:rPr lang="en-GB" sz="1400" dirty="0"/>
            </a:br>
            <a:r>
              <a:rPr lang="en-GB" sz="1400" dirty="0" err="1"/>
              <a:t>Elburton</a:t>
            </a:r>
            <a:r>
              <a:rPr lang="en-GB" sz="1400" dirty="0"/>
              <a:t> has succeeded where others have failed, because they care a great deal about each and every one of the children in their care. Inclusion isn’t a buzz word, but a way of life. It’s raw, it’s real and they often make us emotional. In a good way of course!</a:t>
            </a:r>
            <a:br>
              <a:rPr lang="en-GB" sz="1400" dirty="0"/>
            </a:br>
            <a:br>
              <a:rPr lang="en-GB" sz="1400" dirty="0"/>
            </a:br>
            <a:r>
              <a:rPr lang="en-GB" sz="1400" dirty="0"/>
              <a:t>Their open door policy is also, it would seem, an all hours policy. We have on many occasion kept a teacher way past their home time or had a response to a message in the evening when you could expect that they are off duty. Support is there when you need it.</a:t>
            </a:r>
            <a:br>
              <a:rPr lang="en-GB" sz="1400" dirty="0"/>
            </a:br>
            <a:br>
              <a:rPr lang="en-GB" sz="1400" dirty="0"/>
            </a:br>
            <a:r>
              <a:rPr lang="en-GB" sz="1400" dirty="0"/>
              <a:t>They go above and beyond to tailor our child’s learning journey to support him best. Their can do attitude means that our child is growing in confidence every day. He has a very long way to go, this is true, but we have every faith in the incredible team at </a:t>
            </a:r>
            <a:r>
              <a:rPr lang="en-GB" sz="1400" dirty="0" err="1"/>
              <a:t>Elburton</a:t>
            </a:r>
            <a:r>
              <a:rPr lang="en-GB" sz="1400" dirty="0"/>
              <a:t>.</a:t>
            </a:r>
            <a:br>
              <a:rPr lang="en-GB" sz="1400" dirty="0"/>
            </a:br>
            <a:br>
              <a:rPr lang="en-GB" sz="1400" dirty="0"/>
            </a:br>
            <a:r>
              <a:rPr lang="en-GB" sz="1400" dirty="0"/>
              <a:t>Before starting at the school we had hoped that he could make a friend. He has so many and really enjoys coming to school. To be completely honest we have to forewarn of upcoming holidays as school is his favourite place to be. He’s happy and when a child is happy and supported, they can achieve their full potential. There will be hurdles that need jumping along the way, but he has a lot of people cheering him on.</a:t>
            </a:r>
            <a:br>
              <a:rPr lang="en-GB" sz="1400" dirty="0"/>
            </a:br>
            <a:br>
              <a:rPr lang="en-GB" sz="1400" dirty="0"/>
            </a:br>
            <a:r>
              <a:rPr lang="en-GB" sz="1400" dirty="0" err="1"/>
              <a:t>Elburton</a:t>
            </a:r>
            <a:r>
              <a:rPr lang="en-GB" sz="1400" dirty="0"/>
              <a:t> school is a wonderful community and one that we are proud to be a part of. We will forever be incredibly in their debt.</a:t>
            </a:r>
          </a:p>
        </p:txBody>
      </p:sp>
    </p:spTree>
    <p:extLst>
      <p:ext uri="{BB962C8B-B14F-4D97-AF65-F5344CB8AC3E}">
        <p14:creationId xmlns:p14="http://schemas.microsoft.com/office/powerpoint/2010/main" val="6953057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b="1" dirty="0">
                <a:solidFill>
                  <a:schemeClr val="bg2">
                    <a:lumMod val="50000"/>
                  </a:schemeClr>
                </a:solidFill>
                <a:latin typeface="Calibri" panose="020F0502020204030204" pitchFamily="34" charset="0"/>
                <a:cs typeface="Calibri" panose="020F0502020204030204" pitchFamily="34" charset="0"/>
              </a:rPr>
              <a:t>Where can I find information about the Local Authority’s local offer for children and young people with SEN and their families?</a:t>
            </a:r>
          </a:p>
        </p:txBody>
      </p:sp>
      <p:sp>
        <p:nvSpPr>
          <p:cNvPr id="3" name="Content Placeholder 2"/>
          <p:cNvSpPr>
            <a:spLocks noGrp="1"/>
          </p:cNvSpPr>
          <p:nvPr>
            <p:ph idx="1"/>
          </p:nvPr>
        </p:nvSpPr>
        <p:spPr>
          <a:xfrm>
            <a:off x="1202919" y="3154680"/>
            <a:ext cx="9784080" cy="2603183"/>
          </a:xfrm>
        </p:spPr>
        <p:txBody>
          <a:bodyPr>
            <a:normAutofit/>
          </a:bodyPr>
          <a:lstStyle/>
          <a:p>
            <a:r>
              <a:rPr lang="en-GB" dirty="0">
                <a:latin typeface="Calibri" panose="020F0502020204030204" pitchFamily="34" charset="0"/>
                <a:cs typeface="Calibri" panose="020F0502020204030204" pitchFamily="34" charset="0"/>
              </a:rPr>
              <a:t>The Local Authority’s Local Offer can be found at:</a:t>
            </a:r>
          </a:p>
          <a:p>
            <a:r>
              <a:rPr lang="en-GB" dirty="0">
                <a:latin typeface="Calibri" panose="020F0502020204030204" pitchFamily="34" charset="0"/>
                <a:cs typeface="Calibri" panose="020F0502020204030204" pitchFamily="34" charset="0"/>
                <a:hlinkClick r:id="rId2"/>
              </a:rPr>
              <a:t>SEND Local Offer - Plymouth Online Directory</a:t>
            </a:r>
            <a:endParaRPr lang="en-GB" dirty="0">
              <a:latin typeface="Calibri" panose="020F0502020204030204" pitchFamily="34" charset="0"/>
              <a:cs typeface="Calibri" panose="020F0502020204030204" pitchFamily="34" charset="0"/>
            </a:endParaRPr>
          </a:p>
          <a:p>
            <a:r>
              <a:rPr lang="en-GB" dirty="0">
                <a:latin typeface="Calibri" panose="020F0502020204030204" pitchFamily="34" charset="0"/>
                <a:cs typeface="Calibri" panose="020F0502020204030204" pitchFamily="34" charset="0"/>
              </a:rPr>
              <a:t>This contains a directory of services available to parents and children and provides information about SEN support and provision in Plymouth.</a:t>
            </a:r>
          </a:p>
          <a:p>
            <a:r>
              <a:rPr lang="en-GB" dirty="0">
                <a:latin typeface="Calibri" panose="020F0502020204030204" pitchFamily="34" charset="0"/>
                <a:cs typeface="Calibri" panose="020F0502020204030204" pitchFamily="34" charset="0"/>
              </a:rPr>
              <a:t>For any other information about our school and the opportunities we offer, please refer to our website, or contact the school office on 01752 404489</a:t>
            </a:r>
          </a:p>
        </p:txBody>
      </p:sp>
    </p:spTree>
    <p:extLst>
      <p:ext uri="{BB962C8B-B14F-4D97-AF65-F5344CB8AC3E}">
        <p14:creationId xmlns:p14="http://schemas.microsoft.com/office/powerpoint/2010/main" val="31602453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chemeClr val="bg2">
                    <a:lumMod val="50000"/>
                  </a:schemeClr>
                </a:solidFill>
                <a:latin typeface="Calibri" panose="020F0502020204030204" pitchFamily="34" charset="0"/>
                <a:cs typeface="Calibri" panose="020F0502020204030204" pitchFamily="34" charset="0"/>
              </a:rPr>
              <a:t>What happens at different transition points?</a:t>
            </a:r>
          </a:p>
        </p:txBody>
      </p:sp>
      <p:sp>
        <p:nvSpPr>
          <p:cNvPr id="3" name="Content Placeholder 2"/>
          <p:cNvSpPr>
            <a:spLocks noGrp="1"/>
          </p:cNvSpPr>
          <p:nvPr>
            <p:ph idx="1"/>
          </p:nvPr>
        </p:nvSpPr>
        <p:spPr/>
        <p:txBody>
          <a:bodyPr>
            <a:normAutofit fontScale="92500"/>
          </a:bodyPr>
          <a:lstStyle/>
          <a:p>
            <a:pPr lvl="0"/>
            <a:r>
              <a:rPr lang="en-GB" dirty="0"/>
              <a:t>The school works closely with parents, Stepping Stones and local Pre-schools to ensure quality transition into school, for pupils with SEND. This is to ensure successful strategies can continue within a new setting, as well as communication of needs and support required. When a transition is successful the child feels prepared and heard.</a:t>
            </a:r>
          </a:p>
          <a:p>
            <a:pPr lvl="0"/>
            <a:r>
              <a:rPr lang="en-GB" dirty="0"/>
              <a:t>The school adheres to the Local Authorities Transition Programme using the appropriate paperwork and transition codes.</a:t>
            </a:r>
          </a:p>
          <a:p>
            <a:r>
              <a:rPr lang="en-GB" dirty="0"/>
              <a:t>The transition process to Secondary School for children with SEND, begins in Year 5. Parents will be involved in the process of an enhanced transition, through TAM meetings and visits to the Secondary School.</a:t>
            </a:r>
          </a:p>
          <a:p>
            <a:r>
              <a:rPr lang="en-GB" dirty="0"/>
              <a:t>Throughout Year 6 children with SEND are provided with a gradual, planned transition. Those needing it will have this enhanced transition to familiarise themselves with the new setting and staff. In this way a thorough exchange of information about the child will take place and they will be supported from both staff at </a:t>
            </a:r>
            <a:r>
              <a:rPr lang="en-GB" dirty="0" err="1"/>
              <a:t>Elburton</a:t>
            </a:r>
            <a:r>
              <a:rPr lang="en-GB" dirty="0"/>
              <a:t> and the receiving school. </a:t>
            </a:r>
          </a:p>
        </p:txBody>
      </p:sp>
    </p:spTree>
    <p:extLst>
      <p:ext uri="{BB962C8B-B14F-4D97-AF65-F5344CB8AC3E}">
        <p14:creationId xmlns:p14="http://schemas.microsoft.com/office/powerpoint/2010/main" val="20775841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solidFill>
                  <a:schemeClr val="bg2">
                    <a:lumMod val="50000"/>
                  </a:schemeClr>
                </a:solidFill>
                <a:latin typeface="Calibri" panose="020F0502020204030204" pitchFamily="34" charset="0"/>
                <a:cs typeface="Calibri" panose="020F0502020204030204" pitchFamily="34" charset="0"/>
              </a:rPr>
              <a:t>If I am not happy with the provision at </a:t>
            </a:r>
            <a:r>
              <a:rPr lang="en-GB" b="1" dirty="0" err="1">
                <a:solidFill>
                  <a:schemeClr val="bg2">
                    <a:lumMod val="50000"/>
                  </a:schemeClr>
                </a:solidFill>
                <a:latin typeface="Calibri" panose="020F0502020204030204" pitchFamily="34" charset="0"/>
                <a:cs typeface="Calibri" panose="020F0502020204030204" pitchFamily="34" charset="0"/>
              </a:rPr>
              <a:t>Elburton</a:t>
            </a:r>
            <a:r>
              <a:rPr lang="en-GB" b="1" dirty="0">
                <a:solidFill>
                  <a:schemeClr val="bg2">
                    <a:lumMod val="50000"/>
                  </a:schemeClr>
                </a:solidFill>
                <a:latin typeface="Calibri" panose="020F0502020204030204" pitchFamily="34" charset="0"/>
                <a:cs typeface="Calibri" panose="020F0502020204030204" pitchFamily="34" charset="0"/>
              </a:rPr>
              <a:t>, how can I share my concerns or make a complaint?</a:t>
            </a:r>
          </a:p>
        </p:txBody>
      </p:sp>
      <p:sp>
        <p:nvSpPr>
          <p:cNvPr id="3" name="Content Placeholder 2"/>
          <p:cNvSpPr>
            <a:spLocks noGrp="1"/>
          </p:cNvSpPr>
          <p:nvPr>
            <p:ph idx="1"/>
          </p:nvPr>
        </p:nvSpPr>
        <p:spPr>
          <a:xfrm>
            <a:off x="1202919" y="2740342"/>
            <a:ext cx="9784080" cy="3317558"/>
          </a:xfrm>
        </p:spPr>
        <p:txBody>
          <a:bodyPr>
            <a:normAutofit/>
          </a:bodyPr>
          <a:lstStyle/>
          <a:p>
            <a:r>
              <a:rPr lang="en-GB" dirty="0"/>
              <a:t>We very much hope that you will be happy with the provision for children with SEND at </a:t>
            </a:r>
            <a:r>
              <a:rPr lang="en-GB" dirty="0" err="1"/>
              <a:t>Elburton</a:t>
            </a:r>
            <a:r>
              <a:rPr lang="en-GB" dirty="0"/>
              <a:t>. However, if you are not happy with the provision in place for your child, there are several ways to resolve this:</a:t>
            </a:r>
          </a:p>
          <a:p>
            <a:r>
              <a:rPr lang="en-GB" dirty="0"/>
              <a:t>Talk to the class teacher</a:t>
            </a:r>
          </a:p>
          <a:p>
            <a:r>
              <a:rPr lang="en-GB" dirty="0"/>
              <a:t>Talk to the SENCO</a:t>
            </a:r>
          </a:p>
          <a:p>
            <a:r>
              <a:rPr lang="en-GB" dirty="0"/>
              <a:t>Talk to the </a:t>
            </a:r>
            <a:r>
              <a:rPr lang="en-GB" dirty="0" err="1"/>
              <a:t>Headteacher</a:t>
            </a:r>
            <a:r>
              <a:rPr lang="en-GB" dirty="0"/>
              <a:t>/Assistant </a:t>
            </a:r>
            <a:r>
              <a:rPr lang="en-GB" dirty="0" err="1"/>
              <a:t>Headteacher</a:t>
            </a:r>
            <a:endParaRPr lang="en-GB" dirty="0"/>
          </a:p>
          <a:p>
            <a:r>
              <a:rPr lang="en-GB" dirty="0"/>
              <a:t>Contact Plymouth Information Advice and Support for SEND who offer impartial support and advice.</a:t>
            </a:r>
          </a:p>
        </p:txBody>
      </p:sp>
    </p:spTree>
    <p:extLst>
      <p:ext uri="{BB962C8B-B14F-4D97-AF65-F5344CB8AC3E}">
        <p14:creationId xmlns:p14="http://schemas.microsoft.com/office/powerpoint/2010/main" val="17389502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solidFill>
                  <a:schemeClr val="bg2">
                    <a:lumMod val="50000"/>
                  </a:schemeClr>
                </a:solidFill>
                <a:latin typeface="Calibri" panose="020F0502020204030204" pitchFamily="34" charset="0"/>
                <a:cs typeface="Calibri" panose="020F0502020204030204" pitchFamily="34" charset="0"/>
              </a:rPr>
              <a:t>Glossary</a:t>
            </a:r>
            <a:endParaRPr lang="en-GB" dirty="0"/>
          </a:p>
        </p:txBody>
      </p:sp>
      <p:sp>
        <p:nvSpPr>
          <p:cNvPr id="3" name="TextBox 2"/>
          <p:cNvSpPr txBox="1"/>
          <p:nvPr/>
        </p:nvSpPr>
        <p:spPr>
          <a:xfrm>
            <a:off x="1132114" y="2220686"/>
            <a:ext cx="9431383" cy="3970318"/>
          </a:xfrm>
          <a:prstGeom prst="rect">
            <a:avLst/>
          </a:prstGeom>
          <a:noFill/>
        </p:spPr>
        <p:txBody>
          <a:bodyPr wrap="square" rtlCol="0">
            <a:spAutoFit/>
          </a:bodyPr>
          <a:lstStyle/>
          <a:p>
            <a:r>
              <a:rPr lang="en-GB" dirty="0">
                <a:latin typeface="+mj-lt"/>
                <a:cs typeface="Calibri" panose="020F0502020204030204" pitchFamily="34" charset="0"/>
              </a:rPr>
              <a:t>CAMHS – Child Adolescent Mental Health Support</a:t>
            </a:r>
          </a:p>
          <a:p>
            <a:r>
              <a:rPr lang="en-GB" dirty="0">
                <a:latin typeface="+mj-lt"/>
                <a:cs typeface="Calibri" panose="020F0502020204030204" pitchFamily="34" charset="0"/>
              </a:rPr>
              <a:t>CDC – Child Development Centre</a:t>
            </a:r>
          </a:p>
          <a:p>
            <a:r>
              <a:rPr lang="en-GB" dirty="0">
                <a:latin typeface="+mj-lt"/>
                <a:cs typeface="Calibri" panose="020F0502020204030204" pitchFamily="34" charset="0"/>
              </a:rPr>
              <a:t>CIT – Communication Interaction Team</a:t>
            </a:r>
          </a:p>
          <a:p>
            <a:r>
              <a:rPr lang="en-GB" dirty="0">
                <a:latin typeface="+mj-lt"/>
                <a:cs typeface="Calibri" panose="020F0502020204030204" pitchFamily="34" charset="0"/>
              </a:rPr>
              <a:t>EHAT – Early Help Assessment Tool</a:t>
            </a:r>
          </a:p>
          <a:p>
            <a:r>
              <a:rPr lang="en-GB" dirty="0">
                <a:latin typeface="+mj-lt"/>
                <a:cs typeface="Calibri" panose="020F0502020204030204" pitchFamily="34" charset="0"/>
              </a:rPr>
              <a:t>ELSA – Emotional Literacy Support Assistant</a:t>
            </a:r>
          </a:p>
          <a:p>
            <a:r>
              <a:rPr lang="en-GB" dirty="0">
                <a:latin typeface="+mj-lt"/>
                <a:cs typeface="Calibri" panose="020F0502020204030204" pitchFamily="34" charset="0"/>
              </a:rPr>
              <a:t>EP – Educational Psychologist</a:t>
            </a:r>
          </a:p>
          <a:p>
            <a:r>
              <a:rPr lang="en-GB" dirty="0">
                <a:latin typeface="+mj-lt"/>
                <a:cs typeface="Calibri" panose="020F0502020204030204" pitchFamily="34" charset="0"/>
              </a:rPr>
              <a:t>IEP – Individual Education Plan</a:t>
            </a:r>
          </a:p>
          <a:p>
            <a:r>
              <a:rPr lang="en-GB" dirty="0">
                <a:latin typeface="+mj-lt"/>
                <a:cs typeface="Calibri" panose="020F0502020204030204" pitchFamily="34" charset="0"/>
              </a:rPr>
              <a:t>MASP – Multi Agency Support Plan</a:t>
            </a:r>
          </a:p>
          <a:p>
            <a:r>
              <a:rPr lang="en-GB" dirty="0">
                <a:latin typeface="+mj-lt"/>
                <a:cs typeface="Calibri" panose="020F0502020204030204" pitchFamily="34" charset="0"/>
              </a:rPr>
              <a:t>MAST – Multi Agency Support Team</a:t>
            </a:r>
          </a:p>
          <a:p>
            <a:r>
              <a:rPr lang="en-GB" dirty="0">
                <a:latin typeface="+mj-lt"/>
                <a:cs typeface="Calibri" panose="020F0502020204030204" pitchFamily="34" charset="0"/>
              </a:rPr>
              <a:t>PIAS – Plymouth Information Advice and Support </a:t>
            </a:r>
          </a:p>
          <a:p>
            <a:r>
              <a:rPr lang="en-GB" dirty="0">
                <a:latin typeface="+mj-lt"/>
                <a:cs typeface="Calibri" panose="020F0502020204030204" pitchFamily="34" charset="0"/>
              </a:rPr>
              <a:t>POD – Plymouth Online Directory</a:t>
            </a:r>
            <a:endParaRPr lang="en-GB" dirty="0">
              <a:latin typeface="+mj-lt"/>
            </a:endParaRPr>
          </a:p>
          <a:p>
            <a:r>
              <a:rPr lang="en-GB" dirty="0">
                <a:latin typeface="+mj-lt"/>
                <a:cs typeface="Calibri" panose="020F0502020204030204" pitchFamily="34" charset="0"/>
              </a:rPr>
              <a:t>TAM – Team Around Me meeting</a:t>
            </a:r>
          </a:p>
          <a:p>
            <a:r>
              <a:rPr lang="en-GB" dirty="0">
                <a:latin typeface="+mj-lt"/>
              </a:rPr>
              <a:t>SENCO – Special Educational Needs Co-Ordinator</a:t>
            </a:r>
            <a:endParaRPr lang="en-GB" dirty="0">
              <a:latin typeface="+mj-lt"/>
              <a:cs typeface="Calibri" panose="020F0502020204030204" pitchFamily="34" charset="0"/>
            </a:endParaRPr>
          </a:p>
          <a:p>
            <a:r>
              <a:rPr lang="en-GB" dirty="0">
                <a:latin typeface="+mj-lt"/>
                <a:cs typeface="Calibri" panose="020F0502020204030204" pitchFamily="34" charset="0"/>
              </a:rPr>
              <a:t>SEND – Special Educational Needs and Disabilities</a:t>
            </a:r>
          </a:p>
        </p:txBody>
      </p:sp>
    </p:spTree>
    <p:extLst>
      <p:ext uri="{BB962C8B-B14F-4D97-AF65-F5344CB8AC3E}">
        <p14:creationId xmlns:p14="http://schemas.microsoft.com/office/powerpoint/2010/main" val="3803645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chemeClr val="bg2">
                    <a:lumMod val="50000"/>
                  </a:schemeClr>
                </a:solidFill>
                <a:latin typeface="Calibri" panose="020F0502020204030204" pitchFamily="34" charset="0"/>
                <a:cs typeface="Calibri" panose="020F0502020204030204" pitchFamily="34" charset="0"/>
              </a:rPr>
              <a:t>…What is send?</a:t>
            </a:r>
          </a:p>
        </p:txBody>
      </p:sp>
      <p:sp>
        <p:nvSpPr>
          <p:cNvPr id="3" name="Content Placeholder 2"/>
          <p:cNvSpPr>
            <a:spLocks noGrp="1"/>
          </p:cNvSpPr>
          <p:nvPr>
            <p:ph idx="1"/>
          </p:nvPr>
        </p:nvSpPr>
        <p:spPr/>
        <p:txBody>
          <a:bodyPr>
            <a:normAutofit fontScale="25000" lnSpcReduction="20000"/>
          </a:bodyPr>
          <a:lstStyle/>
          <a:p>
            <a:pPr marL="0" indent="0">
              <a:buNone/>
            </a:pPr>
            <a:r>
              <a:rPr lang="en-GB" sz="9600" dirty="0">
                <a:latin typeface="Calibri" panose="020F0502020204030204" pitchFamily="34" charset="0"/>
                <a:cs typeface="Calibri" panose="020F0502020204030204" pitchFamily="34" charset="0"/>
              </a:rPr>
              <a:t>We are an inclusive school, aiming to support all children and their individual needs within the limitations of our school budget</a:t>
            </a:r>
            <a:r>
              <a:rPr lang="en-GB" sz="8000" dirty="0">
                <a:latin typeface="Calibri" panose="020F0502020204030204" pitchFamily="34" charset="0"/>
                <a:cs typeface="Calibri" panose="020F0502020204030204" pitchFamily="34" charset="0"/>
              </a:rPr>
              <a:t>. </a:t>
            </a:r>
          </a:p>
          <a:p>
            <a:pPr marL="0" indent="0">
              <a:buNone/>
            </a:pPr>
            <a:endParaRPr lang="en-GB" sz="8000" dirty="0">
              <a:latin typeface="Calibri" panose="020F0502020204030204" pitchFamily="34" charset="0"/>
              <a:cs typeface="Calibri" panose="020F0502020204030204" pitchFamily="34" charset="0"/>
            </a:endParaRPr>
          </a:p>
          <a:p>
            <a:pPr marL="0" indent="0">
              <a:buNone/>
            </a:pPr>
            <a:r>
              <a:rPr lang="en-GB" sz="8000" dirty="0">
                <a:latin typeface="Calibri" panose="020F0502020204030204" pitchFamily="34" charset="0"/>
                <a:cs typeface="Calibri" panose="020F0502020204030204" pitchFamily="34" charset="0"/>
              </a:rPr>
              <a:t>The Code of Practice 2015 identifies 4 broad areas of need:</a:t>
            </a:r>
          </a:p>
          <a:p>
            <a:r>
              <a:rPr lang="en-GB" sz="8000" dirty="0">
                <a:latin typeface="Calibri" panose="020F0502020204030204" pitchFamily="34" charset="0"/>
                <a:cs typeface="Calibri" panose="020F0502020204030204" pitchFamily="34" charset="0"/>
              </a:rPr>
              <a:t>1. Communication and interaction</a:t>
            </a:r>
          </a:p>
          <a:p>
            <a:r>
              <a:rPr lang="en-GB" sz="8000" dirty="0">
                <a:latin typeface="Calibri" panose="020F0502020204030204" pitchFamily="34" charset="0"/>
                <a:cs typeface="Calibri" panose="020F0502020204030204" pitchFamily="34" charset="0"/>
              </a:rPr>
              <a:t>2. Cognition and learning</a:t>
            </a:r>
          </a:p>
          <a:p>
            <a:r>
              <a:rPr lang="en-GB" sz="8000" dirty="0">
                <a:latin typeface="Calibri" panose="020F0502020204030204" pitchFamily="34" charset="0"/>
                <a:cs typeface="Calibri" panose="020F0502020204030204" pitchFamily="34" charset="0"/>
              </a:rPr>
              <a:t>3. Social, emotional and mental health difficulties</a:t>
            </a:r>
          </a:p>
          <a:p>
            <a:r>
              <a:rPr lang="en-GB" sz="8000" dirty="0">
                <a:latin typeface="Calibri" panose="020F0502020204030204" pitchFamily="34" charset="0"/>
                <a:cs typeface="Calibri" panose="020F0502020204030204" pitchFamily="34" charset="0"/>
              </a:rPr>
              <a:t>4. Sensory and/or physical needs</a:t>
            </a:r>
          </a:p>
          <a:p>
            <a:pPr marL="0" indent="0">
              <a:buNone/>
            </a:pPr>
            <a:endParaRPr lang="en-GB" sz="8000" dirty="0">
              <a:latin typeface="Calibri" panose="020F0502020204030204" pitchFamily="34" charset="0"/>
              <a:cs typeface="Calibri" panose="020F0502020204030204" pitchFamily="34" charset="0"/>
            </a:endParaRPr>
          </a:p>
          <a:p>
            <a:pPr marL="0" indent="0">
              <a:buNone/>
            </a:pPr>
            <a:r>
              <a:rPr lang="en-GB" sz="8000" dirty="0"/>
              <a:t>Children who have English as an Additional Language are not regarded as having a learning difference if the only difficulties are language barriers.</a:t>
            </a:r>
          </a:p>
          <a:p>
            <a:pPr marL="0" indent="0">
              <a:buNone/>
            </a:pPr>
            <a:r>
              <a:rPr lang="en-GB" sz="8000" dirty="0"/>
              <a:t>Health conditions and/or physical disabilities which require special educational provision to be made will be covered by this SEND definition.</a:t>
            </a:r>
          </a:p>
          <a:p>
            <a:endParaRPr lang="en-GB" dirty="0"/>
          </a:p>
        </p:txBody>
      </p:sp>
    </p:spTree>
    <p:extLst>
      <p:ext uri="{BB962C8B-B14F-4D97-AF65-F5344CB8AC3E}">
        <p14:creationId xmlns:p14="http://schemas.microsoft.com/office/powerpoint/2010/main" val="29975477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2767" y="170518"/>
            <a:ext cx="9784080" cy="1508760"/>
          </a:xfrm>
        </p:spPr>
        <p:txBody>
          <a:bodyPr/>
          <a:lstStyle/>
          <a:p>
            <a:r>
              <a:rPr lang="en-GB" b="1" dirty="0">
                <a:solidFill>
                  <a:schemeClr val="bg2">
                    <a:lumMod val="50000"/>
                  </a:schemeClr>
                </a:solidFill>
                <a:latin typeface="Calibri" panose="020F0502020204030204" pitchFamily="34" charset="0"/>
                <a:cs typeface="Calibri" panose="020F0502020204030204" pitchFamily="34" charset="0"/>
              </a:rPr>
              <a:t>How does </a:t>
            </a:r>
            <a:r>
              <a:rPr lang="en-GB" b="1" dirty="0" err="1">
                <a:solidFill>
                  <a:schemeClr val="bg2">
                    <a:lumMod val="50000"/>
                  </a:schemeClr>
                </a:solidFill>
                <a:latin typeface="Calibri" panose="020F0502020204030204" pitchFamily="34" charset="0"/>
                <a:cs typeface="Calibri" panose="020F0502020204030204" pitchFamily="34" charset="0"/>
              </a:rPr>
              <a:t>Elburton</a:t>
            </a:r>
            <a:r>
              <a:rPr lang="en-GB" b="1" dirty="0">
                <a:solidFill>
                  <a:schemeClr val="bg2">
                    <a:lumMod val="50000"/>
                  </a:schemeClr>
                </a:solidFill>
                <a:latin typeface="Calibri" panose="020F0502020204030204" pitchFamily="34" charset="0"/>
                <a:cs typeface="Calibri" panose="020F0502020204030204" pitchFamily="34" charset="0"/>
              </a:rPr>
              <a:t> support children with SEND?</a:t>
            </a:r>
          </a:p>
        </p:txBody>
      </p:sp>
      <p:sp>
        <p:nvSpPr>
          <p:cNvPr id="4" name="Flowchart: Alternate Process 3"/>
          <p:cNvSpPr/>
          <p:nvPr/>
        </p:nvSpPr>
        <p:spPr>
          <a:xfrm>
            <a:off x="4951509" y="3507716"/>
            <a:ext cx="1519707" cy="540912"/>
          </a:xfrm>
          <a:prstGeom prst="flowChartAlternateProcess">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Child</a:t>
            </a:r>
          </a:p>
        </p:txBody>
      </p:sp>
      <p:sp>
        <p:nvSpPr>
          <p:cNvPr id="5" name="Flowchart: Alternate Process 4"/>
          <p:cNvSpPr/>
          <p:nvPr/>
        </p:nvSpPr>
        <p:spPr>
          <a:xfrm>
            <a:off x="3476163" y="4900114"/>
            <a:ext cx="2235199" cy="976952"/>
          </a:xfrm>
          <a:prstGeom prst="flowChartAlternateProcess">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Adaptions to school environment (where possible)</a:t>
            </a:r>
          </a:p>
        </p:txBody>
      </p:sp>
      <p:sp>
        <p:nvSpPr>
          <p:cNvPr id="6" name="Flowchart: Alternate Process 5"/>
          <p:cNvSpPr/>
          <p:nvPr/>
        </p:nvSpPr>
        <p:spPr>
          <a:xfrm>
            <a:off x="6456476" y="2308240"/>
            <a:ext cx="1635618" cy="705804"/>
          </a:xfrm>
          <a:prstGeom prst="flowChartAlternateProcess">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High Quality Teaching</a:t>
            </a:r>
          </a:p>
        </p:txBody>
      </p:sp>
      <p:sp>
        <p:nvSpPr>
          <p:cNvPr id="7" name="Flowchart: Alternate Process 6"/>
          <p:cNvSpPr/>
          <p:nvPr/>
        </p:nvSpPr>
        <p:spPr>
          <a:xfrm>
            <a:off x="6471216" y="4977661"/>
            <a:ext cx="1635618" cy="988497"/>
          </a:xfrm>
          <a:prstGeom prst="flowChartAlternateProcess">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Adaptive provision and support</a:t>
            </a:r>
          </a:p>
        </p:txBody>
      </p:sp>
      <p:sp>
        <p:nvSpPr>
          <p:cNvPr id="8" name="Flowchart: Alternate Process 7"/>
          <p:cNvSpPr/>
          <p:nvPr/>
        </p:nvSpPr>
        <p:spPr>
          <a:xfrm>
            <a:off x="2376079" y="3510372"/>
            <a:ext cx="1519707" cy="911224"/>
          </a:xfrm>
          <a:prstGeom prst="flowChartAlternateProcess">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Varied teaching approaches</a:t>
            </a:r>
          </a:p>
        </p:txBody>
      </p:sp>
      <p:sp>
        <p:nvSpPr>
          <p:cNvPr id="9" name="Flowchart: Alternate Process 8"/>
          <p:cNvSpPr/>
          <p:nvPr/>
        </p:nvSpPr>
        <p:spPr>
          <a:xfrm>
            <a:off x="7238046" y="3533144"/>
            <a:ext cx="1737575" cy="950845"/>
          </a:xfrm>
          <a:prstGeom prst="flowChartAlternateProcess">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Small group work/targeted interventions</a:t>
            </a:r>
          </a:p>
        </p:txBody>
      </p:sp>
      <p:sp>
        <p:nvSpPr>
          <p:cNvPr id="10" name="Flowchart: Alternate Process 9"/>
          <p:cNvSpPr/>
          <p:nvPr/>
        </p:nvSpPr>
        <p:spPr>
          <a:xfrm>
            <a:off x="3354809" y="2337842"/>
            <a:ext cx="1731135" cy="540912"/>
          </a:xfrm>
          <a:prstGeom prst="flowChartAlternateProcess">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Independence</a:t>
            </a:r>
          </a:p>
        </p:txBody>
      </p:sp>
      <p:cxnSp>
        <p:nvCxnSpPr>
          <p:cNvPr id="12" name="Straight Arrow Connector 11"/>
          <p:cNvCxnSpPr/>
          <p:nvPr/>
        </p:nvCxnSpPr>
        <p:spPr>
          <a:xfrm flipV="1">
            <a:off x="3928150" y="3884551"/>
            <a:ext cx="958632" cy="787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5321522" y="4207837"/>
            <a:ext cx="130628" cy="6464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flipV="1">
            <a:off x="6362180" y="4203997"/>
            <a:ext cx="346681" cy="7565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5091234" y="2855272"/>
            <a:ext cx="230288" cy="5693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6192379" y="2826170"/>
            <a:ext cx="278837" cy="5984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9" idx="1"/>
          </p:cNvCxnSpPr>
          <p:nvPr/>
        </p:nvCxnSpPr>
        <p:spPr>
          <a:xfrm flipH="1" flipV="1">
            <a:off x="6535943" y="3905630"/>
            <a:ext cx="702103" cy="1029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55386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10EE3-D41D-3462-6C41-4BB65E301793}"/>
              </a:ext>
            </a:extLst>
          </p:cNvPr>
          <p:cNvSpPr>
            <a:spLocks noGrp="1"/>
          </p:cNvSpPr>
          <p:nvPr>
            <p:ph type="title"/>
          </p:nvPr>
        </p:nvSpPr>
        <p:spPr/>
        <p:txBody>
          <a:bodyPr>
            <a:normAutofit/>
          </a:bodyPr>
          <a:lstStyle/>
          <a:p>
            <a:r>
              <a:rPr lang="en-GB" b="1" dirty="0">
                <a:solidFill>
                  <a:srgbClr val="0070C0"/>
                </a:solidFill>
                <a:latin typeface="Calibri" panose="020F0502020204030204" pitchFamily="34" charset="0"/>
                <a:cs typeface="Calibri" panose="020F0502020204030204" pitchFamily="34" charset="0"/>
              </a:rPr>
              <a:t>High quality teaching and high quality environments</a:t>
            </a:r>
          </a:p>
        </p:txBody>
      </p:sp>
      <p:sp>
        <p:nvSpPr>
          <p:cNvPr id="3" name="Content Placeholder 2">
            <a:extLst>
              <a:ext uri="{FF2B5EF4-FFF2-40B4-BE49-F238E27FC236}">
                <a16:creationId xmlns:a16="http://schemas.microsoft.com/office/drawing/2014/main" id="{08A85347-99D9-4BDA-7216-C229596D51B4}"/>
              </a:ext>
            </a:extLst>
          </p:cNvPr>
          <p:cNvSpPr>
            <a:spLocks noGrp="1"/>
          </p:cNvSpPr>
          <p:nvPr>
            <p:ph idx="1"/>
          </p:nvPr>
        </p:nvSpPr>
        <p:spPr/>
        <p:txBody>
          <a:bodyPr/>
          <a:lstStyle/>
          <a:p>
            <a:r>
              <a:rPr lang="en-GB" dirty="0"/>
              <a:t>At </a:t>
            </a:r>
            <a:r>
              <a:rPr lang="en-GB" dirty="0" err="1"/>
              <a:t>Elburton</a:t>
            </a:r>
            <a:r>
              <a:rPr lang="en-GB" dirty="0"/>
              <a:t> we believe that by creating a high quality learning environment with many adaptations as standard practice and included in our universal offer, we can support a wide range of learning styles.</a:t>
            </a:r>
          </a:p>
          <a:p>
            <a:r>
              <a:rPr lang="en-GB" dirty="0"/>
              <a:t>All interactive screens have high contrast backgrounds to support visual stress, </a:t>
            </a:r>
            <a:r>
              <a:rPr lang="en-GB" dirty="0" err="1"/>
              <a:t>organsiation</a:t>
            </a:r>
            <a:r>
              <a:rPr lang="en-GB" dirty="0"/>
              <a:t> of learning materials are considered alongside key images to support cognitive load and working memory. Displays are purposeful and useful to support independence.</a:t>
            </a:r>
          </a:p>
          <a:p>
            <a:r>
              <a:rPr lang="en-GB" dirty="0"/>
              <a:t>All staff use strategies such as cued articulation, Makaton, controlled language choices, colourful semantics, clear language modelling, stem sentences, modelling and visual resources all support a high quality teaching environment to support all learners.</a:t>
            </a:r>
          </a:p>
        </p:txBody>
      </p:sp>
    </p:spTree>
    <p:extLst>
      <p:ext uri="{BB962C8B-B14F-4D97-AF65-F5344CB8AC3E}">
        <p14:creationId xmlns:p14="http://schemas.microsoft.com/office/powerpoint/2010/main" val="16321645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2715" y="446768"/>
            <a:ext cx="10515600" cy="4351338"/>
          </a:xfrm>
        </p:spPr>
        <p:txBody>
          <a:bodyPr/>
          <a:lstStyle/>
          <a:p>
            <a:pPr marL="0" indent="0">
              <a:buNone/>
            </a:pPr>
            <a:r>
              <a:rPr lang="en-GB" dirty="0">
                <a:solidFill>
                  <a:schemeClr val="bg1"/>
                </a:solidFill>
                <a:latin typeface="Calibri" panose="020F0502020204030204" pitchFamily="34" charset="0"/>
                <a:cs typeface="Calibri" panose="020F0502020204030204" pitchFamily="34" charset="0"/>
              </a:rPr>
              <a:t>Wherever possible, the teaching and learning environment is adapted to meet the needs of all children. In addition to this we have a progression of steps in order to support children who have, or may have SEND.</a:t>
            </a:r>
          </a:p>
        </p:txBody>
      </p:sp>
      <p:sp>
        <p:nvSpPr>
          <p:cNvPr id="4" name="Down Arrow Callout 3"/>
          <p:cNvSpPr/>
          <p:nvPr/>
        </p:nvSpPr>
        <p:spPr>
          <a:xfrm>
            <a:off x="2859315" y="2235200"/>
            <a:ext cx="6168571" cy="1117600"/>
          </a:xfrm>
          <a:prstGeom prst="downArrowCallou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High Quality Teaching – adapted as necessary</a:t>
            </a:r>
          </a:p>
        </p:txBody>
      </p:sp>
      <p:sp>
        <p:nvSpPr>
          <p:cNvPr id="5" name="Down Arrow Callout 4"/>
          <p:cNvSpPr/>
          <p:nvPr/>
        </p:nvSpPr>
        <p:spPr>
          <a:xfrm>
            <a:off x="2859314" y="3352800"/>
            <a:ext cx="6168571" cy="1117600"/>
          </a:xfrm>
          <a:prstGeom prst="downArrowCallou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Small group support, either in class or as part of a targeted intervention</a:t>
            </a:r>
          </a:p>
        </p:txBody>
      </p:sp>
      <p:sp>
        <p:nvSpPr>
          <p:cNvPr id="6" name="Down Arrow Callout 5"/>
          <p:cNvSpPr/>
          <p:nvPr/>
        </p:nvSpPr>
        <p:spPr>
          <a:xfrm>
            <a:off x="2859313" y="4470400"/>
            <a:ext cx="6168571" cy="1117600"/>
          </a:xfrm>
          <a:prstGeom prst="downArrowCallou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Specialist support within school within the school e.g. ELSA (Emotional Literacy Support Assistant)</a:t>
            </a:r>
          </a:p>
        </p:txBody>
      </p:sp>
      <p:sp>
        <p:nvSpPr>
          <p:cNvPr id="8" name="Rectangle 7"/>
          <p:cNvSpPr/>
          <p:nvPr/>
        </p:nvSpPr>
        <p:spPr>
          <a:xfrm>
            <a:off x="2859313" y="5588000"/>
            <a:ext cx="6168571" cy="696686"/>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Referral to an outside agency for specific assessment, support or advice</a:t>
            </a:r>
          </a:p>
        </p:txBody>
      </p:sp>
    </p:spTree>
    <p:extLst>
      <p:ext uri="{BB962C8B-B14F-4D97-AF65-F5344CB8AC3E}">
        <p14:creationId xmlns:p14="http://schemas.microsoft.com/office/powerpoint/2010/main" val="42617024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chemeClr val="bg2">
                    <a:lumMod val="50000"/>
                  </a:schemeClr>
                </a:solidFill>
                <a:latin typeface="Calibri" panose="020F0502020204030204" pitchFamily="34" charset="0"/>
                <a:cs typeface="Calibri" panose="020F0502020204030204" pitchFamily="34" charset="0"/>
              </a:rPr>
              <a:t>Graduated Approach </a:t>
            </a:r>
          </a:p>
        </p:txBody>
      </p:sp>
      <p:pic>
        <p:nvPicPr>
          <p:cNvPr id="4" name="Content Placeholder 3"/>
          <p:cNvPicPr>
            <a:picLocks noGrp="1" noChangeAspect="1"/>
          </p:cNvPicPr>
          <p:nvPr>
            <p:ph idx="1"/>
          </p:nvPr>
        </p:nvPicPr>
        <p:blipFill>
          <a:blip r:embed="rId2"/>
          <a:stretch>
            <a:fillRect/>
          </a:stretch>
        </p:blipFill>
        <p:spPr>
          <a:xfrm>
            <a:off x="478971" y="2115502"/>
            <a:ext cx="5470006" cy="2786607"/>
          </a:xfrm>
          <a:prstGeom prst="rect">
            <a:avLst/>
          </a:prstGeom>
        </p:spPr>
      </p:pic>
      <p:sp>
        <p:nvSpPr>
          <p:cNvPr id="6" name="TextBox 5"/>
          <p:cNvSpPr txBox="1"/>
          <p:nvPr/>
        </p:nvSpPr>
        <p:spPr>
          <a:xfrm>
            <a:off x="478971" y="5362473"/>
            <a:ext cx="5996940" cy="1107996"/>
          </a:xfrm>
          <a:prstGeom prst="rect">
            <a:avLst/>
          </a:prstGeom>
          <a:noFill/>
        </p:spPr>
        <p:txBody>
          <a:bodyPr wrap="square" rtlCol="0">
            <a:spAutoFit/>
          </a:bodyPr>
          <a:lstStyle/>
          <a:p>
            <a:r>
              <a:rPr lang="en-GB" sz="2200" dirty="0">
                <a:latin typeface="Calibri" panose="020F0502020204030204" pitchFamily="34" charset="0"/>
                <a:cs typeface="Calibri" panose="020F0502020204030204" pitchFamily="34" charset="0"/>
              </a:rPr>
              <a:t>The school follows the graduated approach to inclusion and an assess, plan, do review cycle to help target the support a child requires.</a:t>
            </a:r>
          </a:p>
        </p:txBody>
      </p:sp>
      <p:pic>
        <p:nvPicPr>
          <p:cNvPr id="3" name="Picture 2"/>
          <p:cNvPicPr>
            <a:picLocks noChangeAspect="1"/>
          </p:cNvPicPr>
          <p:nvPr/>
        </p:nvPicPr>
        <p:blipFill>
          <a:blip r:embed="rId3"/>
          <a:stretch>
            <a:fillRect/>
          </a:stretch>
        </p:blipFill>
        <p:spPr>
          <a:xfrm>
            <a:off x="6272212" y="2115502"/>
            <a:ext cx="5605463" cy="4370076"/>
          </a:xfrm>
          <a:prstGeom prst="rect">
            <a:avLst/>
          </a:prstGeom>
        </p:spPr>
      </p:pic>
    </p:spTree>
    <p:extLst>
      <p:ext uri="{BB962C8B-B14F-4D97-AF65-F5344CB8AC3E}">
        <p14:creationId xmlns:p14="http://schemas.microsoft.com/office/powerpoint/2010/main" val="15990825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5706" y="2880360"/>
            <a:ext cx="5206590" cy="3063240"/>
          </a:xfrm>
        </p:spPr>
        <p:txBody>
          <a:bodyPr/>
          <a:lstStyle/>
          <a:p>
            <a:r>
              <a:rPr lang="en-GB" dirty="0"/>
              <a:t>At </a:t>
            </a:r>
            <a:r>
              <a:rPr lang="en-GB" dirty="0" err="1"/>
              <a:t>Elburton</a:t>
            </a:r>
            <a:r>
              <a:rPr lang="en-GB" dirty="0"/>
              <a:t> Primary School the majority of pupil’s needs will be meet through universal provision.</a:t>
            </a:r>
          </a:p>
          <a:p>
            <a:r>
              <a:rPr lang="en-GB" dirty="0"/>
              <a:t>Should a child be identified as needing targeted provision, their needs will be discussed with the SENCO at termly meetings, as well as communicated to parents through and open door policy and parents evenings.</a:t>
            </a:r>
          </a:p>
        </p:txBody>
      </p:sp>
      <p:pic>
        <p:nvPicPr>
          <p:cNvPr id="4" name="Picture 3"/>
          <p:cNvPicPr>
            <a:picLocks noChangeAspect="1"/>
          </p:cNvPicPr>
          <p:nvPr/>
        </p:nvPicPr>
        <p:blipFill>
          <a:blip r:embed="rId2"/>
          <a:stretch>
            <a:fillRect/>
          </a:stretch>
        </p:blipFill>
        <p:spPr>
          <a:xfrm>
            <a:off x="6638925" y="284176"/>
            <a:ext cx="4862775" cy="6379301"/>
          </a:xfrm>
          <a:prstGeom prst="rect">
            <a:avLst/>
          </a:prstGeom>
        </p:spPr>
      </p:pic>
    </p:spTree>
    <p:extLst>
      <p:ext uri="{BB962C8B-B14F-4D97-AF65-F5344CB8AC3E}">
        <p14:creationId xmlns:p14="http://schemas.microsoft.com/office/powerpoint/2010/main" val="900488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solidFill>
                  <a:schemeClr val="bg2">
                    <a:lumMod val="50000"/>
                  </a:schemeClr>
                </a:solidFill>
                <a:latin typeface="Calibri" panose="020F0502020204030204" pitchFamily="34" charset="0"/>
                <a:cs typeface="Calibri" panose="020F0502020204030204" pitchFamily="34" charset="0"/>
              </a:rPr>
              <a:t>What will happen if my child does not make expected progress or is identified as needing more support?</a:t>
            </a:r>
          </a:p>
        </p:txBody>
      </p:sp>
      <p:sp>
        <p:nvSpPr>
          <p:cNvPr id="3" name="Content Placeholder 2"/>
          <p:cNvSpPr>
            <a:spLocks noGrp="1"/>
          </p:cNvSpPr>
          <p:nvPr>
            <p:ph idx="1"/>
          </p:nvPr>
        </p:nvSpPr>
        <p:spPr>
          <a:xfrm>
            <a:off x="1202919" y="2011679"/>
            <a:ext cx="9784080" cy="4732021"/>
          </a:xfrm>
        </p:spPr>
        <p:txBody>
          <a:bodyPr>
            <a:normAutofit fontScale="92500"/>
          </a:bodyPr>
          <a:lstStyle/>
          <a:p>
            <a:r>
              <a:rPr lang="en-GB" dirty="0">
                <a:latin typeface="Calibri" panose="020F0502020204030204" pitchFamily="34" charset="0"/>
                <a:cs typeface="Calibri" panose="020F0502020204030204" pitchFamily="34" charset="0"/>
              </a:rPr>
              <a:t>Each class teacher will assess the children continually, as part of their everyday teaching. If they feel a child is not making expected progress they will try different approaches and styles to help them to learn. This will then be discussed with the Special Needs Co-Ordinator at a Termly Pupil Progress Meeting and next steps recorded.</a:t>
            </a:r>
          </a:p>
          <a:p>
            <a:r>
              <a:rPr lang="en-GB" dirty="0">
                <a:latin typeface="Calibri" panose="020F0502020204030204" pitchFamily="34" charset="0"/>
                <a:cs typeface="Calibri" panose="020F0502020204030204" pitchFamily="34" charset="0"/>
              </a:rPr>
              <a:t>If more or different support is needed, targeted provision will be put in to place to support the child to help them to make more progress. This is discussed with parents via Parents evenings and our open door policy. This is monitored through SEND Review meetings with the SENCO and class teacher. The child’s provision may be recorded on an Individual Provision Map.</a:t>
            </a:r>
          </a:p>
          <a:p>
            <a:r>
              <a:rPr lang="en-GB" dirty="0">
                <a:latin typeface="Calibri" panose="020F0502020204030204" pitchFamily="34" charset="0"/>
                <a:cs typeface="Calibri" panose="020F0502020204030204" pitchFamily="34" charset="0"/>
              </a:rPr>
              <a:t>Sometimes, the school’s SENCO will offer advice on their particular difficulty and appropriate support/resources recommended. Screening tools may also support this.</a:t>
            </a:r>
          </a:p>
          <a:p>
            <a:r>
              <a:rPr lang="en-GB" dirty="0">
                <a:latin typeface="Calibri" panose="020F0502020204030204" pitchFamily="34" charset="0"/>
                <a:cs typeface="Calibri" panose="020F0502020204030204" pitchFamily="34" charset="0"/>
              </a:rPr>
              <a:t>If necessary the SENCO will seek advice from other professionals to make more detailed assessments. (See SEND Policy) An IEP may be needed at this point, to support the delivery of specialist advice and measure impact. </a:t>
            </a:r>
          </a:p>
          <a:p>
            <a:pPr marL="0" indent="0">
              <a:buNone/>
            </a:pPr>
            <a:endParaRPr lang="en-GB"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0429261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ae6c3cef-7457-40f6-b79f-670166699b96">
      <Terms xmlns="http://schemas.microsoft.com/office/infopath/2007/PartnerControls"/>
    </lcf76f155ced4ddcb4097134ff3c332f>
    <TaxCatchAll xmlns="82b06609-823b-482d-9d34-0ec4b1d31b8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AD5DFB9176DE94882B804DD376F868E" ma:contentTypeVersion="13" ma:contentTypeDescription="Create a new document." ma:contentTypeScope="" ma:versionID="e55e0c50bb7d6b437d702d62a5740609">
  <xsd:schema xmlns:xsd="http://www.w3.org/2001/XMLSchema" xmlns:xs="http://www.w3.org/2001/XMLSchema" xmlns:p="http://schemas.microsoft.com/office/2006/metadata/properties" xmlns:ns2="ae6c3cef-7457-40f6-b79f-670166699b96" xmlns:ns3="82b06609-823b-482d-9d34-0ec4b1d31b85" targetNamespace="http://schemas.microsoft.com/office/2006/metadata/properties" ma:root="true" ma:fieldsID="8002cf5401343428ca5562468643de67" ns2:_="" ns3:_="">
    <xsd:import namespace="ae6c3cef-7457-40f6-b79f-670166699b96"/>
    <xsd:import namespace="82b06609-823b-482d-9d34-0ec4b1d31b8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e6c3cef-7457-40f6-b79f-670166699b9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710ab9b5-4c13-4380-a207-dadb50d22800"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2b06609-823b-482d-9d34-0ec4b1d31b8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5da156fe-1e55-4be1-b8e8-f37987e0d9ee}" ma:internalName="TaxCatchAll" ma:showField="CatchAllData" ma:web="82b06609-823b-482d-9d34-0ec4b1d31b85">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93409EF-2B03-4845-9200-ABDE6895A8FD}">
  <ds:schemaRefs>
    <ds:schemaRef ds:uri="http://schemas.microsoft.com/office/2006/metadata/properties"/>
    <ds:schemaRef ds:uri="http://schemas.microsoft.com/office/infopath/2007/PartnerControls"/>
    <ds:schemaRef ds:uri="ae6c3cef-7457-40f6-b79f-670166699b96"/>
    <ds:schemaRef ds:uri="82b06609-823b-482d-9d34-0ec4b1d31b85"/>
  </ds:schemaRefs>
</ds:datastoreItem>
</file>

<file path=customXml/itemProps2.xml><?xml version="1.0" encoding="utf-8"?>
<ds:datastoreItem xmlns:ds="http://schemas.openxmlformats.org/officeDocument/2006/customXml" ds:itemID="{268257FF-5048-4DD4-8246-6754EF0C77C9}">
  <ds:schemaRefs>
    <ds:schemaRef ds:uri="http://schemas.microsoft.com/sharepoint/v3/contenttype/forms"/>
  </ds:schemaRefs>
</ds:datastoreItem>
</file>

<file path=customXml/itemProps3.xml><?xml version="1.0" encoding="utf-8"?>
<ds:datastoreItem xmlns:ds="http://schemas.openxmlformats.org/officeDocument/2006/customXml" ds:itemID="{B772F4AE-27A3-4E91-A160-0496B08803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e6c3cef-7457-40f6-b79f-670166699b96"/>
    <ds:schemaRef ds:uri="82b06609-823b-482d-9d34-0ec4b1d31b8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TM03090430[[fn=Banded]]</Template>
  <TotalTime>7212</TotalTime>
  <Words>2826</Words>
  <Application>Microsoft Office PowerPoint</Application>
  <PresentationFormat>Widescreen</PresentationFormat>
  <Paragraphs>145</Paragraphs>
  <Slides>27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Corbel</vt:lpstr>
      <vt:lpstr>Wingdings</vt:lpstr>
      <vt:lpstr>Banded</vt:lpstr>
      <vt:lpstr>Elburton Primary School</vt:lpstr>
      <vt:lpstr>What is SEND?</vt:lpstr>
      <vt:lpstr>…What is send?</vt:lpstr>
      <vt:lpstr>How does Elburton support children with SEND?</vt:lpstr>
      <vt:lpstr>High quality teaching and high quality environments</vt:lpstr>
      <vt:lpstr>PowerPoint Presentation</vt:lpstr>
      <vt:lpstr>Graduated Approach </vt:lpstr>
      <vt:lpstr>PowerPoint Presentation</vt:lpstr>
      <vt:lpstr>What will happen if my child does not make expected progress or is identified as needing more support?</vt:lpstr>
      <vt:lpstr>What will happen if my child does not make expected progress or is identified as needing more support?</vt:lpstr>
      <vt:lpstr>How accessible is Elburton?</vt:lpstr>
      <vt:lpstr>PowerPoint Presentation</vt:lpstr>
      <vt:lpstr>          MAP</vt:lpstr>
      <vt:lpstr>PowerPoint Presentation</vt:lpstr>
      <vt:lpstr>Where can I find information about Elburton’s approach to pupils with SEND?</vt:lpstr>
      <vt:lpstr>Who is the person responsible for children with SEND?</vt:lpstr>
      <vt:lpstr>How do I contact the people responsible for SEND or arrange to meet them?</vt:lpstr>
      <vt:lpstr>What training or specialist expertise do the Elburton Staff have around SENd?</vt:lpstr>
      <vt:lpstr>What further external support can elburton access and when would this happen? </vt:lpstr>
      <vt:lpstr>Who can I contact to provide additional advice and support for my family?</vt:lpstr>
      <vt:lpstr>How does elburton involve parents and children in their SENd support?</vt:lpstr>
      <vt:lpstr>Parent Testimonial</vt:lpstr>
      <vt:lpstr>Parent Testimonial</vt:lpstr>
      <vt:lpstr>Where can I find information about the Local Authority’s local offer for children and young people with SEN and their families?</vt:lpstr>
      <vt:lpstr>What happens at different transition points?</vt:lpstr>
      <vt:lpstr>If I am not happy with the provision at Elburton, how can I share my concerns or make a complaint?</vt:lpstr>
      <vt:lpstr>Glossary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Glen Park Primary School</dc:title>
  <dc:creator>Jess Rood</dc:creator>
  <cp:lastModifiedBy>Lisa Birnie</cp:lastModifiedBy>
  <cp:revision>45</cp:revision>
  <cp:lastPrinted>2018-03-27T13:27:46Z</cp:lastPrinted>
  <dcterms:created xsi:type="dcterms:W3CDTF">2018-03-20T14:50:32Z</dcterms:created>
  <dcterms:modified xsi:type="dcterms:W3CDTF">2023-07-01T09:02:35Z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0x010100DAD5DFB9176DE94882B804DD376F868E</vt:lpwstr>
  </property>
  <property fmtid="{D5CDD505-2E9C-101B-9397-08002B2CF9AE}" pid="3" name="MediaServiceImageTags">
    <vt:lpwstr/>
  </property>
</Properties>
</file>