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5" r:id="rId2"/>
    <p:sldMasterId id="2147483697" r:id="rId3"/>
    <p:sldMasterId id="2147483721" r:id="rId4"/>
    <p:sldMasterId id="2147483733" r:id="rId5"/>
    <p:sldMasterId id="2147483745" r:id="rId6"/>
    <p:sldMasterId id="2147483757" r:id="rId7"/>
    <p:sldMasterId id="2147483769" r:id="rId8"/>
  </p:sldMasterIdLst>
  <p:notesMasterIdLst>
    <p:notesMasterId r:id="rId50"/>
  </p:notesMasterIdLst>
  <p:handoutMasterIdLst>
    <p:handoutMasterId r:id="rId51"/>
  </p:handoutMasterIdLst>
  <p:sldIdLst>
    <p:sldId id="436" r:id="rId9"/>
    <p:sldId id="295" r:id="rId10"/>
    <p:sldId id="257" r:id="rId11"/>
    <p:sldId id="373" r:id="rId12"/>
    <p:sldId id="256" r:id="rId13"/>
    <p:sldId id="296" r:id="rId14"/>
    <p:sldId id="300" r:id="rId15"/>
    <p:sldId id="301" r:id="rId16"/>
    <p:sldId id="309" r:id="rId17"/>
    <p:sldId id="302" r:id="rId18"/>
    <p:sldId id="260" r:id="rId19"/>
    <p:sldId id="374" r:id="rId20"/>
    <p:sldId id="379" r:id="rId21"/>
    <p:sldId id="375" r:id="rId22"/>
    <p:sldId id="376" r:id="rId23"/>
    <p:sldId id="377" r:id="rId24"/>
    <p:sldId id="378" r:id="rId25"/>
    <p:sldId id="440" r:id="rId26"/>
    <p:sldId id="284" r:id="rId27"/>
    <p:sldId id="384" r:id="rId28"/>
    <p:sldId id="258" r:id="rId29"/>
    <p:sldId id="383" r:id="rId30"/>
    <p:sldId id="272" r:id="rId31"/>
    <p:sldId id="395" r:id="rId32"/>
    <p:sldId id="396" r:id="rId33"/>
    <p:sldId id="437" r:id="rId34"/>
    <p:sldId id="294" r:id="rId35"/>
    <p:sldId id="394" r:id="rId36"/>
    <p:sldId id="385" r:id="rId37"/>
    <p:sldId id="418" r:id="rId38"/>
    <p:sldId id="419" r:id="rId39"/>
    <p:sldId id="421" r:id="rId40"/>
    <p:sldId id="422" r:id="rId41"/>
    <p:sldId id="424" r:id="rId42"/>
    <p:sldId id="428" r:id="rId43"/>
    <p:sldId id="429" r:id="rId44"/>
    <p:sldId id="430" r:id="rId45"/>
    <p:sldId id="431" r:id="rId46"/>
    <p:sldId id="434" r:id="rId47"/>
    <p:sldId id="388" r:id="rId48"/>
    <p:sldId id="389" r:id="rId49"/>
  </p:sldIdLst>
  <p:sldSz cx="9144000" cy="6858000" type="screen4x3"/>
  <p:notesSz cx="7102475" cy="102314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varScale="1">
        <p:scale>
          <a:sx n="109" d="100"/>
          <a:sy n="109" d="100"/>
        </p:scale>
        <p:origin x="168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8" Type="http://schemas.openxmlformats.org/officeDocument/2006/relationships/slideMaster" Target="slideMasters/slideMaster8.xml"/><Relationship Id="rId51" Type="http://schemas.openxmlformats.org/officeDocument/2006/relationships/handoutMaster" Target="handoutMasters/handoutMaster1.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8353" cy="513630"/>
          </a:xfrm>
          <a:prstGeom prst="rect">
            <a:avLst/>
          </a:prstGeom>
        </p:spPr>
        <p:txBody>
          <a:bodyPr vert="horz" lIns="95463" tIns="47732" rIns="95463" bIns="47732" rtlCol="0"/>
          <a:lstStyle>
            <a:lvl1pPr algn="l">
              <a:defRPr sz="1300"/>
            </a:lvl1pPr>
          </a:lstStyle>
          <a:p>
            <a:endParaRPr lang="en-GB" dirty="0"/>
          </a:p>
        </p:txBody>
      </p:sp>
      <p:sp>
        <p:nvSpPr>
          <p:cNvPr id="3" name="Date Placeholder 2"/>
          <p:cNvSpPr>
            <a:spLocks noGrp="1"/>
          </p:cNvSpPr>
          <p:nvPr>
            <p:ph type="dt" sz="quarter" idx="1"/>
          </p:nvPr>
        </p:nvSpPr>
        <p:spPr>
          <a:xfrm>
            <a:off x="4022448" y="0"/>
            <a:ext cx="3078352" cy="513630"/>
          </a:xfrm>
          <a:prstGeom prst="rect">
            <a:avLst/>
          </a:prstGeom>
        </p:spPr>
        <p:txBody>
          <a:bodyPr vert="horz" lIns="95463" tIns="47732" rIns="95463" bIns="47732" rtlCol="0"/>
          <a:lstStyle>
            <a:lvl1pPr algn="r">
              <a:defRPr sz="1300"/>
            </a:lvl1pPr>
          </a:lstStyle>
          <a:p>
            <a:fld id="{937E1491-12F5-4273-B3DB-269069122C2C}" type="datetimeFigureOut">
              <a:rPr lang="en-GB" smtClean="0"/>
              <a:t>10/02/2020</a:t>
            </a:fld>
            <a:endParaRPr lang="en-GB" dirty="0"/>
          </a:p>
        </p:txBody>
      </p:sp>
      <p:sp>
        <p:nvSpPr>
          <p:cNvPr id="4" name="Footer Placeholder 3"/>
          <p:cNvSpPr>
            <a:spLocks noGrp="1"/>
          </p:cNvSpPr>
          <p:nvPr>
            <p:ph type="ftr" sz="quarter" idx="2"/>
          </p:nvPr>
        </p:nvSpPr>
        <p:spPr>
          <a:xfrm>
            <a:off x="1" y="9717808"/>
            <a:ext cx="3078353" cy="513630"/>
          </a:xfrm>
          <a:prstGeom prst="rect">
            <a:avLst/>
          </a:prstGeom>
        </p:spPr>
        <p:txBody>
          <a:bodyPr vert="horz" lIns="95463" tIns="47732" rIns="95463" bIns="47732" rtlCol="0" anchor="b"/>
          <a:lstStyle>
            <a:lvl1pPr algn="l">
              <a:defRPr sz="1300"/>
            </a:lvl1pPr>
          </a:lstStyle>
          <a:p>
            <a:endParaRPr lang="en-GB" dirty="0"/>
          </a:p>
        </p:txBody>
      </p:sp>
      <p:sp>
        <p:nvSpPr>
          <p:cNvPr id="5" name="Slide Number Placeholder 4"/>
          <p:cNvSpPr>
            <a:spLocks noGrp="1"/>
          </p:cNvSpPr>
          <p:nvPr>
            <p:ph type="sldNum" sz="quarter" idx="3"/>
          </p:nvPr>
        </p:nvSpPr>
        <p:spPr>
          <a:xfrm>
            <a:off x="4022448" y="9717808"/>
            <a:ext cx="3078352" cy="513630"/>
          </a:xfrm>
          <a:prstGeom prst="rect">
            <a:avLst/>
          </a:prstGeom>
        </p:spPr>
        <p:txBody>
          <a:bodyPr vert="horz" lIns="95463" tIns="47732" rIns="95463" bIns="47732" rtlCol="0" anchor="b"/>
          <a:lstStyle>
            <a:lvl1pPr algn="r">
              <a:defRPr sz="1300"/>
            </a:lvl1pPr>
          </a:lstStyle>
          <a:p>
            <a:fld id="{B03C327F-4546-4932-A436-A9C4A3C4E861}" type="slidenum">
              <a:rPr lang="en-GB" smtClean="0"/>
              <a:t>‹#›</a:t>
            </a:fld>
            <a:endParaRPr lang="en-GB" dirty="0"/>
          </a:p>
        </p:txBody>
      </p:sp>
    </p:spTree>
    <p:extLst>
      <p:ext uri="{BB962C8B-B14F-4D97-AF65-F5344CB8AC3E}">
        <p14:creationId xmlns:p14="http://schemas.microsoft.com/office/powerpoint/2010/main" val="4616979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4022725" y="0"/>
            <a:ext cx="3078163" cy="512763"/>
          </a:xfrm>
          <a:prstGeom prst="rect">
            <a:avLst/>
          </a:prstGeom>
        </p:spPr>
        <p:txBody>
          <a:bodyPr vert="horz" lIns="91440" tIns="45720" rIns="91440" bIns="45720" rtlCol="0"/>
          <a:lstStyle>
            <a:lvl1pPr algn="r">
              <a:defRPr sz="1200"/>
            </a:lvl1pPr>
          </a:lstStyle>
          <a:p>
            <a:fld id="{B801F000-C698-4611-BCDA-C80D893EBFEA}" type="datetimeFigureOut">
              <a:rPr lang="en-GB" smtClean="0"/>
              <a:t>10/02/2020</a:t>
            </a:fld>
            <a:endParaRPr lang="en-GB"/>
          </a:p>
        </p:txBody>
      </p:sp>
      <p:sp>
        <p:nvSpPr>
          <p:cNvPr id="4" name="Slide Image Placeholder 3"/>
          <p:cNvSpPr>
            <a:spLocks noGrp="1" noRot="1" noChangeAspect="1"/>
          </p:cNvSpPr>
          <p:nvPr>
            <p:ph type="sldImg" idx="2"/>
          </p:nvPr>
        </p:nvSpPr>
        <p:spPr>
          <a:xfrm>
            <a:off x="1249363" y="1279525"/>
            <a:ext cx="4603750" cy="34528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9613" y="4924425"/>
            <a:ext cx="5683250" cy="402748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718675"/>
            <a:ext cx="3078163" cy="51276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4022725" y="9718675"/>
            <a:ext cx="3078163" cy="512763"/>
          </a:xfrm>
          <a:prstGeom prst="rect">
            <a:avLst/>
          </a:prstGeom>
        </p:spPr>
        <p:txBody>
          <a:bodyPr vert="horz" lIns="91440" tIns="45720" rIns="91440" bIns="45720" rtlCol="0" anchor="b"/>
          <a:lstStyle>
            <a:lvl1pPr algn="r">
              <a:defRPr sz="1200"/>
            </a:lvl1pPr>
          </a:lstStyle>
          <a:p>
            <a:fld id="{466FE201-9959-484E-B376-AF653A21EB14}" type="slidenum">
              <a:rPr lang="en-GB" smtClean="0"/>
              <a:t>‹#›</a:t>
            </a:fld>
            <a:endParaRPr lang="en-GB"/>
          </a:p>
        </p:txBody>
      </p:sp>
    </p:spTree>
    <p:extLst>
      <p:ext uri="{BB962C8B-B14F-4D97-AF65-F5344CB8AC3E}">
        <p14:creationId xmlns:p14="http://schemas.microsoft.com/office/powerpoint/2010/main" val="656500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SJ</a:t>
            </a:r>
            <a:endParaRPr lang="en-GB" dirty="0"/>
          </a:p>
        </p:txBody>
      </p:sp>
      <p:sp>
        <p:nvSpPr>
          <p:cNvPr id="4" name="Slide Number Placeholder 3"/>
          <p:cNvSpPr>
            <a:spLocks noGrp="1"/>
          </p:cNvSpPr>
          <p:nvPr>
            <p:ph type="sldNum" sz="quarter" idx="10"/>
          </p:nvPr>
        </p:nvSpPr>
        <p:spPr/>
        <p:txBody>
          <a:bodyPr/>
          <a:lstStyle/>
          <a:p>
            <a:fld id="{466FE201-9959-484E-B376-AF653A21EB14}" type="slidenum">
              <a:rPr lang="en-GB" smtClean="0"/>
              <a:t>2</a:t>
            </a:fld>
            <a:endParaRPr lang="en-GB"/>
          </a:p>
        </p:txBody>
      </p:sp>
    </p:spTree>
    <p:extLst>
      <p:ext uri="{BB962C8B-B14F-4D97-AF65-F5344CB8AC3E}">
        <p14:creationId xmlns:p14="http://schemas.microsoft.com/office/powerpoint/2010/main" val="3716675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SJ - timer</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6FE201-9959-484E-B376-AF653A21EB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3211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SJ</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6FE201-9959-484E-B376-AF653A21EB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2747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MC</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6FE201-9959-484E-B376-AF653A21EB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6653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5F4447A0-A8EB-4D79-A2CA-D8684A115884}" type="slidenum">
              <a:rPr lang="en-GB" smtClean="0"/>
              <a:pPr eaLnBrk="1" hangingPunct="1"/>
              <a:t>41</a:t>
            </a:fld>
            <a:endParaRPr lang="en-GB"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444491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SJ</a:t>
            </a:r>
            <a:endParaRPr lang="en-GB" dirty="0"/>
          </a:p>
        </p:txBody>
      </p:sp>
      <p:sp>
        <p:nvSpPr>
          <p:cNvPr id="4" name="Slide Number Placeholder 3"/>
          <p:cNvSpPr>
            <a:spLocks noGrp="1"/>
          </p:cNvSpPr>
          <p:nvPr>
            <p:ph type="sldNum" sz="quarter" idx="10"/>
          </p:nvPr>
        </p:nvSpPr>
        <p:spPr/>
        <p:txBody>
          <a:bodyPr/>
          <a:lstStyle/>
          <a:p>
            <a:fld id="{466FE201-9959-484E-B376-AF653A21EB14}" type="slidenum">
              <a:rPr lang="en-GB" smtClean="0"/>
              <a:t>3</a:t>
            </a:fld>
            <a:endParaRPr lang="en-GB"/>
          </a:p>
        </p:txBody>
      </p:sp>
    </p:spTree>
    <p:extLst>
      <p:ext uri="{BB962C8B-B14F-4D97-AF65-F5344CB8AC3E}">
        <p14:creationId xmlns:p14="http://schemas.microsoft.com/office/powerpoint/2010/main" val="1498807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SJ</a:t>
            </a:r>
            <a:endParaRPr lang="en-GB" dirty="0"/>
          </a:p>
        </p:txBody>
      </p:sp>
      <p:sp>
        <p:nvSpPr>
          <p:cNvPr id="4" name="Slide Number Placeholder 3"/>
          <p:cNvSpPr>
            <a:spLocks noGrp="1"/>
          </p:cNvSpPr>
          <p:nvPr>
            <p:ph type="sldNum" sz="quarter" idx="10"/>
          </p:nvPr>
        </p:nvSpPr>
        <p:spPr/>
        <p:txBody>
          <a:bodyPr/>
          <a:lstStyle/>
          <a:p>
            <a:fld id="{466FE201-9959-484E-B376-AF653A21EB14}" type="slidenum">
              <a:rPr lang="en-GB" smtClean="0"/>
              <a:t>5</a:t>
            </a:fld>
            <a:endParaRPr lang="en-GB"/>
          </a:p>
        </p:txBody>
      </p:sp>
    </p:spTree>
    <p:extLst>
      <p:ext uri="{BB962C8B-B14F-4D97-AF65-F5344CB8AC3E}">
        <p14:creationId xmlns:p14="http://schemas.microsoft.com/office/powerpoint/2010/main" val="697538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SJ</a:t>
            </a:r>
            <a:r>
              <a:rPr lang="en-GB" baseline="0" dirty="0" smtClean="0"/>
              <a:t> </a:t>
            </a:r>
            <a:r>
              <a:rPr lang="en-GB" dirty="0" smtClean="0"/>
              <a:t>– thumbs up when you know how many dots there are, NO SHOUTING out.</a:t>
            </a:r>
          </a:p>
          <a:p>
            <a:r>
              <a:rPr lang="en-GB" dirty="0" smtClean="0"/>
              <a:t>Finger is you can see the dots in another way – share</a:t>
            </a:r>
          </a:p>
          <a:p>
            <a:r>
              <a:rPr lang="en-GB" dirty="0" err="1" smtClean="0"/>
              <a:t>Subitising</a:t>
            </a:r>
            <a:r>
              <a:rPr lang="en-GB" dirty="0" smtClean="0"/>
              <a:t> – automatic recognition (</a:t>
            </a:r>
            <a:r>
              <a:rPr lang="en-GB" dirty="0" err="1" smtClean="0"/>
              <a:t>latin</a:t>
            </a:r>
            <a:r>
              <a:rPr lang="en-GB" dirty="0" smtClean="0"/>
              <a:t>) without counting.</a:t>
            </a:r>
            <a:endParaRPr lang="en-GB" dirty="0"/>
          </a:p>
        </p:txBody>
      </p:sp>
      <p:sp>
        <p:nvSpPr>
          <p:cNvPr id="4" name="Slide Number Placeholder 3"/>
          <p:cNvSpPr>
            <a:spLocks noGrp="1"/>
          </p:cNvSpPr>
          <p:nvPr>
            <p:ph type="sldNum" sz="quarter" idx="10"/>
          </p:nvPr>
        </p:nvSpPr>
        <p:spPr/>
        <p:txBody>
          <a:bodyPr/>
          <a:lstStyle/>
          <a:p>
            <a:fld id="{466FE201-9959-484E-B376-AF653A21EB14}" type="slidenum">
              <a:rPr lang="en-GB" smtClean="0"/>
              <a:t>6</a:t>
            </a:fld>
            <a:endParaRPr lang="en-GB"/>
          </a:p>
        </p:txBody>
      </p:sp>
    </p:spTree>
    <p:extLst>
      <p:ext uri="{BB962C8B-B14F-4D97-AF65-F5344CB8AC3E}">
        <p14:creationId xmlns:p14="http://schemas.microsoft.com/office/powerpoint/2010/main" val="2072334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SJ</a:t>
            </a:r>
            <a:r>
              <a:rPr lang="en-GB" baseline="0" dirty="0" smtClean="0"/>
              <a:t> </a:t>
            </a:r>
            <a:r>
              <a:rPr lang="en-GB" dirty="0" smtClean="0"/>
              <a:t>– thumbs up when you know how many dots there are, NO SHOUTING out.</a:t>
            </a:r>
          </a:p>
          <a:p>
            <a:r>
              <a:rPr lang="en-GB" dirty="0" smtClean="0"/>
              <a:t>Finger is you can see the dots in another way – share</a:t>
            </a:r>
          </a:p>
          <a:p>
            <a:r>
              <a:rPr lang="en-GB" dirty="0" err="1" smtClean="0"/>
              <a:t>Subitising</a:t>
            </a:r>
            <a:r>
              <a:rPr lang="en-GB" dirty="0" smtClean="0"/>
              <a:t> – automatic recognition (</a:t>
            </a:r>
            <a:r>
              <a:rPr lang="en-GB" dirty="0" err="1" smtClean="0"/>
              <a:t>latin</a:t>
            </a:r>
            <a:r>
              <a:rPr lang="en-GB" dirty="0" smtClean="0"/>
              <a:t>) without counting.</a:t>
            </a:r>
            <a:endParaRPr lang="en-GB" dirty="0"/>
          </a:p>
        </p:txBody>
      </p:sp>
      <p:sp>
        <p:nvSpPr>
          <p:cNvPr id="4" name="Slide Number Placeholder 3"/>
          <p:cNvSpPr>
            <a:spLocks noGrp="1"/>
          </p:cNvSpPr>
          <p:nvPr>
            <p:ph type="sldNum" sz="quarter" idx="10"/>
          </p:nvPr>
        </p:nvSpPr>
        <p:spPr/>
        <p:txBody>
          <a:bodyPr/>
          <a:lstStyle/>
          <a:p>
            <a:fld id="{466FE201-9959-484E-B376-AF653A21EB14}" type="slidenum">
              <a:rPr lang="en-GB" smtClean="0"/>
              <a:t>9</a:t>
            </a:fld>
            <a:endParaRPr lang="en-GB"/>
          </a:p>
        </p:txBody>
      </p:sp>
    </p:spTree>
    <p:extLst>
      <p:ext uri="{BB962C8B-B14F-4D97-AF65-F5344CB8AC3E}">
        <p14:creationId xmlns:p14="http://schemas.microsoft.com/office/powerpoint/2010/main" val="284026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MC - 2015 – New Maths Curriculum – called Mastery curriculum. This means that teachers should focus on key concepts and not move on until all children have mastered that particular area.</a:t>
            </a:r>
            <a:r>
              <a:rPr lang="en-GB" baseline="0" dirty="0" smtClean="0"/>
              <a:t> Within Maths there are three main elements that inter-weave.</a:t>
            </a:r>
          </a:p>
          <a:p>
            <a:r>
              <a:rPr lang="en-GB" baseline="0" dirty="0" smtClean="0"/>
              <a:t>Fluent – </a:t>
            </a:r>
          </a:p>
          <a:p>
            <a:r>
              <a:rPr lang="en-GB" baseline="0" dirty="0" smtClean="0"/>
              <a:t>Reasoning – </a:t>
            </a:r>
          </a:p>
          <a:p>
            <a:r>
              <a:rPr lang="en-GB" baseline="0" dirty="0" smtClean="0"/>
              <a:t>Problem solving</a:t>
            </a:r>
            <a:endParaRPr lang="en-GB" dirty="0"/>
          </a:p>
        </p:txBody>
      </p:sp>
      <p:sp>
        <p:nvSpPr>
          <p:cNvPr id="4" name="Slide Number Placeholder 3"/>
          <p:cNvSpPr>
            <a:spLocks noGrp="1"/>
          </p:cNvSpPr>
          <p:nvPr>
            <p:ph type="sldNum" sz="quarter" idx="10"/>
          </p:nvPr>
        </p:nvSpPr>
        <p:spPr/>
        <p:txBody>
          <a:bodyPr/>
          <a:lstStyle/>
          <a:p>
            <a:fld id="{466FE201-9959-484E-B376-AF653A21EB14}" type="slidenum">
              <a:rPr lang="en-GB" smtClean="0"/>
              <a:t>11</a:t>
            </a:fld>
            <a:endParaRPr lang="en-GB"/>
          </a:p>
        </p:txBody>
      </p:sp>
    </p:spTree>
    <p:extLst>
      <p:ext uri="{BB962C8B-B14F-4D97-AF65-F5344CB8AC3E}">
        <p14:creationId xmlns:p14="http://schemas.microsoft.com/office/powerpoint/2010/main" val="1988404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SJ </a:t>
            </a:r>
            <a:endParaRPr lang="en-GB" dirty="0"/>
          </a:p>
        </p:txBody>
      </p:sp>
      <p:sp>
        <p:nvSpPr>
          <p:cNvPr id="4" name="Slide Number Placeholder 3"/>
          <p:cNvSpPr>
            <a:spLocks noGrp="1"/>
          </p:cNvSpPr>
          <p:nvPr>
            <p:ph type="sldNum" sz="quarter" idx="10"/>
          </p:nvPr>
        </p:nvSpPr>
        <p:spPr/>
        <p:txBody>
          <a:bodyPr/>
          <a:lstStyle/>
          <a:p>
            <a:fld id="{466FE201-9959-484E-B376-AF653A21EB14}" type="slidenum">
              <a:rPr lang="en-GB" smtClean="0"/>
              <a:t>19</a:t>
            </a:fld>
            <a:endParaRPr lang="en-GB"/>
          </a:p>
        </p:txBody>
      </p:sp>
    </p:spTree>
    <p:extLst>
      <p:ext uri="{BB962C8B-B14F-4D97-AF65-F5344CB8AC3E}">
        <p14:creationId xmlns:p14="http://schemas.microsoft.com/office/powerpoint/2010/main" val="1415632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MC – when teachers</a:t>
            </a:r>
            <a:r>
              <a:rPr lang="en-GB" baseline="0" dirty="0" smtClean="0"/>
              <a:t> plan a Maths lesson, e.g. addition – symbols, context, correct language.</a:t>
            </a:r>
            <a:endParaRPr lang="en-GB" dirty="0"/>
          </a:p>
        </p:txBody>
      </p:sp>
      <p:sp>
        <p:nvSpPr>
          <p:cNvPr id="4" name="Slide Number Placeholder 3"/>
          <p:cNvSpPr>
            <a:spLocks noGrp="1"/>
          </p:cNvSpPr>
          <p:nvPr>
            <p:ph type="sldNum" sz="quarter" idx="10"/>
          </p:nvPr>
        </p:nvSpPr>
        <p:spPr/>
        <p:txBody>
          <a:bodyPr/>
          <a:lstStyle/>
          <a:p>
            <a:fld id="{466FE201-9959-484E-B376-AF653A21EB14}" type="slidenum">
              <a:rPr lang="en-GB" smtClean="0"/>
              <a:t>21</a:t>
            </a:fld>
            <a:endParaRPr lang="en-GB"/>
          </a:p>
        </p:txBody>
      </p:sp>
    </p:spTree>
    <p:extLst>
      <p:ext uri="{BB962C8B-B14F-4D97-AF65-F5344CB8AC3E}">
        <p14:creationId xmlns:p14="http://schemas.microsoft.com/office/powerpoint/2010/main" val="1123870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SJ</a:t>
            </a:r>
            <a:endParaRPr lang="en-GB" dirty="0"/>
          </a:p>
        </p:txBody>
      </p:sp>
      <p:sp>
        <p:nvSpPr>
          <p:cNvPr id="4" name="Slide Number Placeholder 3"/>
          <p:cNvSpPr>
            <a:spLocks noGrp="1"/>
          </p:cNvSpPr>
          <p:nvPr>
            <p:ph type="sldNum" sz="quarter" idx="10"/>
          </p:nvPr>
        </p:nvSpPr>
        <p:spPr/>
        <p:txBody>
          <a:bodyPr/>
          <a:lstStyle/>
          <a:p>
            <a:fld id="{466FE201-9959-484E-B376-AF653A21EB14}" type="slidenum">
              <a:rPr lang="en-GB" smtClean="0"/>
              <a:t>23</a:t>
            </a:fld>
            <a:endParaRPr lang="en-GB"/>
          </a:p>
        </p:txBody>
      </p:sp>
    </p:spTree>
    <p:extLst>
      <p:ext uri="{BB962C8B-B14F-4D97-AF65-F5344CB8AC3E}">
        <p14:creationId xmlns:p14="http://schemas.microsoft.com/office/powerpoint/2010/main" val="424804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4FF9227-6E22-410B-8B02-C1F9BCC7B67B}" type="datetimeFigureOut">
              <a:rPr lang="en-GB" smtClean="0"/>
              <a:t>10/02/2020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45AE780-0C89-4BF0-9B04-7446D1EBA615}" type="slidenum">
              <a:rPr lang="en-GB" smtClean="0"/>
              <a:t>‹#›</a:t>
            </a:fld>
            <a:endParaRPr lang="en-GB" dirty="0"/>
          </a:p>
        </p:txBody>
      </p:sp>
    </p:spTree>
    <p:extLst>
      <p:ext uri="{BB962C8B-B14F-4D97-AF65-F5344CB8AC3E}">
        <p14:creationId xmlns:p14="http://schemas.microsoft.com/office/powerpoint/2010/main" val="1386726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4FF9227-6E22-410B-8B02-C1F9BCC7B67B}" type="datetimeFigureOut">
              <a:rPr lang="en-GB" smtClean="0"/>
              <a:t>10/02/2020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45AE780-0C89-4BF0-9B04-7446D1EBA615}" type="slidenum">
              <a:rPr lang="en-GB" smtClean="0"/>
              <a:t>‹#›</a:t>
            </a:fld>
            <a:endParaRPr lang="en-GB" dirty="0"/>
          </a:p>
        </p:txBody>
      </p:sp>
    </p:spTree>
    <p:extLst>
      <p:ext uri="{BB962C8B-B14F-4D97-AF65-F5344CB8AC3E}">
        <p14:creationId xmlns:p14="http://schemas.microsoft.com/office/powerpoint/2010/main" val="153058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4FF9227-6E22-410B-8B02-C1F9BCC7B67B}" type="datetimeFigureOut">
              <a:rPr lang="en-GB" smtClean="0"/>
              <a:t>10/02/2020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45AE780-0C89-4BF0-9B04-7446D1EBA615}" type="slidenum">
              <a:rPr lang="en-GB" smtClean="0"/>
              <a:t>‹#›</a:t>
            </a:fld>
            <a:endParaRPr lang="en-GB" dirty="0"/>
          </a:p>
        </p:txBody>
      </p:sp>
    </p:spTree>
    <p:extLst>
      <p:ext uri="{BB962C8B-B14F-4D97-AF65-F5344CB8AC3E}">
        <p14:creationId xmlns:p14="http://schemas.microsoft.com/office/powerpoint/2010/main" val="2573548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FF9227-6E22-410B-8B02-C1F9BCC7B67B}"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10/02/2020</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5AE780-0C89-4BF0-9B04-7446D1EBA615}"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73487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FF9227-6E22-410B-8B02-C1F9BCC7B67B}"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10/02/2020</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5AE780-0C89-4BF0-9B04-7446D1EBA615}"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144163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FF9227-6E22-410B-8B02-C1F9BCC7B67B}"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10/02/2020</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5AE780-0C89-4BF0-9B04-7446D1EBA615}"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292889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FF9227-6E22-410B-8B02-C1F9BCC7B67B}"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10/02/2020</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5AE780-0C89-4BF0-9B04-7446D1EBA615}"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46939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FF9227-6E22-410B-8B02-C1F9BCC7B67B}"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10/02/2020</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5AE780-0C89-4BF0-9B04-7446D1EBA615}"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40120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FF9227-6E22-410B-8B02-C1F9BCC7B67B}"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10/02/2020</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5AE780-0C89-4BF0-9B04-7446D1EBA615}"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083995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FF9227-6E22-410B-8B02-C1F9BCC7B67B}"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10/02/2020</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5AE780-0C89-4BF0-9B04-7446D1EBA615}"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254243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FF9227-6E22-410B-8B02-C1F9BCC7B67B}"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10/02/2020</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5AE780-0C89-4BF0-9B04-7446D1EBA615}"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33929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4FF9227-6E22-410B-8B02-C1F9BCC7B67B}" type="datetimeFigureOut">
              <a:rPr lang="en-GB" smtClean="0"/>
              <a:t>10/02/2020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45AE780-0C89-4BF0-9B04-7446D1EBA615}" type="slidenum">
              <a:rPr lang="en-GB" smtClean="0"/>
              <a:t>‹#›</a:t>
            </a:fld>
            <a:endParaRPr lang="en-GB" dirty="0"/>
          </a:p>
        </p:txBody>
      </p:sp>
    </p:spTree>
    <p:extLst>
      <p:ext uri="{BB962C8B-B14F-4D97-AF65-F5344CB8AC3E}">
        <p14:creationId xmlns:p14="http://schemas.microsoft.com/office/powerpoint/2010/main" val="35500457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FF9227-6E22-410B-8B02-C1F9BCC7B67B}"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10/02/2020</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5AE780-0C89-4BF0-9B04-7446D1EBA615}"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413482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FF9227-6E22-410B-8B02-C1F9BCC7B67B}"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10/02/2020</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5AE780-0C89-4BF0-9B04-7446D1EBA615}"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577453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FF9227-6E22-410B-8B02-C1F9BCC7B67B}"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10/02/2020</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5AE780-0C89-4BF0-9B04-7446D1EBA615}"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564373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FF9227-6E22-410B-8B02-C1F9BCC7B67B}"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10/02/2020</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5AE780-0C89-4BF0-9B04-7446D1EBA615}"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424821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FF9227-6E22-410B-8B02-C1F9BCC7B67B}"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10/02/2020</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5AE780-0C89-4BF0-9B04-7446D1EBA615}"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707270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FF9227-6E22-410B-8B02-C1F9BCC7B67B}"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10/02/2020</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5AE780-0C89-4BF0-9B04-7446D1EBA615}"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628998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FF9227-6E22-410B-8B02-C1F9BCC7B67B}"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10/02/2020</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5AE780-0C89-4BF0-9B04-7446D1EBA615}"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880693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FF9227-6E22-410B-8B02-C1F9BCC7B67B}"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10/02/2020</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5AE780-0C89-4BF0-9B04-7446D1EBA615}"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233740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FF9227-6E22-410B-8B02-C1F9BCC7B67B}"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10/02/2020</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5AE780-0C89-4BF0-9B04-7446D1EBA615}"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377995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FF9227-6E22-410B-8B02-C1F9BCC7B67B}"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10/02/2020</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5AE780-0C89-4BF0-9B04-7446D1EBA615}"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58355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FF9227-6E22-410B-8B02-C1F9BCC7B67B}" type="datetimeFigureOut">
              <a:rPr lang="en-GB" smtClean="0"/>
              <a:t>10/02/2020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45AE780-0C89-4BF0-9B04-7446D1EBA615}" type="slidenum">
              <a:rPr lang="en-GB" smtClean="0"/>
              <a:t>‹#›</a:t>
            </a:fld>
            <a:endParaRPr lang="en-GB" dirty="0"/>
          </a:p>
        </p:txBody>
      </p:sp>
    </p:spTree>
    <p:extLst>
      <p:ext uri="{BB962C8B-B14F-4D97-AF65-F5344CB8AC3E}">
        <p14:creationId xmlns:p14="http://schemas.microsoft.com/office/powerpoint/2010/main" val="12809821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FF9227-6E22-410B-8B02-C1F9BCC7B67B}"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10/02/2020</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5AE780-0C89-4BF0-9B04-7446D1EBA615}"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581998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FF9227-6E22-410B-8B02-C1F9BCC7B67B}"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10/02/2020</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5AE780-0C89-4BF0-9B04-7446D1EBA615}"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080501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FF9227-6E22-410B-8B02-C1F9BCC7B67B}"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10/02/2020</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5AE780-0C89-4BF0-9B04-7446D1EBA615}"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498647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FF9227-6E22-410B-8B02-C1F9BCC7B67B}"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10/02/2020</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5AE780-0C89-4BF0-9B04-7446D1EBA615}"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130533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CD462D-BA2D-4072-B4D4-C3557AD0128F}"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10/02/2020</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9B80A8-4F93-44BE-A419-8D8D401E9EF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021057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CD462D-BA2D-4072-B4D4-C3557AD0128F}"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10/02/2020</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9B80A8-4F93-44BE-A419-8D8D401E9EF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368332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CD462D-BA2D-4072-B4D4-C3557AD0128F}"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10/02/2020</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9B80A8-4F93-44BE-A419-8D8D401E9EF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972602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CD462D-BA2D-4072-B4D4-C3557AD0128F}"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10/02/2020</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9B80A8-4F93-44BE-A419-8D8D401E9EF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701174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CD462D-BA2D-4072-B4D4-C3557AD0128F}"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10/02/2020</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9B80A8-4F93-44BE-A419-8D8D401E9EF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352186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CD462D-BA2D-4072-B4D4-C3557AD0128F}"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10/02/2020</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9B80A8-4F93-44BE-A419-8D8D401E9EF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71181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4FF9227-6E22-410B-8B02-C1F9BCC7B67B}" type="datetimeFigureOut">
              <a:rPr lang="en-GB" smtClean="0"/>
              <a:t>10/02/2020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45AE780-0C89-4BF0-9B04-7446D1EBA615}" type="slidenum">
              <a:rPr lang="en-GB" smtClean="0"/>
              <a:t>‹#›</a:t>
            </a:fld>
            <a:endParaRPr lang="en-GB" dirty="0"/>
          </a:p>
        </p:txBody>
      </p:sp>
    </p:spTree>
    <p:extLst>
      <p:ext uri="{BB962C8B-B14F-4D97-AF65-F5344CB8AC3E}">
        <p14:creationId xmlns:p14="http://schemas.microsoft.com/office/powerpoint/2010/main" val="9319860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CD462D-BA2D-4072-B4D4-C3557AD0128F}"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10/02/2020</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9B80A8-4F93-44BE-A419-8D8D401E9EF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271670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CD462D-BA2D-4072-B4D4-C3557AD0128F}"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10/02/2020</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9B80A8-4F93-44BE-A419-8D8D401E9EF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204717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CD462D-BA2D-4072-B4D4-C3557AD0128F}"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10/02/2020</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9B80A8-4F93-44BE-A419-8D8D401E9EF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547830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CD462D-BA2D-4072-B4D4-C3557AD0128F}"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10/02/2020</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9B80A8-4F93-44BE-A419-8D8D401E9EF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744757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CD462D-BA2D-4072-B4D4-C3557AD0128F}"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10/02/2020</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9B80A8-4F93-44BE-A419-8D8D401E9EF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97502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CD462D-BA2D-4072-B4D4-C3557AD0128F}"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10/02/2020</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9B80A8-4F93-44BE-A419-8D8D401E9EF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123410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CD462D-BA2D-4072-B4D4-C3557AD0128F}"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10/02/2020</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9B80A8-4F93-44BE-A419-8D8D401E9EF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383174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CD462D-BA2D-4072-B4D4-C3557AD0128F}"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10/02/2020</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9B80A8-4F93-44BE-A419-8D8D401E9EF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998640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CD462D-BA2D-4072-B4D4-C3557AD0128F}"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10/02/2020</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9B80A8-4F93-44BE-A419-8D8D401E9EF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019842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CD462D-BA2D-4072-B4D4-C3557AD0128F}"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10/02/2020</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9B80A8-4F93-44BE-A419-8D8D401E9EF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04223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4FF9227-6E22-410B-8B02-C1F9BCC7B67B}" type="datetimeFigureOut">
              <a:rPr lang="en-GB" smtClean="0"/>
              <a:t>10/02/2020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F45AE780-0C89-4BF0-9B04-7446D1EBA615}" type="slidenum">
              <a:rPr lang="en-GB" smtClean="0"/>
              <a:t>‹#›</a:t>
            </a:fld>
            <a:endParaRPr lang="en-GB" dirty="0"/>
          </a:p>
        </p:txBody>
      </p:sp>
    </p:spTree>
    <p:extLst>
      <p:ext uri="{BB962C8B-B14F-4D97-AF65-F5344CB8AC3E}">
        <p14:creationId xmlns:p14="http://schemas.microsoft.com/office/powerpoint/2010/main" val="13515664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CD462D-BA2D-4072-B4D4-C3557AD0128F}"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10/02/2020</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9B80A8-4F93-44BE-A419-8D8D401E9EF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050784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CD462D-BA2D-4072-B4D4-C3557AD0128F}"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10/02/2020</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9B80A8-4F93-44BE-A419-8D8D401E9EF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539090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CD462D-BA2D-4072-B4D4-C3557AD0128F}"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10/02/2020</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9B80A8-4F93-44BE-A419-8D8D401E9EF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270035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CD462D-BA2D-4072-B4D4-C3557AD0128F}"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10/02/2020</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9B80A8-4F93-44BE-A419-8D8D401E9EF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228735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CD462D-BA2D-4072-B4D4-C3557AD0128F}"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10/02/2020</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9B80A8-4F93-44BE-A419-8D8D401E9EF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389206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CD462D-BA2D-4072-B4D4-C3557AD0128F}"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10/02/2020</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9B80A8-4F93-44BE-A419-8D8D401E9EF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950209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BA68D7-8EA5-4569-A05C-576D2032E566}"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10/02/2020</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104FA0-CEFE-49B5-B44E-B0CCA18F5DA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855318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BA68D7-8EA5-4569-A05C-576D2032E566}"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10/02/2020</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104FA0-CEFE-49B5-B44E-B0CCA18F5DA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771358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BA68D7-8EA5-4569-A05C-576D2032E566}"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10/02/2020</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104FA0-CEFE-49B5-B44E-B0CCA18F5DA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1946533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BA68D7-8EA5-4569-A05C-576D2032E566}"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10/02/2020</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104FA0-CEFE-49B5-B44E-B0CCA18F5DA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16040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4FF9227-6E22-410B-8B02-C1F9BCC7B67B}" type="datetimeFigureOut">
              <a:rPr lang="en-GB" smtClean="0"/>
              <a:t>10/02/2020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F45AE780-0C89-4BF0-9B04-7446D1EBA615}" type="slidenum">
              <a:rPr lang="en-GB" smtClean="0"/>
              <a:t>‹#›</a:t>
            </a:fld>
            <a:endParaRPr lang="en-GB" dirty="0"/>
          </a:p>
        </p:txBody>
      </p:sp>
    </p:spTree>
    <p:extLst>
      <p:ext uri="{BB962C8B-B14F-4D97-AF65-F5344CB8AC3E}">
        <p14:creationId xmlns:p14="http://schemas.microsoft.com/office/powerpoint/2010/main" val="212637998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BA68D7-8EA5-4569-A05C-576D2032E566}"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10/02/2020</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104FA0-CEFE-49B5-B44E-B0CCA18F5DA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506145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BA68D7-8EA5-4569-A05C-576D2032E566}"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10/02/2020</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104FA0-CEFE-49B5-B44E-B0CCA18F5DA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825604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BA68D7-8EA5-4569-A05C-576D2032E566}"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10/02/2020</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104FA0-CEFE-49B5-B44E-B0CCA18F5DA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226341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BA68D7-8EA5-4569-A05C-576D2032E566}"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10/02/2020</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104FA0-CEFE-49B5-B44E-B0CCA18F5DA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223949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BA68D7-8EA5-4569-A05C-576D2032E566}"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10/02/2020</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104FA0-CEFE-49B5-B44E-B0CCA18F5DA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503165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BA68D7-8EA5-4569-A05C-576D2032E566}"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10/02/2020</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104FA0-CEFE-49B5-B44E-B0CCA18F5DA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901117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BA68D7-8EA5-4569-A05C-576D2032E566}"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10/02/2020</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104FA0-CEFE-49B5-B44E-B0CCA18F5DA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293330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685800"/>
            <a:fld id="{24202415-E498-4254-8649-1FA51658F0E6}" type="datetimeFigureOut">
              <a:rPr lang="en-GB" smtClean="0">
                <a:solidFill>
                  <a:prstClr val="black">
                    <a:tint val="75000"/>
                  </a:prstClr>
                </a:solidFill>
              </a:rPr>
              <a:pPr defTabSz="685800"/>
              <a:t>10/02/2020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0135BFC6-DD04-4801-8A1C-F7BBD1600CDC}"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29927752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685800"/>
            <a:fld id="{24202415-E498-4254-8649-1FA51658F0E6}" type="datetimeFigureOut">
              <a:rPr lang="en-GB" smtClean="0">
                <a:solidFill>
                  <a:prstClr val="black">
                    <a:tint val="75000"/>
                  </a:prstClr>
                </a:solidFill>
              </a:rPr>
              <a:pPr defTabSz="685800"/>
              <a:t>10/02/2020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0135BFC6-DD04-4801-8A1C-F7BBD1600CDC}"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198447753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685800"/>
            <a:fld id="{24202415-E498-4254-8649-1FA51658F0E6}" type="datetimeFigureOut">
              <a:rPr lang="en-GB" smtClean="0">
                <a:solidFill>
                  <a:prstClr val="black">
                    <a:tint val="75000"/>
                  </a:prstClr>
                </a:solidFill>
              </a:rPr>
              <a:pPr defTabSz="685800"/>
              <a:t>10/02/2020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0135BFC6-DD04-4801-8A1C-F7BBD1600CDC}"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812017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FF9227-6E22-410B-8B02-C1F9BCC7B67B}" type="datetimeFigureOut">
              <a:rPr lang="en-GB" smtClean="0"/>
              <a:t>10/02/2020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F45AE780-0C89-4BF0-9B04-7446D1EBA615}" type="slidenum">
              <a:rPr lang="en-GB" smtClean="0"/>
              <a:t>‹#›</a:t>
            </a:fld>
            <a:endParaRPr lang="en-GB" dirty="0"/>
          </a:p>
        </p:txBody>
      </p:sp>
    </p:spTree>
    <p:extLst>
      <p:ext uri="{BB962C8B-B14F-4D97-AF65-F5344CB8AC3E}">
        <p14:creationId xmlns:p14="http://schemas.microsoft.com/office/powerpoint/2010/main" val="374588192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685800"/>
            <a:fld id="{24202415-E498-4254-8649-1FA51658F0E6}" type="datetimeFigureOut">
              <a:rPr lang="en-GB" smtClean="0">
                <a:solidFill>
                  <a:prstClr val="black">
                    <a:tint val="75000"/>
                  </a:prstClr>
                </a:solidFill>
              </a:rPr>
              <a:pPr defTabSz="685800"/>
              <a:t>10/02/2020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0135BFC6-DD04-4801-8A1C-F7BBD1600CDC}"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377128846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685800"/>
            <a:fld id="{24202415-E498-4254-8649-1FA51658F0E6}" type="datetimeFigureOut">
              <a:rPr lang="en-GB" smtClean="0">
                <a:solidFill>
                  <a:prstClr val="black">
                    <a:tint val="75000"/>
                  </a:prstClr>
                </a:solidFill>
              </a:rPr>
              <a:pPr defTabSz="685800"/>
              <a:t>10/02/2020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685800"/>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fld id="{0135BFC6-DD04-4801-8A1C-F7BBD1600CDC}"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17770772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685800"/>
            <a:fld id="{24202415-E498-4254-8649-1FA51658F0E6}" type="datetimeFigureOut">
              <a:rPr lang="en-GB" smtClean="0">
                <a:solidFill>
                  <a:prstClr val="black">
                    <a:tint val="75000"/>
                  </a:prstClr>
                </a:solidFill>
              </a:rPr>
              <a:pPr defTabSz="685800"/>
              <a:t>10/02/2020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685800"/>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fld id="{0135BFC6-DD04-4801-8A1C-F7BBD1600CDC}"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197336650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24202415-E498-4254-8649-1FA51658F0E6}" type="datetimeFigureOut">
              <a:rPr lang="en-GB" smtClean="0">
                <a:solidFill>
                  <a:prstClr val="black">
                    <a:tint val="75000"/>
                  </a:prstClr>
                </a:solidFill>
              </a:rPr>
              <a:pPr defTabSz="685800"/>
              <a:t>10/02/2020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0135BFC6-DD04-4801-8A1C-F7BBD1600CDC}"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79114084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a:fld id="{24202415-E498-4254-8649-1FA51658F0E6}" type="datetimeFigureOut">
              <a:rPr lang="en-GB" smtClean="0">
                <a:solidFill>
                  <a:prstClr val="black">
                    <a:tint val="75000"/>
                  </a:prstClr>
                </a:solidFill>
              </a:rPr>
              <a:pPr defTabSz="685800"/>
              <a:t>10/02/2020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0135BFC6-DD04-4801-8A1C-F7BBD1600CDC}"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2091052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a:fld id="{24202415-E498-4254-8649-1FA51658F0E6}" type="datetimeFigureOut">
              <a:rPr lang="en-GB" smtClean="0">
                <a:solidFill>
                  <a:prstClr val="black">
                    <a:tint val="75000"/>
                  </a:prstClr>
                </a:solidFill>
              </a:rPr>
              <a:pPr defTabSz="685800"/>
              <a:t>10/02/2020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0135BFC6-DD04-4801-8A1C-F7BBD1600CDC}"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237345871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685800"/>
            <a:fld id="{24202415-E498-4254-8649-1FA51658F0E6}" type="datetimeFigureOut">
              <a:rPr lang="en-GB" smtClean="0">
                <a:solidFill>
                  <a:prstClr val="black">
                    <a:tint val="75000"/>
                  </a:prstClr>
                </a:solidFill>
              </a:rPr>
              <a:pPr defTabSz="685800"/>
              <a:t>10/02/2020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0135BFC6-DD04-4801-8A1C-F7BBD1600CDC}"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259979929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685800"/>
            <a:fld id="{24202415-E498-4254-8649-1FA51658F0E6}" type="datetimeFigureOut">
              <a:rPr lang="en-GB" smtClean="0">
                <a:solidFill>
                  <a:prstClr val="black">
                    <a:tint val="75000"/>
                  </a:prstClr>
                </a:solidFill>
              </a:rPr>
              <a:pPr defTabSz="685800"/>
              <a:t>10/02/2020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0135BFC6-DD04-4801-8A1C-F7BBD1600CDC}"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16720614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18436A7-A2DE-4994-B0D3-CC0562E772F7}" type="slidenum">
              <a:rPr kumimoji="0" lang="en-GB"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433505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B6F994B-6E41-47FB-A215-A975747AA512}" type="slidenum">
              <a:rPr kumimoji="0" lang="en-GB"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53084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FF9227-6E22-410B-8B02-C1F9BCC7B67B}" type="datetimeFigureOut">
              <a:rPr lang="en-GB" smtClean="0"/>
              <a:t>10/02/2020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45AE780-0C89-4BF0-9B04-7446D1EBA615}" type="slidenum">
              <a:rPr lang="en-GB" smtClean="0"/>
              <a:t>‹#›</a:t>
            </a:fld>
            <a:endParaRPr lang="en-GB" dirty="0"/>
          </a:p>
        </p:txBody>
      </p:sp>
    </p:spTree>
    <p:extLst>
      <p:ext uri="{BB962C8B-B14F-4D97-AF65-F5344CB8AC3E}">
        <p14:creationId xmlns:p14="http://schemas.microsoft.com/office/powerpoint/2010/main" val="50487227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DC582C3-D134-436C-9610-9E59CD6D7D05}" type="slidenum">
              <a:rPr kumimoji="0" lang="en-GB"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3095669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824E548-7BF0-429C-8F2C-EF1F4931B345}" type="slidenum">
              <a:rPr kumimoji="0" lang="en-GB"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7993395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D55049A-5479-4422-8B37-994727C1920B}" type="slidenum">
              <a:rPr kumimoji="0" lang="en-GB"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7486215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2765EF4-7A54-4482-A618-9430CCC8E90E}" type="slidenum">
              <a:rPr kumimoji="0" lang="en-GB"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331055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0E8C8CD-DCF1-4EF8-8550-3749FA058E03}" type="slidenum">
              <a:rPr kumimoji="0" lang="en-GB"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84753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5663F01-1AB1-4D38-BED0-06DCD7B103B2}" type="slidenum">
              <a:rPr kumimoji="0" lang="en-GB"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8355063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6FE9001-47B6-402F-ABCD-A0F5745662B8}" type="slidenum">
              <a:rPr kumimoji="0" lang="en-GB"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0697416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09BBB4C-14C1-4056-B3A6-A14A65AF8D91}" type="slidenum">
              <a:rPr kumimoji="0" lang="en-GB"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4869565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977D4A6-C177-41F9-8E89-F5CDF5BF6D66}" type="slidenum">
              <a:rPr kumimoji="0" lang="en-GB"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9639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FF9227-6E22-410B-8B02-C1F9BCC7B67B}" type="datetimeFigureOut">
              <a:rPr lang="en-GB" smtClean="0"/>
              <a:t>10/02/2020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45AE780-0C89-4BF0-9B04-7446D1EBA615}" type="slidenum">
              <a:rPr lang="en-GB" smtClean="0"/>
              <a:t>‹#›</a:t>
            </a:fld>
            <a:endParaRPr lang="en-GB" dirty="0"/>
          </a:p>
        </p:txBody>
      </p:sp>
    </p:spTree>
    <p:extLst>
      <p:ext uri="{BB962C8B-B14F-4D97-AF65-F5344CB8AC3E}">
        <p14:creationId xmlns:p14="http://schemas.microsoft.com/office/powerpoint/2010/main" val="1082123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FF9227-6E22-410B-8B02-C1F9BCC7B67B}" type="datetimeFigureOut">
              <a:rPr lang="en-GB" smtClean="0"/>
              <a:t>10/02/2020</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5AE780-0C89-4BF0-9B04-7446D1EBA615}" type="slidenum">
              <a:rPr lang="en-GB" smtClean="0"/>
              <a:t>‹#›</a:t>
            </a:fld>
            <a:endParaRPr lang="en-GB" dirty="0"/>
          </a:p>
        </p:txBody>
      </p:sp>
    </p:spTree>
    <p:extLst>
      <p:ext uri="{BB962C8B-B14F-4D97-AF65-F5344CB8AC3E}">
        <p14:creationId xmlns:p14="http://schemas.microsoft.com/office/powerpoint/2010/main" val="37178917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4FF9227-6E22-410B-8B02-C1F9BCC7B67B}"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10/02/2020</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45AE780-0C89-4BF0-9B04-7446D1EBA615}"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7390037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4FF9227-6E22-410B-8B02-C1F9BCC7B67B}"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10/02/2020</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45AE780-0C89-4BF0-9B04-7446D1EBA615}"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0449285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7CD462D-BA2D-4072-B4D4-C3557AD0128F}"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10/02/2020</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F9B80A8-4F93-44BE-A419-8D8D401E9EF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19010461"/>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7CD462D-BA2D-4072-B4D4-C3557AD0128F}"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10/02/2020</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F9B80A8-4F93-44BE-A419-8D8D401E9EF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36128912"/>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7BA68D7-8EA5-4569-A05C-576D2032E566}"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10/02/2020</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F104FA0-CEFE-49B5-B44E-B0CCA18F5DA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65141774"/>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24202415-E498-4254-8649-1FA51658F0E6}" type="datetimeFigureOut">
              <a:rPr lang="en-GB" smtClean="0">
                <a:solidFill>
                  <a:prstClr val="black">
                    <a:tint val="75000"/>
                  </a:prstClr>
                </a:solidFill>
              </a:rPr>
              <a:pPr defTabSz="685800"/>
              <a:t>10/02/2020</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0135BFC6-DD04-4801-8A1C-F7BBD1600CDC}"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341603016"/>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29" name="Rectangle 5">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30" name="Rectangle 6">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1513D21-B624-42FF-A882-237C130DDCF2}" type="slidenum">
              <a:rPr kumimoji="0" lang="en-GB"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73775388"/>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4.xml"/><Relationship Id="rId5" Type="http://schemas.openxmlformats.org/officeDocument/2006/relationships/image" Target="../media/image32.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7.xml.rels><?xml version="1.0" encoding="UTF-8" standalone="yes"?>
<Relationships xmlns="http://schemas.openxmlformats.org/package/2006/relationships"><Relationship Id="rId2" Type="http://schemas.openxmlformats.org/officeDocument/2006/relationships/hyperlink" Target="https://www.mindsetkit.org/growth-mindset-parents/how-parents-can-instill-growth-mindset/3-ways-parents-can-instill-growth-mindset"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4.xml"/><Relationship Id="rId5" Type="http://schemas.openxmlformats.org/officeDocument/2006/relationships/image" Target="../media/image39.png"/><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5.xml"/><Relationship Id="rId5" Type="http://schemas.openxmlformats.org/officeDocument/2006/relationships/image" Target="../media/image39.png"/><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5.xml"/><Relationship Id="rId5" Type="http://schemas.openxmlformats.org/officeDocument/2006/relationships/image" Target="../media/image39.png"/><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5.xml"/><Relationship Id="rId6" Type="http://schemas.openxmlformats.org/officeDocument/2006/relationships/image" Target="../media/image40.gif"/><Relationship Id="rId5" Type="http://schemas.openxmlformats.org/officeDocument/2006/relationships/image" Target="../media/image39.png"/><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3" Type="http://schemas.openxmlformats.org/officeDocument/2006/relationships/image" Target="../media/image37.png"/><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image" Target="../media/image36.png"/><Relationship Id="rId1" Type="http://schemas.openxmlformats.org/officeDocument/2006/relationships/slideLayout" Target="../slideLayouts/slideLayout45.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39.png"/><Relationship Id="rId10" Type="http://schemas.openxmlformats.org/officeDocument/2006/relationships/image" Target="../media/image45.png"/><Relationship Id="rId4" Type="http://schemas.openxmlformats.org/officeDocument/2006/relationships/image" Target="../media/image38.png"/><Relationship Id="rId9" Type="http://schemas.openxmlformats.org/officeDocument/2006/relationships/image" Target="../media/image44.png"/></Relationships>
</file>

<file path=ppt/slides/_rels/slide3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57.xml"/></Relationships>
</file>

<file path=ppt/slides/_rels/slide3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56.xml"/></Relationships>
</file>

<file path=ppt/slides/_rels/slide3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57.xml"/></Relationships>
</file>

<file path=ppt/slides/_rels/slide3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57.xml"/></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www.youtube.com/watch?v=sLPFaOvhlKw" TargetMode="External"/><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95536" y="362091"/>
            <a:ext cx="3312368" cy="3382913"/>
          </a:xfrm>
          <a:prstGeom prst="rect">
            <a:avLst/>
          </a:prstGeom>
        </p:spPr>
      </p:pic>
      <p:pic>
        <p:nvPicPr>
          <p:cNvPr id="5" name="Picture 4"/>
          <p:cNvPicPr>
            <a:picLocks noChangeAspect="1"/>
          </p:cNvPicPr>
          <p:nvPr/>
        </p:nvPicPr>
        <p:blipFill>
          <a:blip r:embed="rId3"/>
          <a:stretch>
            <a:fillRect/>
          </a:stretch>
        </p:blipFill>
        <p:spPr>
          <a:xfrm>
            <a:off x="5235630" y="395627"/>
            <a:ext cx="3548036" cy="3381278"/>
          </a:xfrm>
          <a:prstGeom prst="rect">
            <a:avLst/>
          </a:prstGeom>
        </p:spPr>
      </p:pic>
      <p:pic>
        <p:nvPicPr>
          <p:cNvPr id="6" name="Picture 5"/>
          <p:cNvPicPr>
            <a:picLocks noChangeAspect="1"/>
          </p:cNvPicPr>
          <p:nvPr/>
        </p:nvPicPr>
        <p:blipFill>
          <a:blip r:embed="rId4"/>
          <a:stretch>
            <a:fillRect/>
          </a:stretch>
        </p:blipFill>
        <p:spPr>
          <a:xfrm>
            <a:off x="3202567" y="4001294"/>
            <a:ext cx="2738866" cy="2802879"/>
          </a:xfrm>
          <a:prstGeom prst="rect">
            <a:avLst/>
          </a:prstGeom>
        </p:spPr>
      </p:pic>
    </p:spTree>
    <p:extLst>
      <p:ext uri="{BB962C8B-B14F-4D97-AF65-F5344CB8AC3E}">
        <p14:creationId xmlns:p14="http://schemas.microsoft.com/office/powerpoint/2010/main" val="780446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81783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p:spPr>
        <p:txBody>
          <a:bodyPr>
            <a:normAutofit/>
          </a:bodyPr>
          <a:lstStyle/>
          <a:p>
            <a:r>
              <a:rPr lang="en-GB" dirty="0" smtClean="0"/>
              <a:t>The National Curriculum</a:t>
            </a:r>
            <a:endParaRPr lang="en-GB" dirty="0"/>
          </a:p>
        </p:txBody>
      </p:sp>
      <p:sp>
        <p:nvSpPr>
          <p:cNvPr id="3" name="Content Placeholder 2"/>
          <p:cNvSpPr>
            <a:spLocks noGrp="1"/>
          </p:cNvSpPr>
          <p:nvPr>
            <p:ph idx="1"/>
          </p:nvPr>
        </p:nvSpPr>
        <p:spPr/>
        <p:txBody>
          <a:bodyPr>
            <a:normAutofit/>
          </a:bodyPr>
          <a:lstStyle/>
          <a:p>
            <a:pPr marL="0" indent="0">
              <a:buNone/>
            </a:pPr>
            <a:r>
              <a:rPr lang="en-GB" sz="2000" dirty="0" smtClean="0"/>
              <a:t>The National Curriculum states that children should:</a:t>
            </a:r>
          </a:p>
          <a:p>
            <a:r>
              <a:rPr lang="en-GB" sz="2000" dirty="0" smtClean="0"/>
              <a:t>Become </a:t>
            </a:r>
            <a:r>
              <a:rPr lang="en-GB" sz="2000" b="1" dirty="0" smtClean="0"/>
              <a:t>fluent</a:t>
            </a:r>
            <a:r>
              <a:rPr lang="en-GB" sz="2000" dirty="0" smtClean="0"/>
              <a:t> in the fundamentals of mathematics, including through varied and frequent practice with increasingly complex problems over time, so that pupils develop conceptual understanding and the ability to recall and apply knowledge rapidly and accurately.</a:t>
            </a:r>
          </a:p>
          <a:p>
            <a:pPr marL="0" indent="0">
              <a:buNone/>
            </a:pPr>
            <a:endParaRPr lang="en-GB" sz="2000" dirty="0"/>
          </a:p>
          <a:p>
            <a:r>
              <a:rPr lang="en-GB" sz="2000" b="1" dirty="0" smtClean="0"/>
              <a:t>Reason mathematically </a:t>
            </a:r>
            <a:r>
              <a:rPr lang="en-GB" sz="2000" dirty="0" smtClean="0"/>
              <a:t>by following a line of enquiry, conjecturing relationships and generalisations and developing an argument, justification or proof using mathematical language.</a:t>
            </a:r>
          </a:p>
          <a:p>
            <a:endParaRPr lang="en-GB" sz="2000" dirty="0"/>
          </a:p>
          <a:p>
            <a:r>
              <a:rPr lang="en-GB" sz="2000" b="1" dirty="0" smtClean="0"/>
              <a:t>Solve problems </a:t>
            </a:r>
            <a:r>
              <a:rPr lang="en-GB" sz="2000" dirty="0" smtClean="0"/>
              <a:t>by applying their mathematics to a variety of problems with increasing sophistication, including breaking down problems into a series of simpler steps and persevering in seeking solutions.</a:t>
            </a:r>
            <a:endParaRPr lang="en-GB" sz="2000" dirty="0"/>
          </a:p>
        </p:txBody>
      </p:sp>
    </p:spTree>
    <p:extLst>
      <p:ext uri="{BB962C8B-B14F-4D97-AF65-F5344CB8AC3E}">
        <p14:creationId xmlns:p14="http://schemas.microsoft.com/office/powerpoint/2010/main" val="320616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anim calcmode="lin" valueType="num">
                                      <p:cBhvr>
                                        <p:cTn id="2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Picture 4"/>
          <p:cNvPicPr>
            <a:picLocks noChangeAspect="1"/>
          </p:cNvPicPr>
          <p:nvPr/>
        </p:nvPicPr>
        <p:blipFill>
          <a:blip r:embed="rId2"/>
          <a:stretch>
            <a:fillRect/>
          </a:stretch>
        </p:blipFill>
        <p:spPr>
          <a:xfrm>
            <a:off x="232796" y="260648"/>
            <a:ext cx="8678408" cy="6264696"/>
          </a:xfrm>
          <a:prstGeom prst="rect">
            <a:avLst/>
          </a:prstGeom>
        </p:spPr>
      </p:pic>
    </p:spTree>
    <p:extLst>
      <p:ext uri="{BB962C8B-B14F-4D97-AF65-F5344CB8AC3E}">
        <p14:creationId xmlns:p14="http://schemas.microsoft.com/office/powerpoint/2010/main" val="19217596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Maths?</a:t>
            </a:r>
            <a:endParaRPr lang="en-GB"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922" y="1600200"/>
            <a:ext cx="8046156" cy="4525963"/>
          </a:xfrm>
        </p:spPr>
      </p:pic>
    </p:spTree>
    <p:extLst>
      <p:ext uri="{BB962C8B-B14F-4D97-AF65-F5344CB8AC3E}">
        <p14:creationId xmlns:p14="http://schemas.microsoft.com/office/powerpoint/2010/main" val="21272363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26527"/>
            <a:ext cx="9115865" cy="701681"/>
          </a:xfrm>
        </p:spPr>
        <p:txBody>
          <a:bodyPr>
            <a:normAutofit/>
          </a:bodyPr>
          <a:lstStyle/>
          <a:p>
            <a:r>
              <a:rPr lang="en-GB" sz="3300" b="1" u="sng" dirty="0"/>
              <a:t>Key elements of a Mastery Curriculum in Maths</a:t>
            </a:r>
          </a:p>
        </p:txBody>
      </p:sp>
      <p:sp>
        <p:nvSpPr>
          <p:cNvPr id="4" name="Rectangle 3"/>
          <p:cNvSpPr/>
          <p:nvPr/>
        </p:nvSpPr>
        <p:spPr>
          <a:xfrm>
            <a:off x="362020" y="2499910"/>
            <a:ext cx="8567671" cy="3000821"/>
          </a:xfrm>
          <a:prstGeom prst="rect">
            <a:avLst/>
          </a:prstGeom>
        </p:spPr>
        <p:txBody>
          <a:bodyPr wrap="square">
            <a:spAutoFit/>
          </a:bodyPr>
          <a:lstStyle/>
          <a:p>
            <a:r>
              <a:rPr lang="en-GB" sz="2700" b="1" dirty="0"/>
              <a:t>Whole Class Moves Through Content At The Same Pace</a:t>
            </a:r>
          </a:p>
          <a:p>
            <a:endParaRPr lang="en-GB" sz="2700" b="1" dirty="0"/>
          </a:p>
          <a:p>
            <a:r>
              <a:rPr lang="en-GB" sz="2700" dirty="0"/>
              <a:t>When teaching maths for mastery, the whole class moves through topics at broadly the same pace. Each topic is studied in depth and the teacher does not move to the next stage until all children demonstrate that they have a secure understanding of mathematical concepts. </a:t>
            </a:r>
          </a:p>
        </p:txBody>
      </p:sp>
    </p:spTree>
    <p:extLst>
      <p:ext uri="{BB962C8B-B14F-4D97-AF65-F5344CB8AC3E}">
        <p14:creationId xmlns:p14="http://schemas.microsoft.com/office/powerpoint/2010/main" val="20226960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9278" y="1638017"/>
            <a:ext cx="8493369" cy="3416320"/>
          </a:xfrm>
          <a:prstGeom prst="rect">
            <a:avLst/>
          </a:prstGeom>
        </p:spPr>
        <p:txBody>
          <a:bodyPr wrap="square">
            <a:spAutoFit/>
          </a:bodyPr>
          <a:lstStyle/>
          <a:p>
            <a:r>
              <a:rPr lang="en-GB" sz="2400" b="1" u="sng" dirty="0"/>
              <a:t>Builds Self-Confidence In Learners</a:t>
            </a:r>
          </a:p>
          <a:p>
            <a:endParaRPr lang="en-GB" sz="2400" b="1" u="sng" dirty="0"/>
          </a:p>
          <a:p>
            <a:r>
              <a:rPr lang="en-GB" sz="2100" dirty="0"/>
              <a:t>In a traditional primary school maths lesson, children are put in different groups and given different content based on their anticipated ability.</a:t>
            </a:r>
          </a:p>
          <a:p>
            <a:endParaRPr lang="en-GB" sz="2100" dirty="0"/>
          </a:p>
          <a:p>
            <a:r>
              <a:rPr lang="en-GB" sz="2100" dirty="0"/>
              <a:t>This means that from an early age children are classed as those who can and can’t “do maths”. </a:t>
            </a:r>
          </a:p>
          <a:p>
            <a:endParaRPr lang="en-GB" sz="2100" dirty="0"/>
          </a:p>
          <a:p>
            <a:r>
              <a:rPr lang="en-GB" sz="2100" dirty="0" smtClean="0"/>
              <a:t>This </a:t>
            </a:r>
            <a:r>
              <a:rPr lang="en-GB" sz="2100" dirty="0"/>
              <a:t>inclusive approach, and its emphasis on promoting multiple methods of solving a problem, builds self-confidence and resilience in pupils.</a:t>
            </a:r>
          </a:p>
        </p:txBody>
      </p:sp>
      <p:sp>
        <p:nvSpPr>
          <p:cNvPr id="5" name="Title 1"/>
          <p:cNvSpPr txBox="1">
            <a:spLocks/>
          </p:cNvSpPr>
          <p:nvPr/>
        </p:nvSpPr>
        <p:spPr>
          <a:xfrm>
            <a:off x="233009" y="936337"/>
            <a:ext cx="9115865" cy="701681"/>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300" b="1" u="sng" dirty="0"/>
              <a:t>Key elements of a Mastery Curriculum in Maths</a:t>
            </a:r>
          </a:p>
        </p:txBody>
      </p:sp>
    </p:spTree>
    <p:extLst>
      <p:ext uri="{BB962C8B-B14F-4D97-AF65-F5344CB8AC3E}">
        <p14:creationId xmlns:p14="http://schemas.microsoft.com/office/powerpoint/2010/main" val="18601132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9278" y="1763152"/>
            <a:ext cx="8619978" cy="3739485"/>
          </a:xfrm>
          <a:prstGeom prst="rect">
            <a:avLst/>
          </a:prstGeom>
        </p:spPr>
        <p:txBody>
          <a:bodyPr wrap="square">
            <a:spAutoFit/>
          </a:bodyPr>
          <a:lstStyle/>
          <a:p>
            <a:r>
              <a:rPr lang="en-GB" sz="2400" b="1" u="sng" dirty="0"/>
              <a:t>Differentiates Through Depth Rather Than Acceleration</a:t>
            </a:r>
          </a:p>
          <a:p>
            <a:endParaRPr lang="en-GB" sz="2400" b="1" u="sng" dirty="0"/>
          </a:p>
          <a:p>
            <a:r>
              <a:rPr lang="en-GB" sz="2100" dirty="0"/>
              <a:t>Though the whole class goes through the same content at the same pace, there is still plenty of opportunity for differentiation. </a:t>
            </a:r>
            <a:endParaRPr lang="en-GB" sz="2100" dirty="0" smtClean="0"/>
          </a:p>
          <a:p>
            <a:endParaRPr lang="en-GB" sz="2100" dirty="0"/>
          </a:p>
          <a:p>
            <a:r>
              <a:rPr lang="en-GB" sz="2100" dirty="0" smtClean="0"/>
              <a:t>Unlike </a:t>
            </a:r>
            <a:r>
              <a:rPr lang="en-GB" sz="2100" dirty="0"/>
              <a:t>the old model, where advanced learners are accelerated through new content, those pupils who grasp concepts quickly are challenged with rich and sophisticated problems within the topic. </a:t>
            </a:r>
          </a:p>
          <a:p>
            <a:endParaRPr lang="en-GB" sz="2100" dirty="0"/>
          </a:p>
          <a:p>
            <a:r>
              <a:rPr lang="en-GB" sz="2100" dirty="0"/>
              <a:t>Those children who are not sufficiently fluent are provided additional support to consolidate their understanding before moving on.</a:t>
            </a:r>
          </a:p>
        </p:txBody>
      </p:sp>
      <p:sp>
        <p:nvSpPr>
          <p:cNvPr id="5" name="Title 1"/>
          <p:cNvSpPr txBox="1">
            <a:spLocks/>
          </p:cNvSpPr>
          <p:nvPr/>
        </p:nvSpPr>
        <p:spPr>
          <a:xfrm>
            <a:off x="211015" y="952207"/>
            <a:ext cx="9115865" cy="701681"/>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300" b="1" u="sng" dirty="0"/>
              <a:t>Key elements of a Mastery Curriculum in Maths</a:t>
            </a:r>
          </a:p>
        </p:txBody>
      </p:sp>
    </p:spTree>
    <p:extLst>
      <p:ext uri="{BB962C8B-B14F-4D97-AF65-F5344CB8AC3E}">
        <p14:creationId xmlns:p14="http://schemas.microsoft.com/office/powerpoint/2010/main" val="6170441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3219" y="2055308"/>
            <a:ext cx="8704384" cy="3416320"/>
          </a:xfrm>
          <a:prstGeom prst="rect">
            <a:avLst/>
          </a:prstGeom>
        </p:spPr>
        <p:txBody>
          <a:bodyPr wrap="square">
            <a:spAutoFit/>
          </a:bodyPr>
          <a:lstStyle/>
          <a:p>
            <a:r>
              <a:rPr lang="en-GB" sz="2400" b="1" u="sng" dirty="0"/>
              <a:t>Time To Think Deeply About The Maths</a:t>
            </a:r>
          </a:p>
          <a:p>
            <a:endParaRPr lang="en-GB" sz="2400" b="1" u="sng" dirty="0"/>
          </a:p>
          <a:p>
            <a:r>
              <a:rPr lang="en-GB" sz="2400" dirty="0"/>
              <a:t>Students are given time to think deeply about the maths and really understand concepts at a relational level rather than as a set of rules or procedures. </a:t>
            </a:r>
          </a:p>
          <a:p>
            <a:endParaRPr lang="en-GB" sz="2400" dirty="0"/>
          </a:p>
          <a:p>
            <a:r>
              <a:rPr lang="en-GB" sz="2400" dirty="0"/>
              <a:t>This slower pace leads to greater progress because it ensures that students are secure in their understanding and teachers don’t need to revisit topics once they’ve been covered in depth.</a:t>
            </a:r>
          </a:p>
        </p:txBody>
      </p:sp>
      <p:sp>
        <p:nvSpPr>
          <p:cNvPr id="5" name="Title 1"/>
          <p:cNvSpPr txBox="1">
            <a:spLocks/>
          </p:cNvSpPr>
          <p:nvPr/>
        </p:nvSpPr>
        <p:spPr>
          <a:xfrm>
            <a:off x="179362" y="983860"/>
            <a:ext cx="9115865" cy="701681"/>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300" b="1" u="sng" dirty="0"/>
              <a:t>Key elements of a Mastery Curriculum in Maths</a:t>
            </a:r>
          </a:p>
        </p:txBody>
      </p:sp>
    </p:spTree>
    <p:extLst>
      <p:ext uri="{BB962C8B-B14F-4D97-AF65-F5344CB8AC3E}">
        <p14:creationId xmlns:p14="http://schemas.microsoft.com/office/powerpoint/2010/main" val="20781035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95031" y="548680"/>
            <a:ext cx="7353937" cy="5860288"/>
          </a:xfrm>
          <a:prstGeom prst="rect">
            <a:avLst/>
          </a:prstGeom>
        </p:spPr>
      </p:pic>
    </p:spTree>
    <p:extLst>
      <p:ext uri="{BB962C8B-B14F-4D97-AF65-F5344CB8AC3E}">
        <p14:creationId xmlns:p14="http://schemas.microsoft.com/office/powerpoint/2010/main" val="23186947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401792"/>
            <a:ext cx="8568952" cy="1477328"/>
          </a:xfrm>
          <a:prstGeom prst="rect">
            <a:avLst/>
          </a:prstGeom>
          <a:noFill/>
        </p:spPr>
        <p:txBody>
          <a:bodyPr wrap="square" lIns="91440" tIns="45720" rIns="91440" bIns="45720">
            <a:spAutoFit/>
          </a:bodyPr>
          <a:lstStyle/>
          <a:p>
            <a:pPr algn="ctr"/>
            <a:r>
              <a:rPr lang="en-US" b="0" i="1" cap="none" spc="0" dirty="0" smtClean="0">
                <a:ln w="0"/>
                <a:solidFill>
                  <a:schemeClr val="tx1"/>
                </a:solidFill>
                <a:effectLst>
                  <a:outerShdw blurRad="38100" dist="19050" dir="2700000" algn="tl" rotWithShape="0">
                    <a:schemeClr val="dk1">
                      <a:alpha val="40000"/>
                    </a:schemeClr>
                  </a:outerShdw>
                </a:effectLst>
              </a:rPr>
              <a:t>Progression across the school has been agreed </a:t>
            </a:r>
            <a:r>
              <a:rPr lang="en-US" i="1" dirty="0" smtClean="0">
                <a:ln w="0"/>
                <a:effectLst>
                  <a:outerShdw blurRad="38100" dist="19050" dir="2700000" algn="tl" rotWithShape="0">
                    <a:schemeClr val="dk1">
                      <a:alpha val="40000"/>
                    </a:schemeClr>
                  </a:outerShdw>
                </a:effectLst>
              </a:rPr>
              <a:t>bearing in mind the National curriculum as well as a scheme produced by the White Rose </a:t>
            </a:r>
            <a:r>
              <a:rPr lang="en-US" i="1" dirty="0" err="1" smtClean="0">
                <a:ln w="0"/>
                <a:effectLst>
                  <a:outerShdw blurRad="38100" dist="19050" dir="2700000" algn="tl" rotWithShape="0">
                    <a:schemeClr val="dk1">
                      <a:alpha val="40000"/>
                    </a:schemeClr>
                  </a:outerShdw>
                </a:effectLst>
              </a:rPr>
              <a:t>Maths</a:t>
            </a:r>
            <a:r>
              <a:rPr lang="en-US" i="1" dirty="0" smtClean="0">
                <a:ln w="0"/>
                <a:effectLst>
                  <a:outerShdw blurRad="38100" dist="19050" dir="2700000" algn="tl" rotWithShape="0">
                    <a:schemeClr val="dk1">
                      <a:alpha val="40000"/>
                    </a:schemeClr>
                  </a:outerShdw>
                </a:effectLst>
              </a:rPr>
              <a:t> Hub</a:t>
            </a:r>
            <a:r>
              <a:rPr lang="en-US" b="0" i="1" cap="none" spc="0" dirty="0" smtClean="0">
                <a:ln w="0"/>
                <a:solidFill>
                  <a:schemeClr val="tx1"/>
                </a:solidFill>
                <a:effectLst>
                  <a:outerShdw blurRad="38100" dist="19050" dir="2700000" algn="tl" rotWithShape="0">
                    <a:schemeClr val="dk1">
                      <a:alpha val="40000"/>
                    </a:schemeClr>
                  </a:outerShdw>
                </a:effectLst>
              </a:rPr>
              <a:t>. </a:t>
            </a:r>
          </a:p>
          <a:p>
            <a:pPr algn="ctr"/>
            <a:endParaRPr lang="en-US" b="0" i="1" cap="none" spc="0" dirty="0" smtClean="0">
              <a:ln w="0"/>
              <a:solidFill>
                <a:schemeClr val="tx1"/>
              </a:solidFill>
              <a:effectLst>
                <a:outerShdw blurRad="38100" dist="19050" dir="2700000" algn="tl" rotWithShape="0">
                  <a:schemeClr val="dk1">
                    <a:alpha val="40000"/>
                  </a:schemeClr>
                </a:outerShdw>
              </a:effectLst>
            </a:endParaRPr>
          </a:p>
          <a:p>
            <a:pPr algn="ctr"/>
            <a:r>
              <a:rPr lang="en-US" b="0" i="1" cap="none" spc="0" dirty="0" smtClean="0">
                <a:ln w="0"/>
                <a:solidFill>
                  <a:schemeClr val="tx1"/>
                </a:solidFill>
                <a:effectLst>
                  <a:outerShdw blurRad="38100" dist="19050" dir="2700000" algn="tl" rotWithShape="0">
                    <a:schemeClr val="dk1">
                      <a:alpha val="40000"/>
                    </a:schemeClr>
                  </a:outerShdw>
                </a:effectLst>
              </a:rPr>
              <a:t>The progression of skills can be found on the </a:t>
            </a:r>
            <a:r>
              <a:rPr lang="en-US" b="0" i="1" cap="none" spc="0" dirty="0" err="1" smtClean="0">
                <a:ln w="0"/>
                <a:solidFill>
                  <a:schemeClr val="tx1"/>
                </a:solidFill>
                <a:effectLst>
                  <a:outerShdw blurRad="38100" dist="19050" dir="2700000" algn="tl" rotWithShape="0">
                    <a:schemeClr val="dk1">
                      <a:alpha val="40000"/>
                    </a:schemeClr>
                  </a:outerShdw>
                </a:effectLst>
              </a:rPr>
              <a:t>Elburton</a:t>
            </a:r>
            <a:r>
              <a:rPr lang="en-US" b="0" i="1" cap="none" spc="0" dirty="0" smtClean="0">
                <a:ln w="0"/>
                <a:solidFill>
                  <a:schemeClr val="tx1"/>
                </a:solidFill>
                <a:effectLst>
                  <a:outerShdw blurRad="38100" dist="19050" dir="2700000" algn="tl" rotWithShape="0">
                    <a:schemeClr val="dk1">
                      <a:alpha val="40000"/>
                    </a:schemeClr>
                  </a:outerShdw>
                </a:effectLst>
              </a:rPr>
              <a:t> School website.</a:t>
            </a:r>
          </a:p>
          <a:p>
            <a:endParaRPr lang="en-US" i="1" dirty="0">
              <a:ln w="0"/>
              <a:effectLst>
                <a:outerShdw blurRad="38100" dist="19050" dir="2700000" algn="tl" rotWithShape="0">
                  <a:schemeClr val="dk1">
                    <a:alpha val="40000"/>
                  </a:schemeClr>
                </a:outerShdw>
              </a:effectLst>
            </a:endParaRPr>
          </a:p>
        </p:txBody>
      </p:sp>
      <p:pic>
        <p:nvPicPr>
          <p:cNvPr id="5" name="Picture 4"/>
          <p:cNvPicPr>
            <a:picLocks noChangeAspect="1"/>
          </p:cNvPicPr>
          <p:nvPr/>
        </p:nvPicPr>
        <p:blipFill>
          <a:blip r:embed="rId3"/>
          <a:stretch>
            <a:fillRect/>
          </a:stretch>
        </p:blipFill>
        <p:spPr>
          <a:xfrm>
            <a:off x="853059" y="1846150"/>
            <a:ext cx="7509890" cy="4670824"/>
          </a:xfrm>
          <a:prstGeom prst="rect">
            <a:avLst/>
          </a:prstGeom>
        </p:spPr>
      </p:pic>
    </p:spTree>
    <p:extLst>
      <p:ext uri="{BB962C8B-B14F-4D97-AF65-F5344CB8AC3E}">
        <p14:creationId xmlns:p14="http://schemas.microsoft.com/office/powerpoint/2010/main" val="41660193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0768"/>
            <a:ext cx="8229600" cy="1143000"/>
          </a:xfrm>
        </p:spPr>
        <p:txBody>
          <a:bodyPr>
            <a:normAutofit fontScale="90000"/>
          </a:bodyPr>
          <a:lstStyle/>
          <a:p>
            <a:r>
              <a:rPr lang="en-GB" sz="3600" b="1" i="1" u="sng" dirty="0" smtClean="0"/>
              <a:t>Helping my child with </a:t>
            </a:r>
            <a:br>
              <a:rPr lang="en-GB" sz="3600" b="1" i="1" u="sng" dirty="0" smtClean="0"/>
            </a:br>
            <a:r>
              <a:rPr lang="en-GB" sz="3600" b="1" i="1" u="sng" dirty="0" smtClean="0"/>
              <a:t>Maths in Key Stage 2</a:t>
            </a:r>
            <a:r>
              <a:rPr lang="en-GB" b="1" i="1" u="sng" dirty="0" smtClean="0"/>
              <a:t/>
            </a:r>
            <a:br>
              <a:rPr lang="en-GB" b="1" i="1" u="sng" dirty="0" smtClean="0"/>
            </a:br>
            <a:r>
              <a:rPr lang="en-GB" b="1" i="1" dirty="0" smtClean="0"/>
              <a:t/>
            </a:r>
            <a:br>
              <a:rPr lang="en-GB" b="1" i="1" dirty="0" smtClean="0"/>
            </a:br>
            <a:r>
              <a:rPr lang="en-GB" b="1" i="1" dirty="0" err="1" smtClean="0"/>
              <a:t>Elburton</a:t>
            </a:r>
            <a:r>
              <a:rPr lang="en-GB" b="1" i="1" dirty="0" smtClean="0"/>
              <a:t> Primary School </a:t>
            </a:r>
            <a:endParaRPr lang="en-GB" b="1" i="1" dirty="0"/>
          </a:p>
        </p:txBody>
      </p:sp>
      <p:sp>
        <p:nvSpPr>
          <p:cNvPr id="9" name="Rectangle 8"/>
          <p:cNvSpPr/>
          <p:nvPr/>
        </p:nvSpPr>
        <p:spPr>
          <a:xfrm>
            <a:off x="4080551" y="3623432"/>
            <a:ext cx="4572000" cy="2246769"/>
          </a:xfrm>
          <a:prstGeom prst="rect">
            <a:avLst/>
          </a:prstGeom>
        </p:spPr>
        <p:txBody>
          <a:bodyPr>
            <a:spAutoFit/>
          </a:bodyPr>
          <a:lstStyle/>
          <a:p>
            <a:pPr algn="ctr"/>
            <a:r>
              <a:rPr lang="en-GB" sz="2800" b="1" dirty="0">
                <a:latin typeface="Quicksand"/>
              </a:rPr>
              <a:t>“Life is a math equation. In order to gain the most, you have to know how to convert negatives into positives.”</a:t>
            </a:r>
            <a:endParaRPr lang="en-GB" sz="2800" b="1" dirty="0"/>
          </a:p>
        </p:txBody>
      </p:sp>
      <p:pic>
        <p:nvPicPr>
          <p:cNvPr id="10" name="Picture 9"/>
          <p:cNvPicPr>
            <a:picLocks noChangeAspect="1"/>
          </p:cNvPicPr>
          <p:nvPr/>
        </p:nvPicPr>
        <p:blipFill>
          <a:blip r:embed="rId3"/>
          <a:stretch>
            <a:fillRect/>
          </a:stretch>
        </p:blipFill>
        <p:spPr>
          <a:xfrm>
            <a:off x="323528" y="562731"/>
            <a:ext cx="1735778" cy="1556074"/>
          </a:xfrm>
          <a:prstGeom prst="rect">
            <a:avLst/>
          </a:prstGeom>
        </p:spPr>
      </p:pic>
      <p:pic>
        <p:nvPicPr>
          <p:cNvPr id="11" name="Picture 10"/>
          <p:cNvPicPr>
            <a:picLocks noChangeAspect="1"/>
          </p:cNvPicPr>
          <p:nvPr/>
        </p:nvPicPr>
        <p:blipFill>
          <a:blip r:embed="rId3"/>
          <a:stretch>
            <a:fillRect/>
          </a:stretch>
        </p:blipFill>
        <p:spPr>
          <a:xfrm>
            <a:off x="7102709" y="562731"/>
            <a:ext cx="1735778" cy="155607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658" y="3245603"/>
            <a:ext cx="3423383" cy="3002429"/>
          </a:xfrm>
          <a:prstGeom prst="rect">
            <a:avLst/>
          </a:prstGeom>
        </p:spPr>
      </p:pic>
    </p:spTree>
    <p:extLst>
      <p:ext uri="{BB962C8B-B14F-4D97-AF65-F5344CB8AC3E}">
        <p14:creationId xmlns:p14="http://schemas.microsoft.com/office/powerpoint/2010/main" val="4452873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59632" y="692696"/>
            <a:ext cx="6809936" cy="4524336"/>
          </a:xfrm>
          <a:prstGeom prst="rect">
            <a:avLst/>
          </a:prstGeom>
        </p:spPr>
      </p:pic>
      <p:sp>
        <p:nvSpPr>
          <p:cNvPr id="2" name="TextBox 1"/>
          <p:cNvSpPr txBox="1"/>
          <p:nvPr/>
        </p:nvSpPr>
        <p:spPr>
          <a:xfrm>
            <a:off x="1152422" y="5949280"/>
            <a:ext cx="7704856" cy="369332"/>
          </a:xfrm>
          <a:prstGeom prst="rect">
            <a:avLst/>
          </a:prstGeom>
          <a:noFill/>
        </p:spPr>
        <p:txBody>
          <a:bodyPr wrap="square" rtlCol="0">
            <a:spAutoFit/>
          </a:bodyPr>
          <a:lstStyle/>
          <a:p>
            <a:r>
              <a:rPr lang="en-GB" dirty="0" smtClean="0"/>
              <a:t>The Calculation Policy can also be found on the website for your reference. </a:t>
            </a:r>
            <a:endParaRPr lang="en-GB" dirty="0"/>
          </a:p>
        </p:txBody>
      </p:sp>
    </p:spTree>
    <p:extLst>
      <p:ext uri="{BB962C8B-B14F-4D97-AF65-F5344CB8AC3E}">
        <p14:creationId xmlns:p14="http://schemas.microsoft.com/office/powerpoint/2010/main" val="28925945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591" y="0"/>
            <a:ext cx="8229600" cy="1143000"/>
          </a:xfrm>
        </p:spPr>
        <p:txBody>
          <a:bodyPr/>
          <a:lstStyle/>
          <a:p>
            <a:r>
              <a:rPr lang="en-GB" b="1" u="sng" dirty="0" smtClean="0"/>
              <a:t>The Connective Model</a:t>
            </a:r>
            <a:endParaRPr lang="en-GB" b="1" u="sng" dirty="0"/>
          </a:p>
        </p:txBody>
      </p:sp>
      <p:pic>
        <p:nvPicPr>
          <p:cNvPr id="4"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7890" t="22409" r="10521" b="13425"/>
          <a:stretch>
            <a:fillRect/>
          </a:stretch>
        </p:blipFill>
        <p:spPr>
          <a:xfrm>
            <a:off x="446043" y="1680897"/>
            <a:ext cx="7911101" cy="2885010"/>
          </a:xfrm>
          <a:noFill/>
        </p:spPr>
      </p:pic>
      <p:sp>
        <p:nvSpPr>
          <p:cNvPr id="5" name="Title 1"/>
          <p:cNvSpPr txBox="1">
            <a:spLocks/>
          </p:cNvSpPr>
          <p:nvPr/>
        </p:nvSpPr>
        <p:spPr>
          <a:xfrm>
            <a:off x="451241" y="2206343"/>
            <a:ext cx="1008112"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800" dirty="0" smtClean="0">
                <a:solidFill>
                  <a:srgbClr val="FF0000"/>
                </a:solidFill>
              </a:rPr>
              <a:t>more</a:t>
            </a:r>
            <a:endParaRPr lang="en-GB" sz="1800" dirty="0">
              <a:solidFill>
                <a:srgbClr val="FF0000"/>
              </a:solidFill>
            </a:endParaRPr>
          </a:p>
        </p:txBody>
      </p:sp>
      <p:sp>
        <p:nvSpPr>
          <p:cNvPr id="6" name="Title 1"/>
          <p:cNvSpPr txBox="1">
            <a:spLocks/>
          </p:cNvSpPr>
          <p:nvPr/>
        </p:nvSpPr>
        <p:spPr>
          <a:xfrm>
            <a:off x="1259632" y="1877943"/>
            <a:ext cx="1008112"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800" dirty="0" smtClean="0">
                <a:solidFill>
                  <a:srgbClr val="FF0000"/>
                </a:solidFill>
              </a:rPr>
              <a:t>subtract</a:t>
            </a:r>
            <a:endParaRPr lang="en-GB" sz="1800" dirty="0">
              <a:solidFill>
                <a:srgbClr val="FF0000"/>
              </a:solidFill>
            </a:endParaRPr>
          </a:p>
        </p:txBody>
      </p:sp>
      <p:sp>
        <p:nvSpPr>
          <p:cNvPr id="7" name="Title 1"/>
          <p:cNvSpPr txBox="1">
            <a:spLocks/>
          </p:cNvSpPr>
          <p:nvPr/>
        </p:nvSpPr>
        <p:spPr>
          <a:xfrm>
            <a:off x="611560" y="4041596"/>
            <a:ext cx="1008112"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800" dirty="0" smtClean="0">
                <a:solidFill>
                  <a:srgbClr val="FF0000"/>
                </a:solidFill>
              </a:rPr>
              <a:t>product</a:t>
            </a:r>
            <a:endParaRPr lang="en-GB" sz="1800" dirty="0">
              <a:solidFill>
                <a:srgbClr val="FF0000"/>
              </a:solidFill>
            </a:endParaRPr>
          </a:p>
        </p:txBody>
      </p:sp>
      <p:sp>
        <p:nvSpPr>
          <p:cNvPr id="8" name="Title 1"/>
          <p:cNvSpPr txBox="1">
            <a:spLocks/>
          </p:cNvSpPr>
          <p:nvPr/>
        </p:nvSpPr>
        <p:spPr>
          <a:xfrm>
            <a:off x="251520" y="3501008"/>
            <a:ext cx="1008112"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800" dirty="0" smtClean="0">
                <a:solidFill>
                  <a:srgbClr val="FF0000"/>
                </a:solidFill>
              </a:rPr>
              <a:t>factor</a:t>
            </a:r>
            <a:endParaRPr lang="en-GB" sz="1800" dirty="0">
              <a:solidFill>
                <a:srgbClr val="FF0000"/>
              </a:solidFill>
            </a:endParaRPr>
          </a:p>
        </p:txBody>
      </p:sp>
      <p:sp>
        <p:nvSpPr>
          <p:cNvPr id="9" name="Title 1"/>
          <p:cNvSpPr txBox="1">
            <a:spLocks/>
          </p:cNvSpPr>
          <p:nvPr/>
        </p:nvSpPr>
        <p:spPr>
          <a:xfrm>
            <a:off x="-180528" y="3092799"/>
            <a:ext cx="1008112"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800" dirty="0" smtClean="0">
                <a:solidFill>
                  <a:srgbClr val="FF0000"/>
                </a:solidFill>
              </a:rPr>
              <a:t>sum</a:t>
            </a:r>
            <a:endParaRPr lang="en-GB" sz="1800" dirty="0">
              <a:solidFill>
                <a:srgbClr val="FF0000"/>
              </a:solidFill>
            </a:endParaRPr>
          </a:p>
        </p:txBody>
      </p:sp>
      <p:sp>
        <p:nvSpPr>
          <p:cNvPr id="10" name="Title 1"/>
          <p:cNvSpPr txBox="1">
            <a:spLocks/>
          </p:cNvSpPr>
          <p:nvPr/>
        </p:nvSpPr>
        <p:spPr>
          <a:xfrm>
            <a:off x="-52815" y="2521299"/>
            <a:ext cx="1008112"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800" dirty="0" smtClean="0">
                <a:solidFill>
                  <a:srgbClr val="FF0000"/>
                </a:solidFill>
              </a:rPr>
              <a:t>add</a:t>
            </a:r>
            <a:endParaRPr lang="en-GB" sz="1800" dirty="0">
              <a:solidFill>
                <a:srgbClr val="FF0000"/>
              </a:solidFill>
            </a:endParaRPr>
          </a:p>
        </p:txBody>
      </p:sp>
      <p:sp>
        <p:nvSpPr>
          <p:cNvPr id="11" name="Title 1"/>
          <p:cNvSpPr txBox="1">
            <a:spLocks/>
          </p:cNvSpPr>
          <p:nvPr/>
        </p:nvSpPr>
        <p:spPr>
          <a:xfrm>
            <a:off x="2555776" y="1102815"/>
            <a:ext cx="870318" cy="648073"/>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smtClean="0">
                <a:solidFill>
                  <a:srgbClr val="00B050"/>
                </a:solidFill>
              </a:rPr>
              <a:t>=</a:t>
            </a:r>
            <a:endParaRPr lang="en-GB" sz="4000" b="1" dirty="0">
              <a:solidFill>
                <a:srgbClr val="00B050"/>
              </a:solidFill>
            </a:endParaRPr>
          </a:p>
        </p:txBody>
      </p:sp>
      <p:sp>
        <p:nvSpPr>
          <p:cNvPr id="12" name="Title 1"/>
          <p:cNvSpPr txBox="1">
            <a:spLocks/>
          </p:cNvSpPr>
          <p:nvPr/>
        </p:nvSpPr>
        <p:spPr>
          <a:xfrm>
            <a:off x="3707904" y="1064146"/>
            <a:ext cx="870318" cy="648073"/>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smtClean="0">
                <a:solidFill>
                  <a:srgbClr val="00B050"/>
                </a:solidFill>
              </a:rPr>
              <a:t>+</a:t>
            </a:r>
            <a:endParaRPr lang="en-GB" sz="4000" b="1" dirty="0">
              <a:solidFill>
                <a:srgbClr val="00B050"/>
              </a:solidFill>
            </a:endParaRPr>
          </a:p>
        </p:txBody>
      </p:sp>
      <p:sp>
        <p:nvSpPr>
          <p:cNvPr id="13" name="Title 1"/>
          <p:cNvSpPr txBox="1">
            <a:spLocks/>
          </p:cNvSpPr>
          <p:nvPr/>
        </p:nvSpPr>
        <p:spPr>
          <a:xfrm>
            <a:off x="4932040" y="1064146"/>
            <a:ext cx="870318" cy="648073"/>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smtClean="0">
                <a:solidFill>
                  <a:srgbClr val="00B050"/>
                </a:solidFill>
              </a:rPr>
              <a:t>x</a:t>
            </a:r>
            <a:endParaRPr lang="en-GB" sz="4000" b="1" dirty="0">
              <a:solidFill>
                <a:srgbClr val="00B050"/>
              </a:solidFill>
            </a:endParaRPr>
          </a:p>
        </p:txBody>
      </p:sp>
      <p:sp>
        <p:nvSpPr>
          <p:cNvPr id="14" name="Title 1"/>
          <p:cNvSpPr txBox="1">
            <a:spLocks/>
          </p:cNvSpPr>
          <p:nvPr/>
        </p:nvSpPr>
        <p:spPr>
          <a:xfrm>
            <a:off x="5802358" y="1119165"/>
            <a:ext cx="870318" cy="648073"/>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smtClean="0">
                <a:solidFill>
                  <a:srgbClr val="00B050"/>
                </a:solidFill>
              </a:rPr>
              <a:t>%</a:t>
            </a:r>
            <a:endParaRPr lang="en-GB" sz="4000" b="1" dirty="0">
              <a:solidFill>
                <a:srgbClr val="00B050"/>
              </a:solidFill>
            </a:endParaRPr>
          </a:p>
        </p:txBody>
      </p:sp>
      <p:pic>
        <p:nvPicPr>
          <p:cNvPr id="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1702" y="3536600"/>
            <a:ext cx="1514988" cy="1009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9" y="5103804"/>
            <a:ext cx="1294873" cy="1294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itle 1"/>
          <p:cNvSpPr txBox="1">
            <a:spLocks/>
          </p:cNvSpPr>
          <p:nvPr/>
        </p:nvSpPr>
        <p:spPr>
          <a:xfrm>
            <a:off x="2097337" y="5338389"/>
            <a:ext cx="4608512"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smtClean="0">
                <a:solidFill>
                  <a:srgbClr val="002060"/>
                </a:solidFill>
              </a:rPr>
              <a:t>When we plan a Maths sequence we always ensure children are exposed to correct mathematical language, symbols (+ - = x), an image and a context.</a:t>
            </a:r>
            <a:endParaRPr lang="en-GB" sz="2000" b="1" dirty="0">
              <a:solidFill>
                <a:srgbClr val="002060"/>
              </a:solidFill>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5099" y="5145044"/>
            <a:ext cx="1614978"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00069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22" y="476672"/>
            <a:ext cx="8229600" cy="1143000"/>
          </a:xfrm>
        </p:spPr>
        <p:txBody>
          <a:bodyPr>
            <a:normAutofit fontScale="90000"/>
          </a:bodyPr>
          <a:lstStyle/>
          <a:p>
            <a:r>
              <a:rPr lang="en-GB" b="1" u="sng" dirty="0" smtClean="0"/>
              <a:t>Numicon and Resources</a:t>
            </a:r>
            <a:r>
              <a:rPr lang="en-GB" dirty="0" smtClean="0"/>
              <a:t/>
            </a:r>
            <a:br>
              <a:rPr lang="en-GB" dirty="0" smtClean="0"/>
            </a:br>
            <a:endParaRPr lang="en-GB"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379703" y="1405237"/>
            <a:ext cx="4137035" cy="199330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6D22F896-40B5-4ADD-8801-0D06FADFA095}" type="slidenum">
              <a:rPr lang="en-US" smtClean="0"/>
              <a:t>22</a:t>
            </a:fld>
            <a:endParaRPr lang="en-US" dirty="0"/>
          </a:p>
        </p:txBody>
      </p:sp>
      <p:pic>
        <p:nvPicPr>
          <p:cNvPr id="5" name="Picture 4"/>
          <p:cNvPicPr>
            <a:picLocks noChangeAspect="1"/>
          </p:cNvPicPr>
          <p:nvPr/>
        </p:nvPicPr>
        <p:blipFill>
          <a:blip r:embed="rId3"/>
          <a:stretch>
            <a:fillRect/>
          </a:stretch>
        </p:blipFill>
        <p:spPr>
          <a:xfrm>
            <a:off x="379703" y="4409516"/>
            <a:ext cx="2857500" cy="1600200"/>
          </a:xfrm>
          <a:prstGeom prst="rect">
            <a:avLst/>
          </a:prstGeom>
        </p:spPr>
      </p:pic>
      <p:pic>
        <p:nvPicPr>
          <p:cNvPr id="7" name="Picture 6"/>
          <p:cNvPicPr>
            <a:picLocks noChangeAspect="1"/>
          </p:cNvPicPr>
          <p:nvPr/>
        </p:nvPicPr>
        <p:blipFill>
          <a:blip r:embed="rId4"/>
          <a:stretch>
            <a:fillRect/>
          </a:stretch>
        </p:blipFill>
        <p:spPr>
          <a:xfrm>
            <a:off x="4859181" y="1433812"/>
            <a:ext cx="1924050" cy="1933575"/>
          </a:xfrm>
          <a:prstGeom prst="rect">
            <a:avLst/>
          </a:prstGeom>
        </p:spPr>
      </p:pic>
      <p:pic>
        <p:nvPicPr>
          <p:cNvPr id="8" name="Picture 7"/>
          <p:cNvPicPr>
            <a:picLocks noChangeAspect="1"/>
          </p:cNvPicPr>
          <p:nvPr/>
        </p:nvPicPr>
        <p:blipFill>
          <a:blip r:embed="rId5"/>
          <a:stretch>
            <a:fillRect/>
          </a:stretch>
        </p:blipFill>
        <p:spPr>
          <a:xfrm>
            <a:off x="6930193" y="1405237"/>
            <a:ext cx="1962150" cy="1962150"/>
          </a:xfrm>
          <a:prstGeom prst="rect">
            <a:avLst/>
          </a:prstGeom>
        </p:spPr>
      </p:pic>
      <p:pic>
        <p:nvPicPr>
          <p:cNvPr id="9" name="Picture 8"/>
          <p:cNvPicPr>
            <a:picLocks noChangeAspect="1"/>
          </p:cNvPicPr>
          <p:nvPr/>
        </p:nvPicPr>
        <p:blipFill>
          <a:blip r:embed="rId6"/>
          <a:stretch>
            <a:fillRect/>
          </a:stretch>
        </p:blipFill>
        <p:spPr>
          <a:xfrm>
            <a:off x="3575161" y="3880321"/>
            <a:ext cx="5317182" cy="2658591"/>
          </a:xfrm>
          <a:prstGeom prst="rect">
            <a:avLst/>
          </a:prstGeom>
        </p:spPr>
      </p:pic>
    </p:spTree>
    <p:extLst>
      <p:ext uri="{BB962C8B-B14F-4D97-AF65-F5344CB8AC3E}">
        <p14:creationId xmlns:p14="http://schemas.microsoft.com/office/powerpoint/2010/main" val="23570375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u="sng" dirty="0" smtClean="0"/>
              <a:t>End of KS2 SATs/NFER</a:t>
            </a:r>
            <a:br>
              <a:rPr lang="en-GB" sz="3600" b="1" u="sng" dirty="0" smtClean="0"/>
            </a:br>
            <a:endParaRPr lang="en-GB" sz="3600" b="1" u="sng" dirty="0"/>
          </a:p>
        </p:txBody>
      </p:sp>
      <p:sp>
        <p:nvSpPr>
          <p:cNvPr id="3" name="Content Placeholder 2"/>
          <p:cNvSpPr>
            <a:spLocks noGrp="1"/>
          </p:cNvSpPr>
          <p:nvPr>
            <p:ph idx="1"/>
          </p:nvPr>
        </p:nvSpPr>
        <p:spPr>
          <a:xfrm>
            <a:off x="457200" y="1407797"/>
            <a:ext cx="8229600" cy="2620888"/>
          </a:xfrm>
        </p:spPr>
        <p:txBody>
          <a:bodyPr>
            <a:noAutofit/>
          </a:bodyPr>
          <a:lstStyle/>
          <a:p>
            <a:r>
              <a:rPr lang="en-GB" sz="2000" dirty="0" smtClean="0"/>
              <a:t>At the end of KS2 (Year 6) children will take their end of KS2 SATs and NFER tests are sat termly to review progression in ALL year groups. </a:t>
            </a:r>
          </a:p>
          <a:p>
            <a:r>
              <a:rPr lang="en-GB" sz="2000" dirty="0" smtClean="0"/>
              <a:t>This is done in school, with their class teachers. </a:t>
            </a:r>
            <a:r>
              <a:rPr lang="en-GB" sz="2000" dirty="0"/>
              <a:t>C</a:t>
            </a:r>
            <a:r>
              <a:rPr lang="en-GB" sz="2000" dirty="0" smtClean="0"/>
              <a:t>hildren are encouraged to do their best.</a:t>
            </a:r>
          </a:p>
          <a:p>
            <a:r>
              <a:rPr lang="en-GB" sz="2000" dirty="0" smtClean="0"/>
              <a:t>The children are expected to complete 1 Reading paper, 3 Maths papers and 1 </a:t>
            </a:r>
            <a:r>
              <a:rPr lang="en-GB" sz="2000" dirty="0" err="1" smtClean="0"/>
              <a:t>SPaG</a:t>
            </a:r>
            <a:r>
              <a:rPr lang="en-GB" sz="2000" dirty="0" smtClean="0"/>
              <a:t> papers. This is spread out throughout the week.</a:t>
            </a:r>
          </a:p>
          <a:p>
            <a:r>
              <a:rPr lang="en-GB" sz="2000" dirty="0" smtClean="0"/>
              <a:t>The Maths SATs consist of an arithmetic paper and two reasoning papers.</a:t>
            </a:r>
          </a:p>
          <a:p>
            <a:r>
              <a:rPr lang="en-GB" sz="2000" dirty="0" smtClean="0"/>
              <a:t>The Arithmetic paper which contains 36 questions (40 marks)</a:t>
            </a:r>
          </a:p>
          <a:p>
            <a:r>
              <a:rPr lang="en-GB" sz="2000" dirty="0" smtClean="0"/>
              <a:t>Children will have 30 minutes to complete this.</a:t>
            </a:r>
          </a:p>
          <a:p>
            <a:r>
              <a:rPr lang="en-GB" sz="2000" dirty="0" smtClean="0"/>
              <a:t>The Reasoning paper consists of 35 marks which can be read to the children if they specifically ask. </a:t>
            </a:r>
          </a:p>
          <a:p>
            <a:r>
              <a:rPr lang="en-GB" sz="2000" dirty="0" smtClean="0"/>
              <a:t>The children have 45 minutes to complete this</a:t>
            </a:r>
            <a:r>
              <a:rPr lang="en-GB" sz="2000" dirty="0"/>
              <a: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33705">
            <a:off x="7090690" y="5120534"/>
            <a:ext cx="1041106" cy="1521955"/>
          </a:xfrm>
          <a:prstGeom prst="rect">
            <a:avLst/>
          </a:prstGeom>
        </p:spPr>
      </p:pic>
    </p:spTree>
    <p:extLst>
      <p:ext uri="{BB962C8B-B14F-4D97-AF65-F5344CB8AC3E}">
        <p14:creationId xmlns:p14="http://schemas.microsoft.com/office/powerpoint/2010/main" val="5456876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392" y="67502"/>
            <a:ext cx="8229600" cy="1143000"/>
          </a:xfrm>
        </p:spPr>
        <p:txBody>
          <a:bodyPr>
            <a:normAutofit/>
          </a:bodyPr>
          <a:lstStyle/>
          <a:p>
            <a:r>
              <a:rPr lang="en-GB" b="1" u="sng" dirty="0" smtClean="0">
                <a:latin typeface="SassoonPrimaryInfant" pitchFamily="2" charset="0"/>
              </a:rPr>
              <a:t>2018 Arithmetic Paper</a:t>
            </a:r>
            <a:endParaRPr lang="en-GB" b="1" u="sng" dirty="0">
              <a:latin typeface="SassoonPrimaryInfant" pitchFamily="2" charset="0"/>
            </a:endParaRPr>
          </a:p>
        </p:txBody>
      </p:sp>
      <p:sp>
        <p:nvSpPr>
          <p:cNvPr id="3" name="Content Placeholder 2"/>
          <p:cNvSpPr>
            <a:spLocks noGrp="1"/>
          </p:cNvSpPr>
          <p:nvPr>
            <p:ph idx="1"/>
          </p:nvPr>
        </p:nvSpPr>
        <p:spPr>
          <a:xfrm>
            <a:off x="457200" y="972803"/>
            <a:ext cx="8229600" cy="2620888"/>
          </a:xfrm>
        </p:spPr>
        <p:txBody>
          <a:bodyPr>
            <a:noAutofit/>
          </a:bodyPr>
          <a:lstStyle/>
          <a:p>
            <a:pPr marL="0" indent="0" algn="ctr">
              <a:buNone/>
            </a:pPr>
            <a:r>
              <a:rPr lang="en-GB" sz="4800" dirty="0" smtClean="0">
                <a:latin typeface="SassoonPrimaryInfant" pitchFamily="2" charset="0"/>
              </a:rPr>
              <a:t>Have a go!</a:t>
            </a:r>
          </a:p>
        </p:txBody>
      </p:sp>
      <p:pic>
        <p:nvPicPr>
          <p:cNvPr id="9" name="Picture 8"/>
          <p:cNvPicPr>
            <a:picLocks noChangeAspect="1"/>
          </p:cNvPicPr>
          <p:nvPr/>
        </p:nvPicPr>
        <p:blipFill>
          <a:blip r:embed="rId3"/>
          <a:stretch>
            <a:fillRect/>
          </a:stretch>
        </p:blipFill>
        <p:spPr>
          <a:xfrm>
            <a:off x="475705" y="2148952"/>
            <a:ext cx="3456384" cy="1266882"/>
          </a:xfrm>
          <a:prstGeom prst="rect">
            <a:avLst/>
          </a:prstGeom>
        </p:spPr>
      </p:pic>
      <p:pic>
        <p:nvPicPr>
          <p:cNvPr id="10" name="Picture 9"/>
          <p:cNvPicPr>
            <a:picLocks noChangeAspect="1"/>
          </p:cNvPicPr>
          <p:nvPr/>
        </p:nvPicPr>
        <p:blipFill>
          <a:blip r:embed="rId4"/>
          <a:stretch>
            <a:fillRect/>
          </a:stretch>
        </p:blipFill>
        <p:spPr>
          <a:xfrm>
            <a:off x="4044711" y="2226719"/>
            <a:ext cx="4529467" cy="1100510"/>
          </a:xfrm>
          <a:prstGeom prst="rect">
            <a:avLst/>
          </a:prstGeom>
        </p:spPr>
      </p:pic>
      <p:pic>
        <p:nvPicPr>
          <p:cNvPr id="11" name="Picture 10"/>
          <p:cNvPicPr>
            <a:picLocks noChangeAspect="1"/>
          </p:cNvPicPr>
          <p:nvPr/>
        </p:nvPicPr>
        <p:blipFill>
          <a:blip r:embed="rId5"/>
          <a:stretch>
            <a:fillRect/>
          </a:stretch>
        </p:blipFill>
        <p:spPr>
          <a:xfrm>
            <a:off x="1979712" y="3829861"/>
            <a:ext cx="5743575" cy="771525"/>
          </a:xfrm>
          <a:prstGeom prst="rect">
            <a:avLst/>
          </a:prstGeom>
        </p:spPr>
      </p:pic>
      <p:pic>
        <p:nvPicPr>
          <p:cNvPr id="12" name="Picture 11"/>
          <p:cNvPicPr>
            <a:picLocks noChangeAspect="1"/>
          </p:cNvPicPr>
          <p:nvPr/>
        </p:nvPicPr>
        <p:blipFill>
          <a:blip r:embed="rId6"/>
          <a:stretch>
            <a:fillRect/>
          </a:stretch>
        </p:blipFill>
        <p:spPr>
          <a:xfrm>
            <a:off x="5580112" y="4961252"/>
            <a:ext cx="2850728" cy="1208604"/>
          </a:xfrm>
          <a:prstGeom prst="rect">
            <a:avLst/>
          </a:prstGeom>
        </p:spPr>
      </p:pic>
      <p:pic>
        <p:nvPicPr>
          <p:cNvPr id="13" name="Picture 12"/>
          <p:cNvPicPr>
            <a:picLocks noChangeAspect="1"/>
          </p:cNvPicPr>
          <p:nvPr/>
        </p:nvPicPr>
        <p:blipFill>
          <a:blip r:embed="rId7"/>
          <a:stretch>
            <a:fillRect/>
          </a:stretch>
        </p:blipFill>
        <p:spPr>
          <a:xfrm>
            <a:off x="1115616" y="5084948"/>
            <a:ext cx="2599010" cy="1084908"/>
          </a:xfrm>
          <a:prstGeom prst="rect">
            <a:avLst/>
          </a:prstGeom>
        </p:spPr>
      </p:pic>
    </p:spTree>
    <p:extLst>
      <p:ext uri="{BB962C8B-B14F-4D97-AF65-F5344CB8AC3E}">
        <p14:creationId xmlns:p14="http://schemas.microsoft.com/office/powerpoint/2010/main" val="4033786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392" y="67502"/>
            <a:ext cx="8229600" cy="1143000"/>
          </a:xfrm>
        </p:spPr>
        <p:txBody>
          <a:bodyPr/>
          <a:lstStyle/>
          <a:p>
            <a:r>
              <a:rPr lang="en-GB" b="1" u="sng" dirty="0" smtClean="0">
                <a:latin typeface="SassoonPrimaryInfant" pitchFamily="2" charset="0"/>
              </a:rPr>
              <a:t>2018 Reasoning Paper</a:t>
            </a:r>
            <a:endParaRPr lang="en-GB" b="1" u="sng" dirty="0">
              <a:latin typeface="SassoonPrimaryInfant" pitchFamily="2" charset="0"/>
            </a:endParaRPr>
          </a:p>
        </p:txBody>
      </p:sp>
      <p:pic>
        <p:nvPicPr>
          <p:cNvPr id="3" name="Picture 2"/>
          <p:cNvPicPr>
            <a:picLocks noChangeAspect="1"/>
          </p:cNvPicPr>
          <p:nvPr/>
        </p:nvPicPr>
        <p:blipFill>
          <a:blip r:embed="rId3"/>
          <a:stretch>
            <a:fillRect/>
          </a:stretch>
        </p:blipFill>
        <p:spPr>
          <a:xfrm>
            <a:off x="329612" y="1124745"/>
            <a:ext cx="4584000" cy="3257008"/>
          </a:xfrm>
          <a:prstGeom prst="rect">
            <a:avLst/>
          </a:prstGeom>
        </p:spPr>
      </p:pic>
      <p:pic>
        <p:nvPicPr>
          <p:cNvPr id="4" name="Picture 3"/>
          <p:cNvPicPr>
            <a:picLocks noChangeAspect="1"/>
          </p:cNvPicPr>
          <p:nvPr/>
        </p:nvPicPr>
        <p:blipFill>
          <a:blip r:embed="rId4"/>
          <a:stretch>
            <a:fillRect/>
          </a:stretch>
        </p:blipFill>
        <p:spPr>
          <a:xfrm>
            <a:off x="5004048" y="1124745"/>
            <a:ext cx="4051978" cy="3257008"/>
          </a:xfrm>
          <a:prstGeom prst="rect">
            <a:avLst/>
          </a:prstGeom>
        </p:spPr>
      </p:pic>
      <p:pic>
        <p:nvPicPr>
          <p:cNvPr id="5" name="Picture 4"/>
          <p:cNvPicPr>
            <a:picLocks noChangeAspect="1"/>
          </p:cNvPicPr>
          <p:nvPr/>
        </p:nvPicPr>
        <p:blipFill>
          <a:blip r:embed="rId5"/>
          <a:stretch>
            <a:fillRect/>
          </a:stretch>
        </p:blipFill>
        <p:spPr>
          <a:xfrm>
            <a:off x="683568" y="4509120"/>
            <a:ext cx="7488143" cy="2128326"/>
          </a:xfrm>
          <a:prstGeom prst="rect">
            <a:avLst/>
          </a:prstGeom>
        </p:spPr>
      </p:pic>
    </p:spTree>
    <p:extLst>
      <p:ext uri="{BB962C8B-B14F-4D97-AF65-F5344CB8AC3E}">
        <p14:creationId xmlns:p14="http://schemas.microsoft.com/office/powerpoint/2010/main" val="37072221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noChangeArrowheads="1"/>
          </p:cNvSpPr>
          <p:nvPr>
            <p:ph type="title"/>
          </p:nvPr>
        </p:nvSpPr>
        <p:spPr/>
        <p:txBody>
          <a:bodyPr/>
          <a:lstStyle/>
          <a:p>
            <a:r>
              <a:rPr lang="en-GB" altLang="en-US" b="1" u="sng" dirty="0" smtClean="0"/>
              <a:t>Maths in Action – 15 minutes</a:t>
            </a:r>
          </a:p>
        </p:txBody>
      </p:sp>
      <p:sp>
        <p:nvSpPr>
          <p:cNvPr id="3" name="TextBox 2">
            <a:extLst/>
          </p:cNvPr>
          <p:cNvSpPr txBox="1"/>
          <p:nvPr/>
        </p:nvSpPr>
        <p:spPr>
          <a:xfrm>
            <a:off x="647564" y="1417638"/>
            <a:ext cx="7848872" cy="5539978"/>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Some of our Year </a:t>
            </a:r>
            <a:r>
              <a:rPr kumimoji="0" lang="en-GB" sz="2400" b="0" i="1"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6 </a:t>
            </a:r>
            <a:r>
              <a:rPr kumimoji="0" lang="en-GB" sz="24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children </a:t>
            </a:r>
            <a:r>
              <a:rPr kumimoji="0" lang="en-GB" sz="2400" b="0" i="1"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have been chosen as our </a:t>
            </a:r>
            <a:r>
              <a:rPr kumimoji="0" lang="en-GB" sz="2400" b="0" i="1"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Mathemagicians</a:t>
            </a:r>
            <a:r>
              <a:rPr kumimoji="0" lang="en-GB" sz="2400" b="0" i="1"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They are here to show you a variety of methods: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Spend 15 minutes visiting the stations to find out about the methods we use here at </a:t>
            </a:r>
            <a:r>
              <a:rPr kumimoji="0" lang="en-GB" sz="24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Elburton</a:t>
            </a:r>
            <a:r>
              <a:rPr lang="en-GB" sz="2400" dirty="0">
                <a:solidFill>
                  <a:srgbClr val="000000"/>
                </a:solidFill>
                <a:latin typeface="Arial" panose="020B0604020202020204" pitchFamily="34" charset="0"/>
              </a:rPr>
              <a:t> </a:t>
            </a:r>
            <a:r>
              <a:rPr lang="en-GB" sz="2400" dirty="0" smtClean="0">
                <a:solidFill>
                  <a:srgbClr val="000000"/>
                </a:solidFill>
                <a:latin typeface="Arial" panose="020B0604020202020204" pitchFamily="34" charset="0"/>
              </a:rPr>
              <a:t>to support FLUENCY and REASONING</a:t>
            </a:r>
            <a:r>
              <a:rPr kumimoji="0" lang="en-GB" sz="2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457200" marR="0" lvl="0" indent="-457200" algn="l" defTabSz="914400" rtl="0" eaLnBrk="0" fontAlgn="base" latinLnBrk="0" hangingPunct="0">
              <a:lnSpc>
                <a:spcPct val="100000"/>
              </a:lnSpc>
              <a:spcBef>
                <a:spcPct val="0"/>
              </a:spcBef>
              <a:spcAft>
                <a:spcPct val="0"/>
              </a:spcAft>
              <a:buClrTx/>
              <a:buSzTx/>
              <a:buFontTx/>
              <a:buAutoNum type="arabicPeriod"/>
              <a:tabLst/>
              <a:defRPr/>
            </a:pPr>
            <a:r>
              <a:rPr kumimoji="0" lang="en-GB" sz="2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Addition </a:t>
            </a: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and subtraction written </a:t>
            </a:r>
            <a:r>
              <a:rPr kumimoji="0" lang="en-GB" sz="2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methods.</a:t>
            </a:r>
          </a:p>
          <a:p>
            <a:pPr marL="457200" marR="0" lvl="0" indent="-457200" algn="l" defTabSz="914400" rtl="0" eaLnBrk="0" fontAlgn="base" latinLnBrk="0" hangingPunct="0">
              <a:lnSpc>
                <a:spcPct val="100000"/>
              </a:lnSpc>
              <a:spcBef>
                <a:spcPct val="0"/>
              </a:spcBef>
              <a:spcAft>
                <a:spcPct val="0"/>
              </a:spcAft>
              <a:buClrTx/>
              <a:buSzTx/>
              <a:buFontTx/>
              <a:buAutoNum type="arabicPeriod"/>
              <a:tabLst/>
              <a:defRPr/>
            </a:pPr>
            <a:r>
              <a:rPr kumimoji="0" lang="en-GB" sz="2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Multiplication </a:t>
            </a: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and division written </a:t>
            </a:r>
            <a:r>
              <a:rPr kumimoji="0" lang="en-GB" sz="2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methods.</a:t>
            </a:r>
            <a:endPar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Tx/>
              <a:buAutoNum type="arabicPeriod"/>
              <a:tabLst/>
              <a:defRPr/>
            </a:pPr>
            <a:r>
              <a:rPr kumimoji="0" lang="en-GB" sz="2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Adding, subtracting,</a:t>
            </a:r>
            <a:r>
              <a:rPr kumimoji="0" lang="en-GB" sz="2400" b="0" i="0" u="none" strike="noStrike" kern="1200" cap="none" spc="0" normalizeH="0" noProof="0" dirty="0" smtClean="0">
                <a:ln>
                  <a:noFill/>
                </a:ln>
                <a:solidFill>
                  <a:srgbClr val="000000"/>
                </a:solidFill>
                <a:effectLst/>
                <a:uLnTx/>
                <a:uFillTx/>
                <a:latin typeface="Arial" panose="020B0604020202020204" pitchFamily="34" charset="0"/>
                <a:ea typeface="+mn-ea"/>
                <a:cs typeface="+mn-cs"/>
              </a:rPr>
              <a:t> multiplying and dividing </a:t>
            </a:r>
            <a:r>
              <a:rPr kumimoji="0" lang="en-GB" sz="2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fractions.  </a:t>
            </a:r>
            <a:endPar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endPar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Tx/>
              <a:buAutoNum type="arabicPeriod"/>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403978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47664" y="620688"/>
            <a:ext cx="6336704" cy="5909310"/>
          </a:xfrm>
          <a:prstGeom prst="rect">
            <a:avLst/>
          </a:prstGeom>
          <a:noFill/>
        </p:spPr>
        <p:txBody>
          <a:bodyPr wrap="square" rtlCol="0">
            <a:spAutoFit/>
          </a:bodyPr>
          <a:lstStyle/>
          <a:p>
            <a:pPr algn="ctr"/>
            <a:r>
              <a:rPr lang="en-GB" sz="5400" b="1" dirty="0" smtClean="0"/>
              <a:t>HOW CAN YOU HELP?</a:t>
            </a:r>
          </a:p>
          <a:p>
            <a:pPr algn="ctr"/>
            <a:endParaRPr lang="en-GB" sz="5400" b="1" dirty="0" smtClean="0"/>
          </a:p>
          <a:p>
            <a:pPr algn="ctr"/>
            <a:endParaRPr lang="en-GB" sz="5400" b="1" dirty="0"/>
          </a:p>
          <a:p>
            <a:pPr algn="ctr"/>
            <a:r>
              <a:rPr lang="en-GB" sz="5400" b="1" dirty="0" smtClean="0"/>
              <a:t>WHAT WEBSITES CAN BE USED TO HELP YOU?</a:t>
            </a:r>
            <a:endParaRPr lang="en-GB" sz="5400" b="1" dirty="0"/>
          </a:p>
        </p:txBody>
      </p:sp>
      <p:sp>
        <p:nvSpPr>
          <p:cNvPr id="2" name="Rectangle 1"/>
          <p:cNvSpPr/>
          <p:nvPr/>
        </p:nvSpPr>
        <p:spPr>
          <a:xfrm>
            <a:off x="1287016" y="2769699"/>
            <a:ext cx="6858000" cy="646331"/>
          </a:xfrm>
          <a:prstGeom prst="rect">
            <a:avLst/>
          </a:prstGeom>
        </p:spPr>
        <p:txBody>
          <a:bodyPr wrap="square">
            <a:spAutoFit/>
          </a:bodyPr>
          <a:lstStyle/>
          <a:p>
            <a:r>
              <a:rPr lang="en-GB" dirty="0">
                <a:hlinkClick r:id="rId2"/>
              </a:rPr>
              <a:t>https://www.mindsetkit.org/growth-mindset-parents/how-parents-can-instill-growth-mindset/3-ways-parents-can-instill-growth-mindset</a:t>
            </a:r>
            <a:endParaRPr lang="en-GB" dirty="0"/>
          </a:p>
        </p:txBody>
      </p:sp>
    </p:spTree>
    <p:extLst>
      <p:ext uri="{BB962C8B-B14F-4D97-AF65-F5344CB8AC3E}">
        <p14:creationId xmlns:p14="http://schemas.microsoft.com/office/powerpoint/2010/main" val="1126916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0"/>
            <a:ext cx="8203977"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sng"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Calibri"/>
                <a:ea typeface="+mn-ea"/>
                <a:cs typeface="+mn-cs"/>
              </a:rPr>
              <a:t>Progression of Times Tables </a:t>
            </a:r>
            <a:endParaRPr kumimoji="0" lang="en-US" sz="5400" b="1" i="0" u="sng"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endParaRPr>
          </a:p>
        </p:txBody>
      </p:sp>
      <p:pic>
        <p:nvPicPr>
          <p:cNvPr id="4" name="Picture 3"/>
          <p:cNvPicPr>
            <a:picLocks noChangeAspect="1"/>
          </p:cNvPicPr>
          <p:nvPr/>
        </p:nvPicPr>
        <p:blipFill>
          <a:blip r:embed="rId3"/>
          <a:stretch>
            <a:fillRect/>
          </a:stretch>
        </p:blipFill>
        <p:spPr>
          <a:xfrm>
            <a:off x="390262" y="1124744"/>
            <a:ext cx="6408712" cy="5521532"/>
          </a:xfrm>
          <a:prstGeom prst="rect">
            <a:avLst/>
          </a:prstGeom>
        </p:spPr>
      </p:pic>
      <p:sp>
        <p:nvSpPr>
          <p:cNvPr id="3" name="TextBox 2"/>
          <p:cNvSpPr txBox="1"/>
          <p:nvPr/>
        </p:nvSpPr>
        <p:spPr>
          <a:xfrm>
            <a:off x="7092280" y="2038850"/>
            <a:ext cx="1656184" cy="3693319"/>
          </a:xfrm>
          <a:prstGeom prst="rect">
            <a:avLst/>
          </a:prstGeom>
          <a:noFill/>
        </p:spPr>
        <p:txBody>
          <a:bodyPr wrap="square" rtlCol="0">
            <a:spAutoFit/>
          </a:bodyPr>
          <a:lstStyle/>
          <a:p>
            <a:pPr algn="ctr"/>
            <a:r>
              <a:rPr lang="en-GB" b="1" dirty="0" smtClean="0"/>
              <a:t>Year 4 Multiplication Check is now in place for this year. </a:t>
            </a:r>
          </a:p>
          <a:p>
            <a:pPr algn="ctr"/>
            <a:endParaRPr lang="en-GB" b="1" dirty="0"/>
          </a:p>
          <a:p>
            <a:pPr algn="ctr"/>
            <a:r>
              <a:rPr lang="en-GB" b="1" dirty="0" smtClean="0"/>
              <a:t>Your child should be fluent in ALL times tables up to 12 x 12 by the end of Year 4. </a:t>
            </a:r>
            <a:endParaRPr lang="en-GB" b="1" dirty="0"/>
          </a:p>
        </p:txBody>
      </p:sp>
    </p:spTree>
    <p:extLst>
      <p:ext uri="{BB962C8B-B14F-4D97-AF65-F5344CB8AC3E}">
        <p14:creationId xmlns:p14="http://schemas.microsoft.com/office/powerpoint/2010/main" val="28785873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854235"/>
            <a:ext cx="3972481" cy="2862797"/>
          </a:xfrm>
          <a:prstGeom prst="rect">
            <a:avLst/>
          </a:prstGeom>
        </p:spPr>
      </p:pic>
      <p:pic>
        <p:nvPicPr>
          <p:cNvPr id="6" name="Picture 5"/>
          <p:cNvPicPr>
            <a:picLocks noChangeAspect="1"/>
          </p:cNvPicPr>
          <p:nvPr/>
        </p:nvPicPr>
        <p:blipFill>
          <a:blip r:embed="rId3"/>
          <a:stretch>
            <a:fillRect/>
          </a:stretch>
        </p:blipFill>
        <p:spPr>
          <a:xfrm>
            <a:off x="4656049" y="3717032"/>
            <a:ext cx="3744416" cy="2831144"/>
          </a:xfrm>
          <a:prstGeom prst="rect">
            <a:avLst/>
          </a:prstGeom>
        </p:spPr>
      </p:pic>
    </p:spTree>
    <p:extLst>
      <p:ext uri="{BB962C8B-B14F-4D97-AF65-F5344CB8AC3E}">
        <p14:creationId xmlns:p14="http://schemas.microsoft.com/office/powerpoint/2010/main" val="10506949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16632"/>
            <a:ext cx="7772400" cy="1470025"/>
          </a:xfrm>
        </p:spPr>
        <p:txBody>
          <a:bodyPr/>
          <a:lstStyle/>
          <a:p>
            <a:r>
              <a:rPr lang="en-GB" b="1" u="sng" dirty="0" smtClean="0"/>
              <a:t>Aims of meeting</a:t>
            </a:r>
            <a:endParaRPr lang="en-GB" b="1" u="sng" dirty="0"/>
          </a:p>
        </p:txBody>
      </p:sp>
      <p:sp>
        <p:nvSpPr>
          <p:cNvPr id="3" name="Subtitle 2"/>
          <p:cNvSpPr>
            <a:spLocks noGrp="1"/>
          </p:cNvSpPr>
          <p:nvPr>
            <p:ph type="subTitle" idx="1"/>
          </p:nvPr>
        </p:nvSpPr>
        <p:spPr>
          <a:xfrm>
            <a:off x="429308" y="1844824"/>
            <a:ext cx="8280920" cy="4032448"/>
          </a:xfrm>
        </p:spPr>
        <p:txBody>
          <a:bodyPr>
            <a:normAutofit fontScale="70000" lnSpcReduction="20000"/>
          </a:bodyPr>
          <a:lstStyle/>
          <a:p>
            <a:pPr marL="457200" indent="-457200" algn="l">
              <a:buFont typeface="Arial" panose="020B0604020202020204" pitchFamily="34" charset="0"/>
              <a:buChar char="•"/>
            </a:pPr>
            <a:r>
              <a:rPr lang="en-GB" dirty="0" smtClean="0">
                <a:solidFill>
                  <a:schemeClr val="tx1"/>
                </a:solidFill>
              </a:rPr>
              <a:t>To gain an insight into how Maths is taught at </a:t>
            </a:r>
            <a:r>
              <a:rPr lang="en-GB" dirty="0" err="1" smtClean="0">
                <a:solidFill>
                  <a:schemeClr val="tx1"/>
                </a:solidFill>
              </a:rPr>
              <a:t>Elburton</a:t>
            </a:r>
            <a:r>
              <a:rPr lang="en-GB" dirty="0" smtClean="0">
                <a:solidFill>
                  <a:schemeClr val="tx1"/>
                </a:solidFill>
              </a:rPr>
              <a:t> Primary.</a:t>
            </a:r>
          </a:p>
          <a:p>
            <a:pPr marL="457200" indent="-457200" algn="l">
              <a:buFont typeface="Arial" panose="020B0604020202020204" pitchFamily="34" charset="0"/>
              <a:buChar char="•"/>
            </a:pPr>
            <a:endParaRPr lang="en-GB" dirty="0" smtClean="0">
              <a:solidFill>
                <a:schemeClr val="tx1"/>
              </a:solidFill>
            </a:endParaRPr>
          </a:p>
          <a:p>
            <a:pPr marL="457200" indent="-457200" algn="l">
              <a:buFont typeface="Arial" panose="020B0604020202020204" pitchFamily="34" charset="0"/>
              <a:buChar char="•"/>
            </a:pPr>
            <a:r>
              <a:rPr lang="en-GB" dirty="0" smtClean="0">
                <a:solidFill>
                  <a:schemeClr val="tx1"/>
                </a:solidFill>
              </a:rPr>
              <a:t>To gain an understanding of the National Maths curriculum and expectations of Key stage 2.</a:t>
            </a:r>
          </a:p>
          <a:p>
            <a:pPr algn="l"/>
            <a:endParaRPr lang="en-GB" dirty="0" smtClean="0">
              <a:solidFill>
                <a:schemeClr val="tx1"/>
              </a:solidFill>
            </a:endParaRPr>
          </a:p>
          <a:p>
            <a:pPr marL="457200" indent="-457200" algn="l">
              <a:buFont typeface="Arial" panose="020B0604020202020204" pitchFamily="34" charset="0"/>
              <a:buChar char="•"/>
            </a:pPr>
            <a:r>
              <a:rPr lang="en-GB" dirty="0" smtClean="0">
                <a:solidFill>
                  <a:schemeClr val="tx1"/>
                </a:solidFill>
              </a:rPr>
              <a:t>To take part in a variety of Maths activities with our </a:t>
            </a:r>
            <a:r>
              <a:rPr lang="en-GB" dirty="0" err="1" smtClean="0">
                <a:solidFill>
                  <a:schemeClr val="tx1"/>
                </a:solidFill>
              </a:rPr>
              <a:t>Mathemagicians</a:t>
            </a:r>
            <a:r>
              <a:rPr lang="en-GB" dirty="0" smtClean="0">
                <a:solidFill>
                  <a:schemeClr val="tx1"/>
                </a:solidFill>
              </a:rPr>
              <a:t>! – DON’T PANIC! </a:t>
            </a:r>
          </a:p>
          <a:p>
            <a:pPr algn="l"/>
            <a:endParaRPr lang="en-GB" dirty="0" smtClean="0">
              <a:solidFill>
                <a:schemeClr val="tx1"/>
              </a:solidFill>
            </a:endParaRPr>
          </a:p>
          <a:p>
            <a:pPr marL="457200" indent="-457200" algn="l">
              <a:buFont typeface="Arial" panose="020B0604020202020204" pitchFamily="34" charset="0"/>
              <a:buChar char="•"/>
            </a:pPr>
            <a:r>
              <a:rPr lang="en-GB" dirty="0" smtClean="0">
                <a:solidFill>
                  <a:schemeClr val="tx1"/>
                </a:solidFill>
              </a:rPr>
              <a:t>To </a:t>
            </a:r>
            <a:r>
              <a:rPr lang="en-GB" dirty="0">
                <a:solidFill>
                  <a:schemeClr val="tx1"/>
                </a:solidFill>
              </a:rPr>
              <a:t>take away some ideas to support your children at </a:t>
            </a:r>
            <a:r>
              <a:rPr lang="en-GB" dirty="0" smtClean="0">
                <a:solidFill>
                  <a:schemeClr val="tx1"/>
                </a:solidFill>
              </a:rPr>
              <a:t>home and develop an understanding of what a growth </a:t>
            </a:r>
            <a:r>
              <a:rPr lang="en-GB" dirty="0" err="1" smtClean="0">
                <a:solidFill>
                  <a:schemeClr val="tx1"/>
                </a:solidFill>
              </a:rPr>
              <a:t>mindset</a:t>
            </a:r>
            <a:r>
              <a:rPr lang="en-GB" dirty="0" smtClean="0">
                <a:solidFill>
                  <a:schemeClr val="tx1"/>
                </a:solidFill>
              </a:rPr>
              <a:t> is. </a:t>
            </a:r>
          </a:p>
          <a:p>
            <a:pPr algn="l"/>
            <a:endParaRPr lang="en-GB" dirty="0" smtClean="0">
              <a:solidFill>
                <a:schemeClr val="tx1"/>
              </a:solidFill>
            </a:endParaRPr>
          </a:p>
          <a:p>
            <a:pPr algn="l"/>
            <a:endParaRPr lang="en-GB" dirty="0">
              <a:solidFill>
                <a:schemeClr val="tx1"/>
              </a:solidFill>
            </a:endParaRPr>
          </a:p>
        </p:txBody>
      </p:sp>
    </p:spTree>
    <p:extLst>
      <p:ext uri="{BB962C8B-B14F-4D97-AF65-F5344CB8AC3E}">
        <p14:creationId xmlns:p14="http://schemas.microsoft.com/office/powerpoint/2010/main" val="52042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ounded Rectangle 7"/>
          <p:cNvSpPr/>
          <p:nvPr/>
        </p:nvSpPr>
        <p:spPr>
          <a:xfrm>
            <a:off x="398711"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p:cNvSpPr/>
          <p:nvPr/>
        </p:nvSpPr>
        <p:spPr>
          <a:xfrm>
            <a:off x="723947" y="763760"/>
            <a:ext cx="8123483" cy="550920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white"/>
                </a:solidFill>
                <a:effectLst/>
                <a:uLnTx/>
                <a:uFillTx/>
                <a:latin typeface="Calibri"/>
                <a:ea typeface="+mn-ea"/>
                <a:cs typeface="+mn-cs"/>
              </a:rPr>
              <a:t>Speak to any of my rock legend friends, McCartney, Hendrix, Bono, Collins, Springsteen, Rose, etc.,</a:t>
            </a:r>
            <a:br>
              <a:rPr kumimoji="0" lang="en-GB" sz="4400" b="0" i="0" u="none" strike="noStrike" kern="1200" cap="none" spc="0" normalizeH="0" baseline="0" noProof="0" dirty="0">
                <a:ln>
                  <a:noFill/>
                </a:ln>
                <a:solidFill>
                  <a:prstClr val="white"/>
                </a:solidFill>
                <a:effectLst/>
                <a:uLnTx/>
                <a:uFillTx/>
                <a:latin typeface="Calibri"/>
                <a:ea typeface="+mn-ea"/>
                <a:cs typeface="+mn-cs"/>
              </a:rPr>
            </a:br>
            <a:r>
              <a:rPr kumimoji="0" lang="en-GB" sz="4400" b="0" i="0" u="none" strike="noStrike" kern="1200" cap="none" spc="0" normalizeH="0" baseline="0" noProof="0" dirty="0">
                <a:ln>
                  <a:noFill/>
                </a:ln>
                <a:solidFill>
                  <a:prstClr val="white"/>
                </a:solidFill>
                <a:effectLst/>
                <a:uLnTx/>
                <a:uFillTx/>
                <a:latin typeface="Calibri"/>
                <a:ea typeface="+mn-ea"/>
                <a:cs typeface="+mn-cs"/>
              </a:rPr>
              <a:t>and they will tell you the hours they spent practising guitar chords and drumming riffs. It's just the</a:t>
            </a:r>
            <a:br>
              <a:rPr kumimoji="0" lang="en-GB" sz="4400" b="0" i="0" u="none" strike="noStrike" kern="1200" cap="none" spc="0" normalizeH="0" baseline="0" noProof="0" dirty="0">
                <a:ln>
                  <a:noFill/>
                </a:ln>
                <a:solidFill>
                  <a:prstClr val="white"/>
                </a:solidFill>
                <a:effectLst/>
                <a:uLnTx/>
                <a:uFillTx/>
                <a:latin typeface="Calibri"/>
                <a:ea typeface="+mn-ea"/>
                <a:cs typeface="+mn-cs"/>
              </a:rPr>
            </a:br>
            <a:r>
              <a:rPr kumimoji="0" lang="en-GB" sz="4400" b="0" i="0" u="none" strike="noStrike" kern="1200" cap="none" spc="0" normalizeH="0" baseline="0" noProof="0" dirty="0">
                <a:ln>
                  <a:noFill/>
                </a:ln>
                <a:solidFill>
                  <a:prstClr val="white"/>
                </a:solidFill>
                <a:effectLst/>
                <a:uLnTx/>
                <a:uFillTx/>
                <a:latin typeface="Calibri"/>
                <a:ea typeface="+mn-ea"/>
                <a:cs typeface="+mn-cs"/>
              </a:rPr>
              <a:t>same with times tables – all wannabe rock stars need to</a:t>
            </a:r>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pic>
        <p:nvPicPr>
          <p:cNvPr id="5" name="Picture 4" descr="https://g.twimg.com/Twitter_logo_blue.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a:t>
            </a:r>
            <a:r>
              <a:rPr kumimoji="0" lang="en-GB" sz="1800" b="0" i="0" u="none" strike="noStrike" kern="1200" cap="none" spc="0" normalizeH="0" baseline="0" noProof="0" dirty="0" err="1">
                <a:ln>
                  <a:noFill/>
                </a:ln>
                <a:solidFill>
                  <a:prstClr val="white"/>
                </a:solidFill>
                <a:effectLst/>
                <a:uLnTx/>
                <a:uFillTx/>
                <a:latin typeface="Calibri"/>
                <a:ea typeface="+mn-ea"/>
                <a:cs typeface="+mn-cs"/>
              </a:rPr>
              <a:t>TTRockStars</a:t>
            </a: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ttrockstars.com</a:t>
            </a:r>
          </a:p>
        </p:txBody>
      </p:sp>
      <p:pic>
        <p:nvPicPr>
          <p:cNvPr id="10" name="Picture 2" descr="C:\Users\Bruno\Dropbox\TTRS\Avatars\Character 3.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314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ounded Rectangle 7"/>
          <p:cNvSpPr/>
          <p:nvPr/>
        </p:nvSpPr>
        <p:spPr>
          <a:xfrm>
            <a:off x="398711"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p:cNvSpPr/>
          <p:nvPr/>
        </p:nvSpPr>
        <p:spPr>
          <a:xfrm>
            <a:off x="755576" y="648219"/>
            <a:ext cx="7952509" cy="550920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white"/>
                </a:solidFill>
                <a:effectLst/>
                <a:uLnTx/>
                <a:uFillTx/>
                <a:latin typeface="Calibri"/>
                <a:ea typeface="+mn-ea"/>
                <a:cs typeface="+mn-cs"/>
              </a:rPr>
              <a:t>practise and practise and practise.</a:t>
            </a:r>
            <a:br>
              <a:rPr kumimoji="0" lang="en-GB" sz="4400" b="0" i="0" u="none" strike="noStrike" kern="1200" cap="none" spc="0" normalizeH="0" baseline="0" noProof="0" dirty="0">
                <a:ln>
                  <a:noFill/>
                </a:ln>
                <a:solidFill>
                  <a:prstClr val="white"/>
                </a:solidFill>
                <a:effectLst/>
                <a:uLnTx/>
                <a:uFillTx/>
                <a:latin typeface="Calibri"/>
                <a:ea typeface="+mn-ea"/>
                <a:cs typeface="+mn-cs"/>
              </a:rPr>
            </a:br>
            <a:r>
              <a:rPr kumimoji="0" lang="en-GB" sz="4400" b="0" i="0" u="none" strike="noStrike" kern="1200" cap="none" spc="0" normalizeH="0" baseline="0" noProof="0" dirty="0">
                <a:ln>
                  <a:noFill/>
                </a:ln>
                <a:solidFill>
                  <a:prstClr val="white"/>
                </a:solidFill>
                <a:effectLst/>
                <a:uLnTx/>
                <a:uFillTx/>
                <a:latin typeface="Calibri"/>
                <a:ea typeface="+mn-ea"/>
                <a:cs typeface="+mn-cs"/>
              </a:rPr>
              <a:t>So, I say to you, pick up your hairbrush, your air guitar and your pots-and-pans </a:t>
            </a:r>
            <a:r>
              <a:rPr kumimoji="0" lang="en-GB" sz="4400" b="0" i="0" u="none" strike="noStrike" kern="1200" cap="none" spc="0" normalizeH="0" baseline="0" noProof="0" dirty="0" err="1">
                <a:ln>
                  <a:noFill/>
                </a:ln>
                <a:solidFill>
                  <a:prstClr val="white"/>
                </a:solidFill>
                <a:effectLst/>
                <a:uLnTx/>
                <a:uFillTx/>
                <a:latin typeface="Calibri"/>
                <a:ea typeface="+mn-ea"/>
                <a:cs typeface="+mn-cs"/>
              </a:rPr>
              <a:t>drumkit</a:t>
            </a:r>
            <a:r>
              <a:rPr kumimoji="0" lang="en-GB" sz="4400" b="0" i="0" u="none" strike="noStrike" kern="1200" cap="none" spc="0" normalizeH="0" baseline="0" noProof="0" dirty="0">
                <a:ln>
                  <a:noFill/>
                </a:ln>
                <a:solidFill>
                  <a:prstClr val="white"/>
                </a:solidFill>
                <a:effectLst/>
                <a:uLnTx/>
                <a:uFillTx/>
                <a:latin typeface="Calibri"/>
                <a:ea typeface="+mn-ea"/>
                <a:cs typeface="+mn-cs"/>
              </a:rPr>
              <a:t>, get your friends together and start making music! And while you're at it, why not learn your times tables?</a:t>
            </a:r>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pic>
        <p:nvPicPr>
          <p:cNvPr id="5" name="Picture 4" descr="https://g.twimg.com/Twitter_logo_blue.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a:t>
            </a:r>
            <a:r>
              <a:rPr kumimoji="0" lang="en-GB" sz="1800" b="0" i="0" u="none" strike="noStrike" kern="1200" cap="none" spc="0" normalizeH="0" baseline="0" noProof="0" dirty="0" err="1">
                <a:ln>
                  <a:noFill/>
                </a:ln>
                <a:solidFill>
                  <a:prstClr val="white"/>
                </a:solidFill>
                <a:effectLst/>
                <a:uLnTx/>
                <a:uFillTx/>
                <a:latin typeface="Calibri"/>
                <a:ea typeface="+mn-ea"/>
                <a:cs typeface="+mn-cs"/>
              </a:rPr>
              <a:t>TTRockStars</a:t>
            </a: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ttrockstars.com</a:t>
            </a:r>
          </a:p>
        </p:txBody>
      </p:sp>
      <p:pic>
        <p:nvPicPr>
          <p:cNvPr id="10" name="Picture 2" descr="C:\Users\Bruno\Dropbox\TTRS\Avatars\Character 3.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283968" y="5574429"/>
            <a:ext cx="4176464"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aaaiight! fat" panose="020C0503000000020003" pitchFamily="34" charset="0"/>
                <a:ea typeface="+mn-ea"/>
                <a:cs typeface="+mn-cs"/>
              </a:rPr>
              <a:t>Ziggy Stardust</a:t>
            </a:r>
          </a:p>
        </p:txBody>
      </p:sp>
    </p:spTree>
    <p:extLst>
      <p:ext uri="{BB962C8B-B14F-4D97-AF65-F5344CB8AC3E}">
        <p14:creationId xmlns:p14="http://schemas.microsoft.com/office/powerpoint/2010/main" val="16090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ounded Rectangle 7"/>
          <p:cNvSpPr/>
          <p:nvPr/>
        </p:nvSpPr>
        <p:spPr>
          <a:xfrm>
            <a:off x="398711"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pic>
        <p:nvPicPr>
          <p:cNvPr id="5" name="Picture 4" descr="https://g.twimg.com/Twitter_logo_blue.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a:t>
            </a:r>
            <a:r>
              <a:rPr kumimoji="0" lang="en-GB" sz="1800" b="0" i="0" u="none" strike="noStrike" kern="1200" cap="none" spc="0" normalizeH="0" baseline="0" noProof="0" dirty="0" err="1">
                <a:ln>
                  <a:noFill/>
                </a:ln>
                <a:solidFill>
                  <a:prstClr val="white"/>
                </a:solidFill>
                <a:effectLst/>
                <a:uLnTx/>
                <a:uFillTx/>
                <a:latin typeface="Calibri"/>
                <a:ea typeface="+mn-ea"/>
                <a:cs typeface="+mn-cs"/>
              </a:rPr>
              <a:t>TTRockStars</a:t>
            </a: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ttrockstars.com</a:t>
            </a:r>
          </a:p>
        </p:txBody>
      </p:sp>
      <p:sp>
        <p:nvSpPr>
          <p:cNvPr id="15" name="Subtitle 2"/>
          <p:cNvSpPr>
            <a:spLocks noGrp="1"/>
          </p:cNvSpPr>
          <p:nvPr>
            <p:ph type="subTitle" idx="1"/>
          </p:nvPr>
        </p:nvSpPr>
        <p:spPr>
          <a:xfrm>
            <a:off x="755576" y="836712"/>
            <a:ext cx="7632848" cy="5328592"/>
          </a:xfrm>
        </p:spPr>
        <p:txBody>
          <a:bodyPr>
            <a:noAutofit/>
          </a:bodyPr>
          <a:lstStyle/>
          <a:p>
            <a:r>
              <a:rPr lang="en-GB" b="1" dirty="0" smtClean="0">
                <a:solidFill>
                  <a:schemeClr val="bg1"/>
                </a:solidFill>
              </a:rPr>
              <a:t>Times </a:t>
            </a:r>
            <a:r>
              <a:rPr lang="en-GB" b="1" dirty="0">
                <a:solidFill>
                  <a:schemeClr val="bg1"/>
                </a:solidFill>
              </a:rPr>
              <a:t>tables are one of the foundations/building blocks of maths. You need it to access/support all the even more interesting maths that sits on top</a:t>
            </a:r>
            <a:r>
              <a:rPr lang="en-GB" b="1" dirty="0" smtClean="0">
                <a:solidFill>
                  <a:schemeClr val="bg1"/>
                </a:solidFill>
              </a:rPr>
              <a:t>.</a:t>
            </a:r>
          </a:p>
          <a:p>
            <a:endParaRPr lang="en-GB" sz="4000" b="1" dirty="0">
              <a:solidFill>
                <a:schemeClr val="bg1"/>
              </a:solidFill>
            </a:endParaRPr>
          </a:p>
          <a:p>
            <a:r>
              <a:rPr lang="en-GB" b="1" dirty="0">
                <a:solidFill>
                  <a:schemeClr val="bg1"/>
                </a:solidFill>
              </a:rPr>
              <a:t>The multiplicative relationship between amounts is usually more interesting and helpful than the additive relationship as they allow you to describe patterns and make predictions. </a:t>
            </a:r>
            <a:endParaRPr lang="en-GB" b="1" dirty="0" smtClean="0">
              <a:solidFill>
                <a:schemeClr val="bg1"/>
              </a:solidFill>
            </a:endParaRPr>
          </a:p>
        </p:txBody>
      </p:sp>
      <p:pic>
        <p:nvPicPr>
          <p:cNvPr id="10" name="Picture 2" descr="C:\Users\Bruno\Dropbox\TTRS\Avatars\Character 3.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8799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98711" y="476672"/>
            <a:ext cx="8421761" cy="5852294"/>
          </a:xfrm>
          <a:prstGeom prst="roundRect">
            <a:avLst>
              <a:gd name="adj" fmla="val 2425"/>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Calibri"/>
              <a:ea typeface="+mn-ea"/>
              <a:cs typeface="+mn-cs"/>
            </a:endParaRPr>
          </a:p>
        </p:txBody>
      </p:sp>
      <p:pic>
        <p:nvPicPr>
          <p:cNvPr id="5" name="Picture 4" descr="https://g.twimg.com/Twitter_logo_blue.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a:ea typeface="+mn-ea"/>
                <a:cs typeface="+mn-cs"/>
              </a:rPr>
              <a:t>@</a:t>
            </a:r>
            <a:r>
              <a:rPr kumimoji="0" lang="en-GB" sz="1800" b="0" i="0" u="none" strike="noStrike" kern="0" cap="none" spc="0" normalizeH="0" baseline="0" noProof="0" dirty="0" err="1">
                <a:ln>
                  <a:noFill/>
                </a:ln>
                <a:solidFill>
                  <a:prstClr val="white"/>
                </a:solidFill>
                <a:effectLst/>
                <a:uLnTx/>
                <a:uFillTx/>
                <a:latin typeface="Calibri"/>
                <a:ea typeface="+mn-ea"/>
                <a:cs typeface="+mn-cs"/>
              </a:rPr>
              <a:t>TTRockStars</a:t>
            </a: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a:ea typeface="+mn-ea"/>
                <a:cs typeface="+mn-cs"/>
              </a:rPr>
              <a:t>ttrockstars.com</a:t>
            </a:r>
          </a:p>
        </p:txBody>
      </p:sp>
      <p:pic>
        <p:nvPicPr>
          <p:cNvPr id="10" name="Picture 2" descr="C:\Users\Bruno\Dropbox\TTRS\Avatars\Character 3.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l="11024" t="5163" r="59838" b="9643"/>
          <a:stretch/>
        </p:blipFill>
        <p:spPr bwMode="auto">
          <a:xfrm>
            <a:off x="2555776" y="630511"/>
            <a:ext cx="6216688" cy="554461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614634" y="630511"/>
            <a:ext cx="5378011"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Calibri"/>
                <a:ea typeface="+mn-ea"/>
                <a:cs typeface="+mn-cs"/>
              </a:rPr>
              <a:t>If maths was a house…</a:t>
            </a:r>
          </a:p>
        </p:txBody>
      </p:sp>
      <p:sp>
        <p:nvSpPr>
          <p:cNvPr id="9" name="Rectangle 8"/>
          <p:cNvSpPr/>
          <p:nvPr/>
        </p:nvSpPr>
        <p:spPr>
          <a:xfrm>
            <a:off x="489447" y="4941168"/>
            <a:ext cx="6890865" cy="576064"/>
          </a:xfrm>
          <a:prstGeom prst="rect">
            <a:avLst/>
          </a:prstGeom>
          <a:solidFill>
            <a:srgbClr val="4BACC6">
              <a:alpha val="69804"/>
            </a:srgb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Rectangle 15"/>
          <p:cNvSpPr/>
          <p:nvPr/>
        </p:nvSpPr>
        <p:spPr>
          <a:xfrm>
            <a:off x="489447" y="4365104"/>
            <a:ext cx="6890865" cy="576064"/>
          </a:xfrm>
          <a:prstGeom prst="rect">
            <a:avLst/>
          </a:prstGeom>
          <a:solidFill>
            <a:srgbClr val="9BBB59">
              <a:alpha val="69804"/>
            </a:srgb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489447" y="3789040"/>
            <a:ext cx="6890865" cy="576064"/>
          </a:xfrm>
          <a:prstGeom prst="rect">
            <a:avLst/>
          </a:prstGeom>
          <a:solidFill>
            <a:srgbClr val="8064A2">
              <a:alpha val="69804"/>
            </a:srgb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p:cNvSpPr/>
          <p:nvPr/>
        </p:nvSpPr>
        <p:spPr>
          <a:xfrm>
            <a:off x="489447" y="3208949"/>
            <a:ext cx="6890865" cy="576064"/>
          </a:xfrm>
          <a:prstGeom prst="rect">
            <a:avLst/>
          </a:prstGeom>
          <a:solidFill>
            <a:srgbClr val="C0504D">
              <a:alpha val="67843"/>
            </a:srgb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p:cNvSpPr/>
          <p:nvPr/>
        </p:nvSpPr>
        <p:spPr>
          <a:xfrm>
            <a:off x="489447" y="2638839"/>
            <a:ext cx="6890865" cy="576064"/>
          </a:xfrm>
          <a:prstGeom prst="rect">
            <a:avLst/>
          </a:prstGeom>
          <a:solidFill>
            <a:srgbClr val="FFC000">
              <a:alpha val="69804"/>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p:cNvSpPr/>
          <p:nvPr/>
        </p:nvSpPr>
        <p:spPr>
          <a:xfrm>
            <a:off x="489447" y="1482447"/>
            <a:ext cx="6890865" cy="1146777"/>
          </a:xfrm>
          <a:prstGeom prst="rect">
            <a:avLst/>
          </a:prstGeom>
          <a:solidFill>
            <a:srgbClr val="FF9FC6">
              <a:alpha val="69804"/>
            </a:srgbClr>
          </a:solidFill>
          <a:ln>
            <a:solidFill>
              <a:srgbClr val="FF006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TextBox 12"/>
          <p:cNvSpPr txBox="1"/>
          <p:nvPr/>
        </p:nvSpPr>
        <p:spPr>
          <a:xfrm>
            <a:off x="498778" y="4901185"/>
            <a:ext cx="187220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alibri"/>
                <a:ea typeface="+mn-ea"/>
                <a:cs typeface="+mn-cs"/>
              </a:rPr>
              <a:t>Counting</a:t>
            </a:r>
          </a:p>
        </p:txBody>
      </p:sp>
      <p:sp>
        <p:nvSpPr>
          <p:cNvPr id="21" name="TextBox 20"/>
          <p:cNvSpPr txBox="1"/>
          <p:nvPr/>
        </p:nvSpPr>
        <p:spPr>
          <a:xfrm>
            <a:off x="498778" y="4361077"/>
            <a:ext cx="187220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alibri"/>
                <a:ea typeface="+mn-ea"/>
                <a:cs typeface="+mn-cs"/>
              </a:rPr>
              <a:t>+ and –</a:t>
            </a:r>
          </a:p>
        </p:txBody>
      </p:sp>
      <p:sp>
        <p:nvSpPr>
          <p:cNvPr id="22" name="TextBox 21"/>
          <p:cNvSpPr txBox="1"/>
          <p:nvPr/>
        </p:nvSpPr>
        <p:spPr>
          <a:xfrm>
            <a:off x="498778" y="3773522"/>
            <a:ext cx="187220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alibri"/>
                <a:ea typeface="+mn-ea"/>
                <a:cs typeface="+mn-cs"/>
              </a:rPr>
              <a:t>× and ÷</a:t>
            </a:r>
          </a:p>
        </p:txBody>
      </p:sp>
      <p:sp>
        <p:nvSpPr>
          <p:cNvPr id="23" name="TextBox 22"/>
          <p:cNvSpPr txBox="1"/>
          <p:nvPr/>
        </p:nvSpPr>
        <p:spPr>
          <a:xfrm>
            <a:off x="498778" y="3191399"/>
            <a:ext cx="284908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alibri"/>
                <a:ea typeface="+mn-ea"/>
                <a:cs typeface="+mn-cs"/>
              </a:rPr>
              <a:t>Fractions &amp; %</a:t>
            </a:r>
          </a:p>
        </p:txBody>
      </p:sp>
      <p:sp>
        <p:nvSpPr>
          <p:cNvPr id="24" name="TextBox 23"/>
          <p:cNvSpPr txBox="1"/>
          <p:nvPr/>
        </p:nvSpPr>
        <p:spPr>
          <a:xfrm>
            <a:off x="498778" y="2603705"/>
            <a:ext cx="500932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alibri"/>
                <a:ea typeface="+mn-ea"/>
                <a:cs typeface="+mn-cs"/>
              </a:rPr>
              <a:t>Graphs, shapes &amp; algebra</a:t>
            </a:r>
          </a:p>
        </p:txBody>
      </p:sp>
      <p:sp>
        <p:nvSpPr>
          <p:cNvPr id="25" name="TextBox 24"/>
          <p:cNvSpPr txBox="1"/>
          <p:nvPr/>
        </p:nvSpPr>
        <p:spPr>
          <a:xfrm>
            <a:off x="498778" y="1452830"/>
            <a:ext cx="349715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alibri"/>
                <a:ea typeface="+mn-ea"/>
                <a:cs typeface="+mn-cs"/>
              </a:rPr>
              <a:t>All the even more super fun stuff</a:t>
            </a:r>
          </a:p>
        </p:txBody>
      </p:sp>
    </p:spTree>
    <p:extLst>
      <p:ext uri="{BB962C8B-B14F-4D97-AF65-F5344CB8AC3E}">
        <p14:creationId xmlns:p14="http://schemas.microsoft.com/office/powerpoint/2010/main" val="1736010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500"/>
                                        <p:tgtEl>
                                          <p:spTgt spid="22"/>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left)">
                                      <p:cBhvr>
                                        <p:cTn id="39" dur="500"/>
                                        <p:tgtEl>
                                          <p:spTgt spid="24"/>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wipe(left)">
                                      <p:cBhvr>
                                        <p:cTn id="5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animBg="1"/>
      <p:bldP spid="17" grpId="0" animBg="1"/>
      <p:bldP spid="18" grpId="0" animBg="1"/>
      <p:bldP spid="19" grpId="0" animBg="1"/>
      <p:bldP spid="20" grpId="0" animBg="1"/>
      <p:bldP spid="13" grpId="0"/>
      <p:bldP spid="21" grpId="0"/>
      <p:bldP spid="22" grpId="0"/>
      <p:bldP spid="23" grpId="0"/>
      <p:bldP spid="24" grpId="0"/>
      <p:bldP spid="2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98711"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p:cNvSpPr/>
          <p:nvPr/>
        </p:nvSpPr>
        <p:spPr>
          <a:xfrm>
            <a:off x="755577" y="648219"/>
            <a:ext cx="3666356"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Calibri"/>
                <a:ea typeface="+mn-ea"/>
                <a:cs typeface="+mn-cs"/>
              </a:rPr>
              <a:t>Three Modes</a:t>
            </a:r>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pic>
        <p:nvPicPr>
          <p:cNvPr id="5" name="Picture 4" descr="https://g.twimg.com/Twitter_logo_blue.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a:t>
            </a:r>
            <a:r>
              <a:rPr kumimoji="0" lang="en-GB" sz="1800" b="0" i="0" u="none" strike="noStrike" kern="1200" cap="none" spc="0" normalizeH="0" baseline="0" noProof="0" dirty="0" err="1">
                <a:ln>
                  <a:noFill/>
                </a:ln>
                <a:solidFill>
                  <a:prstClr val="white"/>
                </a:solidFill>
                <a:effectLst/>
                <a:uLnTx/>
                <a:uFillTx/>
                <a:latin typeface="Calibri"/>
                <a:ea typeface="+mn-ea"/>
                <a:cs typeface="+mn-cs"/>
              </a:rPr>
              <a:t>TTRockStars</a:t>
            </a: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ttrockstars.com</a:t>
            </a:r>
          </a:p>
        </p:txBody>
      </p:sp>
      <p:pic>
        <p:nvPicPr>
          <p:cNvPr id="10" name="Picture 2" descr="C:\Users\Bruno\Dropbox\TTRS\Avatars\Character 3.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1043608" y="4256880"/>
            <a:ext cx="2094284" cy="7694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white"/>
                </a:solidFill>
                <a:effectLst/>
                <a:uLnTx/>
                <a:uFillTx/>
                <a:latin typeface="Calibri"/>
                <a:ea typeface="+mn-ea"/>
                <a:cs typeface="+mn-cs"/>
              </a:rPr>
              <a:t>Paper</a:t>
            </a:r>
          </a:p>
        </p:txBody>
      </p:sp>
      <p:sp>
        <p:nvSpPr>
          <p:cNvPr id="15" name="Rectangle 14"/>
          <p:cNvSpPr/>
          <p:nvPr/>
        </p:nvSpPr>
        <p:spPr>
          <a:xfrm>
            <a:off x="3892278" y="4256880"/>
            <a:ext cx="2094284" cy="7694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white"/>
                </a:solidFill>
                <a:effectLst/>
                <a:uLnTx/>
                <a:uFillTx/>
                <a:latin typeface="Calibri"/>
                <a:ea typeface="+mn-ea"/>
                <a:cs typeface="+mn-cs"/>
              </a:rPr>
              <a:t>Website</a:t>
            </a:r>
          </a:p>
        </p:txBody>
      </p:sp>
      <p:sp>
        <p:nvSpPr>
          <p:cNvPr id="18" name="Rectangle 17"/>
          <p:cNvSpPr/>
          <p:nvPr/>
        </p:nvSpPr>
        <p:spPr>
          <a:xfrm>
            <a:off x="6512359" y="4256880"/>
            <a:ext cx="2094284" cy="7694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white"/>
                </a:solidFill>
                <a:effectLst/>
                <a:uLnTx/>
                <a:uFillTx/>
                <a:latin typeface="Calibri"/>
                <a:ea typeface="+mn-ea"/>
                <a:cs typeface="+mn-cs"/>
              </a:rPr>
              <a:t>App</a:t>
            </a:r>
          </a:p>
        </p:txBody>
      </p:sp>
      <p:grpSp>
        <p:nvGrpSpPr>
          <p:cNvPr id="21" name="Group 20"/>
          <p:cNvGrpSpPr/>
          <p:nvPr/>
        </p:nvGrpSpPr>
        <p:grpSpPr>
          <a:xfrm>
            <a:off x="3466134" y="1579121"/>
            <a:ext cx="2832396" cy="2647160"/>
            <a:chOff x="3356645" y="1822932"/>
            <a:chExt cx="2832396" cy="2647160"/>
          </a:xfrm>
        </p:grpSpPr>
        <p:pic>
          <p:nvPicPr>
            <p:cNvPr id="3" name="Picture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30861" y="3193888"/>
              <a:ext cx="1358180" cy="1238354"/>
            </a:xfrm>
            <a:prstGeom prst="rect">
              <a:avLst/>
            </a:prstGeom>
          </p:spPr>
        </p:pic>
        <p:pic>
          <p:nvPicPr>
            <p:cNvPr id="9" name="Picture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361492" y="1822932"/>
              <a:ext cx="1358180" cy="1301712"/>
            </a:xfrm>
            <a:prstGeom prst="rect">
              <a:avLst/>
            </a:prstGeom>
          </p:spPr>
        </p:pic>
        <p:pic>
          <p:nvPicPr>
            <p:cNvPr id="19" name="Picture 1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830860" y="1822932"/>
              <a:ext cx="1358180" cy="1301712"/>
            </a:xfrm>
            <a:prstGeom prst="rect">
              <a:avLst/>
            </a:prstGeom>
          </p:spPr>
        </p:pic>
        <p:pic>
          <p:nvPicPr>
            <p:cNvPr id="20" name="Picture 1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356645" y="3168380"/>
              <a:ext cx="1358180" cy="1301712"/>
            </a:xfrm>
            <a:prstGeom prst="rect">
              <a:avLst/>
            </a:prstGeom>
          </p:spPr>
        </p:pic>
      </p:grpSp>
      <p:pic>
        <p:nvPicPr>
          <p:cNvPr id="22" name="Picture 21"/>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6790029" y="1838745"/>
            <a:ext cx="1538944" cy="2084176"/>
          </a:xfrm>
          <a:prstGeom prst="rect">
            <a:avLst/>
          </a:prstGeom>
        </p:spPr>
      </p:pic>
      <p:pic>
        <p:nvPicPr>
          <p:cNvPr id="23" name="Picture 22"/>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130774" y="1579121"/>
            <a:ext cx="1919952" cy="2690896"/>
          </a:xfrm>
          <a:prstGeom prst="rect">
            <a:avLst/>
          </a:prstGeom>
        </p:spPr>
      </p:pic>
      <p:grpSp>
        <p:nvGrpSpPr>
          <p:cNvPr id="24" name="Group 23"/>
          <p:cNvGrpSpPr/>
          <p:nvPr/>
        </p:nvGrpSpPr>
        <p:grpSpPr>
          <a:xfrm>
            <a:off x="9612560" y="1523447"/>
            <a:ext cx="1512168" cy="2533229"/>
            <a:chOff x="647564" y="1523447"/>
            <a:chExt cx="1512168" cy="2533229"/>
          </a:xfrm>
        </p:grpSpPr>
        <p:pic>
          <p:nvPicPr>
            <p:cNvPr id="25" name="Picture 24"/>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6253">
              <a:off x="647564" y="1937307"/>
              <a:ext cx="1512168" cy="2119369"/>
            </a:xfrm>
            <a:prstGeom prst="rect">
              <a:avLst/>
            </a:prstGeom>
          </p:spPr>
        </p:pic>
        <p:sp>
          <p:nvSpPr>
            <p:cNvPr id="26" name="TextBox 25"/>
            <p:cNvSpPr txBox="1"/>
            <p:nvPr/>
          </p:nvSpPr>
          <p:spPr>
            <a:xfrm>
              <a:off x="727407" y="1523447"/>
              <a:ext cx="135248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a:ea typeface="+mn-ea"/>
                  <a:cs typeface="+mn-cs"/>
                </a:rPr>
                <a:t>Lesson 1</a:t>
              </a:r>
            </a:p>
          </p:txBody>
        </p:sp>
      </p:grpSp>
      <p:grpSp>
        <p:nvGrpSpPr>
          <p:cNvPr id="27" name="Group 26"/>
          <p:cNvGrpSpPr/>
          <p:nvPr/>
        </p:nvGrpSpPr>
        <p:grpSpPr>
          <a:xfrm>
            <a:off x="13284968" y="1523446"/>
            <a:ext cx="1512168" cy="2533229"/>
            <a:chOff x="2279432" y="1523446"/>
            <a:chExt cx="1512168" cy="2533229"/>
          </a:xfrm>
        </p:grpSpPr>
        <p:pic>
          <p:nvPicPr>
            <p:cNvPr id="28" name="Picture 27"/>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6253">
              <a:off x="2279432" y="1937306"/>
              <a:ext cx="1512168" cy="2119369"/>
            </a:xfrm>
            <a:prstGeom prst="rect">
              <a:avLst/>
            </a:prstGeom>
          </p:spPr>
        </p:pic>
        <p:sp>
          <p:nvSpPr>
            <p:cNvPr id="29" name="TextBox 28"/>
            <p:cNvSpPr txBox="1"/>
            <p:nvPr/>
          </p:nvSpPr>
          <p:spPr>
            <a:xfrm>
              <a:off x="2359275" y="1523446"/>
              <a:ext cx="135248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a:ea typeface="+mn-ea"/>
                  <a:cs typeface="+mn-cs"/>
                </a:rPr>
                <a:t>Lesson 2</a:t>
              </a:r>
            </a:p>
          </p:txBody>
        </p:sp>
      </p:grpSp>
      <p:grpSp>
        <p:nvGrpSpPr>
          <p:cNvPr id="30" name="Group 29"/>
          <p:cNvGrpSpPr/>
          <p:nvPr/>
        </p:nvGrpSpPr>
        <p:grpSpPr>
          <a:xfrm>
            <a:off x="16955449" y="1523445"/>
            <a:ext cx="1512168" cy="2533229"/>
            <a:chOff x="3902009" y="1523445"/>
            <a:chExt cx="1512168" cy="2533229"/>
          </a:xfrm>
        </p:grpSpPr>
        <p:pic>
          <p:nvPicPr>
            <p:cNvPr id="31" name="Picture 30"/>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6253">
              <a:off x="3902009" y="1937305"/>
              <a:ext cx="1512168" cy="2119369"/>
            </a:xfrm>
            <a:prstGeom prst="rect">
              <a:avLst/>
            </a:prstGeom>
          </p:spPr>
        </p:pic>
        <p:sp>
          <p:nvSpPr>
            <p:cNvPr id="32" name="TextBox 31"/>
            <p:cNvSpPr txBox="1"/>
            <p:nvPr/>
          </p:nvSpPr>
          <p:spPr>
            <a:xfrm>
              <a:off x="3981852" y="1523445"/>
              <a:ext cx="135248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a:ea typeface="+mn-ea"/>
                  <a:cs typeface="+mn-cs"/>
                </a:rPr>
                <a:t>Lesson 3</a:t>
              </a:r>
            </a:p>
          </p:txBody>
        </p:sp>
      </p:grpSp>
      <p:grpSp>
        <p:nvGrpSpPr>
          <p:cNvPr id="33" name="Group 32"/>
          <p:cNvGrpSpPr/>
          <p:nvPr/>
        </p:nvGrpSpPr>
        <p:grpSpPr>
          <a:xfrm>
            <a:off x="20544160" y="1523446"/>
            <a:ext cx="1512168" cy="2533229"/>
            <a:chOff x="5524585" y="1523446"/>
            <a:chExt cx="1512168" cy="2533229"/>
          </a:xfrm>
        </p:grpSpPr>
        <p:pic>
          <p:nvPicPr>
            <p:cNvPr id="34" name="Picture 33"/>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6253">
              <a:off x="5524585" y="1937306"/>
              <a:ext cx="1512168" cy="2119369"/>
            </a:xfrm>
            <a:prstGeom prst="rect">
              <a:avLst/>
            </a:prstGeom>
          </p:spPr>
        </p:pic>
        <p:sp>
          <p:nvSpPr>
            <p:cNvPr id="35" name="TextBox 34"/>
            <p:cNvSpPr txBox="1"/>
            <p:nvPr/>
          </p:nvSpPr>
          <p:spPr>
            <a:xfrm>
              <a:off x="5604428" y="1523446"/>
              <a:ext cx="135248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a:ea typeface="+mn-ea"/>
                  <a:cs typeface="+mn-cs"/>
                </a:rPr>
                <a:t>Lesson 4</a:t>
              </a:r>
            </a:p>
          </p:txBody>
        </p:sp>
      </p:grpSp>
      <p:grpSp>
        <p:nvGrpSpPr>
          <p:cNvPr id="36" name="Group 35"/>
          <p:cNvGrpSpPr/>
          <p:nvPr/>
        </p:nvGrpSpPr>
        <p:grpSpPr>
          <a:xfrm>
            <a:off x="24301537" y="1523445"/>
            <a:ext cx="1512168" cy="2533229"/>
            <a:chOff x="7147162" y="1523445"/>
            <a:chExt cx="1512168" cy="2533229"/>
          </a:xfrm>
        </p:grpSpPr>
        <p:pic>
          <p:nvPicPr>
            <p:cNvPr id="37" name="Picture 36"/>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6253">
              <a:off x="7147162" y="1937305"/>
              <a:ext cx="1512168" cy="2119369"/>
            </a:xfrm>
            <a:prstGeom prst="rect">
              <a:avLst/>
            </a:prstGeom>
          </p:spPr>
        </p:pic>
        <p:sp>
          <p:nvSpPr>
            <p:cNvPr id="38" name="TextBox 37"/>
            <p:cNvSpPr txBox="1"/>
            <p:nvPr/>
          </p:nvSpPr>
          <p:spPr>
            <a:xfrm>
              <a:off x="7227005" y="1523445"/>
              <a:ext cx="135248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a:ea typeface="+mn-ea"/>
                  <a:cs typeface="+mn-cs"/>
                </a:rPr>
                <a:t>Lesson 5</a:t>
              </a:r>
            </a:p>
          </p:txBody>
        </p:sp>
      </p:grpSp>
      <p:pic>
        <p:nvPicPr>
          <p:cNvPr id="39" name="Picture 7" descr="C:\Users\Bruno\Dropbox\TTRS\images\TTRSbanner.pn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1728464" y="5125628"/>
            <a:ext cx="5795864" cy="1231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61916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8" descr=" "/>
          <p:cNvPicPr>
            <a:picLocks noChangeAspect="1" noChangeArrowheads="1"/>
          </p:cNvPicPr>
          <p:nvPr/>
        </p:nvPicPr>
        <p:blipFill>
          <a:blip r:embed="rId2" cstate="print"/>
          <a:srcRect/>
          <a:stretch>
            <a:fillRect/>
          </a:stretch>
        </p:blipFill>
        <p:spPr bwMode="auto">
          <a:xfrm>
            <a:off x="0" y="0"/>
            <a:ext cx="9229788" cy="6858000"/>
          </a:xfrm>
          <a:prstGeom prst="rect">
            <a:avLst/>
          </a:prstGeom>
          <a:noFill/>
        </p:spPr>
      </p:pic>
    </p:spTree>
    <p:extLst>
      <p:ext uri="{BB962C8B-B14F-4D97-AF65-F5344CB8AC3E}">
        <p14:creationId xmlns:p14="http://schemas.microsoft.com/office/powerpoint/2010/main" val="15293787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 "/>
          <p:cNvPicPr>
            <a:picLocks noChangeAspect="1" noChangeArrowheads="1"/>
          </p:cNvPicPr>
          <p:nvPr/>
        </p:nvPicPr>
        <p:blipFill>
          <a:blip r:embed="rId2" cstate="print"/>
          <a:srcRect/>
          <a:stretch>
            <a:fillRect/>
          </a:stretch>
        </p:blipFill>
        <p:spPr bwMode="auto">
          <a:xfrm>
            <a:off x="7740352" y="332656"/>
            <a:ext cx="888352" cy="1235969"/>
          </a:xfrm>
          <a:prstGeom prst="rect">
            <a:avLst/>
          </a:prstGeom>
          <a:noFill/>
        </p:spPr>
      </p:pic>
      <p:sp>
        <p:nvSpPr>
          <p:cNvPr id="8" name="Rectangle 7"/>
          <p:cNvSpPr/>
          <p:nvPr/>
        </p:nvSpPr>
        <p:spPr>
          <a:xfrm>
            <a:off x="296828" y="950640"/>
            <a:ext cx="7920880" cy="517064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sng" strike="noStrike" kern="1200" cap="none" spc="0" normalizeH="0" baseline="0" noProof="0" dirty="0" smtClean="0">
                <a:ln>
                  <a:noFill/>
                </a:ln>
                <a:solidFill>
                  <a:prstClr val="black"/>
                </a:solidFill>
                <a:effectLst/>
                <a:uLnTx/>
                <a:uFillTx/>
                <a:latin typeface="Calibri"/>
                <a:ea typeface="+mn-ea"/>
                <a:cs typeface="+mn-cs"/>
              </a:rPr>
              <a:t>WHAT IS MYMATHS?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2800" b="0" i="0" u="none" strike="noStrike" kern="1200" cap="none" spc="0" normalizeH="0" baseline="0" noProof="0" dirty="0" err="1" smtClean="0">
                <a:ln>
                  <a:noFill/>
                </a:ln>
                <a:solidFill>
                  <a:prstClr val="black"/>
                </a:solidFill>
                <a:effectLst/>
                <a:uLnTx/>
                <a:uFillTx/>
                <a:latin typeface="Calibri"/>
                <a:ea typeface="+mn-ea"/>
                <a:cs typeface="+mn-cs"/>
              </a:rPr>
              <a:t>MyMaths</a:t>
            </a:r>
            <a:r>
              <a:rPr kumimoji="0" lang="en-GB" sz="2800" b="0" i="0" u="none" strike="noStrike" kern="1200" cap="none" spc="0" normalizeH="0" baseline="0" noProof="0" dirty="0" smtClean="0">
                <a:ln>
                  <a:noFill/>
                </a:ln>
                <a:solidFill>
                  <a:prstClr val="black"/>
                </a:solidFill>
                <a:effectLst/>
                <a:uLnTx/>
                <a:uFillTx/>
                <a:latin typeface="Calibri"/>
                <a:ea typeface="+mn-ea"/>
                <a:cs typeface="+mn-cs"/>
              </a:rPr>
              <a:t> is an interactive online teaching and homework service written by experienced teachers for all the UK National Curriculum.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GB"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2800" b="0" i="0" u="none" strike="noStrike" kern="1200" cap="none" spc="0" normalizeH="0" baseline="0" noProof="0" dirty="0" smtClean="0">
                <a:ln>
                  <a:noFill/>
                </a:ln>
                <a:solidFill>
                  <a:prstClr val="black"/>
                </a:solidFill>
                <a:effectLst/>
                <a:uLnTx/>
                <a:uFillTx/>
                <a:latin typeface="Calibri"/>
                <a:ea typeface="+mn-ea"/>
                <a:cs typeface="+mn-cs"/>
              </a:rPr>
              <a:t>Perfect to use from age 5 upwards.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GB" sz="2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2800" b="0" i="0" u="none" strike="noStrike" kern="1200" cap="none" spc="0" normalizeH="0" baseline="0" noProof="0" dirty="0" smtClean="0">
                <a:ln>
                  <a:noFill/>
                </a:ln>
                <a:solidFill>
                  <a:prstClr val="black"/>
                </a:solidFill>
                <a:effectLst/>
                <a:uLnTx/>
                <a:uFillTx/>
                <a:latin typeface="Calibri"/>
                <a:ea typeface="+mn-ea"/>
                <a:cs typeface="+mn-cs"/>
              </a:rPr>
              <a:t>Provides an important consolidating link between school and home, with access so parents can review their child’s progress</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GB" sz="2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6" descr=" "/>
          <p:cNvPicPr>
            <a:picLocks noChangeAspect="1" noChangeArrowheads="1"/>
          </p:cNvPicPr>
          <p:nvPr/>
        </p:nvPicPr>
        <p:blipFill>
          <a:blip r:embed="rId2" cstate="print"/>
          <a:srcRect/>
          <a:stretch>
            <a:fillRect/>
          </a:stretch>
        </p:blipFill>
        <p:spPr bwMode="auto">
          <a:xfrm>
            <a:off x="7956376" y="5301208"/>
            <a:ext cx="888352" cy="1235969"/>
          </a:xfrm>
          <a:prstGeom prst="rect">
            <a:avLst/>
          </a:prstGeom>
          <a:noFill/>
        </p:spPr>
      </p:pic>
    </p:spTree>
    <p:extLst>
      <p:ext uri="{BB962C8B-B14F-4D97-AF65-F5344CB8AC3E}">
        <p14:creationId xmlns:p14="http://schemas.microsoft.com/office/powerpoint/2010/main" val="35050491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Lessons</a:t>
            </a:r>
            <a:endParaRPr lang="en-GB" b="1" u="sng" dirty="0"/>
          </a:p>
        </p:txBody>
      </p:sp>
      <p:sp>
        <p:nvSpPr>
          <p:cNvPr id="3" name="Content Placeholder 2"/>
          <p:cNvSpPr>
            <a:spLocks noGrp="1"/>
          </p:cNvSpPr>
          <p:nvPr>
            <p:ph idx="1"/>
          </p:nvPr>
        </p:nvSpPr>
        <p:spPr/>
        <p:txBody>
          <a:bodyPr>
            <a:normAutofit/>
          </a:bodyPr>
          <a:lstStyle/>
          <a:p>
            <a:r>
              <a:rPr lang="en-GB" dirty="0" err="1" smtClean="0"/>
              <a:t>MyMaths</a:t>
            </a:r>
            <a:r>
              <a:rPr lang="en-GB" dirty="0" smtClean="0"/>
              <a:t> provides lessons paired with Maths tasks for practice and assessment to develop children’s fluency, reasoning and problem-solving in maths.</a:t>
            </a:r>
          </a:p>
          <a:p>
            <a:endParaRPr lang="en-GB" dirty="0"/>
          </a:p>
          <a:p>
            <a:r>
              <a:rPr lang="en-GB" dirty="0" smtClean="0"/>
              <a:t>Lessons cover Years 1 to 6 and can be used by children of all abilities and you can choose which activity you do with the children. </a:t>
            </a:r>
          </a:p>
          <a:p>
            <a:endParaRPr lang="en-GB" dirty="0"/>
          </a:p>
        </p:txBody>
      </p:sp>
      <p:sp>
        <p:nvSpPr>
          <p:cNvPr id="13314" name="AutoShape 2" descr="Image result for mymath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3316" name="AutoShape 4" descr="Image result for mymath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3318" name="AutoShape 6" descr="Image result for mymath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6" descr="1.png"/>
          <p:cNvPicPr>
            <a:picLocks noChangeAspect="1"/>
          </p:cNvPicPr>
          <p:nvPr/>
        </p:nvPicPr>
        <p:blipFill>
          <a:blip r:embed="rId2" cstate="print"/>
          <a:stretch>
            <a:fillRect/>
          </a:stretch>
        </p:blipFill>
        <p:spPr>
          <a:xfrm>
            <a:off x="6012160" y="332656"/>
            <a:ext cx="2721471" cy="900179"/>
          </a:xfrm>
          <a:prstGeom prst="rect">
            <a:avLst/>
          </a:prstGeom>
        </p:spPr>
      </p:pic>
      <p:pic>
        <p:nvPicPr>
          <p:cNvPr id="8" name="Picture 7" descr="1.png"/>
          <p:cNvPicPr>
            <a:picLocks noChangeAspect="1"/>
          </p:cNvPicPr>
          <p:nvPr/>
        </p:nvPicPr>
        <p:blipFill>
          <a:blip r:embed="rId2" cstate="print"/>
          <a:stretch>
            <a:fillRect/>
          </a:stretch>
        </p:blipFill>
        <p:spPr>
          <a:xfrm>
            <a:off x="539552" y="404664"/>
            <a:ext cx="2721471" cy="900179"/>
          </a:xfrm>
          <a:prstGeom prst="rect">
            <a:avLst/>
          </a:prstGeom>
        </p:spPr>
      </p:pic>
    </p:spTree>
    <p:extLst>
      <p:ext uri="{BB962C8B-B14F-4D97-AF65-F5344CB8AC3E}">
        <p14:creationId xmlns:p14="http://schemas.microsoft.com/office/powerpoint/2010/main" val="38728784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Pupil Area</a:t>
            </a:r>
            <a:endParaRPr lang="en-GB" b="1" u="sng" dirty="0"/>
          </a:p>
        </p:txBody>
      </p:sp>
      <p:sp>
        <p:nvSpPr>
          <p:cNvPr id="3" name="Content Placeholder 2"/>
          <p:cNvSpPr>
            <a:spLocks noGrp="1"/>
          </p:cNvSpPr>
          <p:nvPr>
            <p:ph idx="1"/>
          </p:nvPr>
        </p:nvSpPr>
        <p:spPr>
          <a:xfrm>
            <a:off x="457200" y="1556792"/>
            <a:ext cx="8229600" cy="5069160"/>
          </a:xfrm>
        </p:spPr>
        <p:txBody>
          <a:bodyPr>
            <a:normAutofit fontScale="55000" lnSpcReduction="20000"/>
          </a:bodyPr>
          <a:lstStyle/>
          <a:p>
            <a:pPr>
              <a:buNone/>
            </a:pPr>
            <a:endParaRPr lang="en-GB" dirty="0" smtClean="0"/>
          </a:p>
          <a:p>
            <a:r>
              <a:rPr lang="en-GB" sz="6200" dirty="0" smtClean="0"/>
              <a:t>Questions are randomly generated so children can try the task as many times as they need</a:t>
            </a:r>
          </a:p>
          <a:p>
            <a:r>
              <a:rPr lang="en-GB" sz="6200" dirty="0" smtClean="0"/>
              <a:t>Instant marking provides immediate feedback for pupil and teachers</a:t>
            </a:r>
          </a:p>
          <a:p>
            <a:r>
              <a:rPr lang="en-GB" sz="6200" dirty="0" smtClean="0"/>
              <a:t>Pupils can rate their understanding of topics</a:t>
            </a:r>
          </a:p>
          <a:p>
            <a:r>
              <a:rPr lang="en-GB" sz="6200" dirty="0" smtClean="0"/>
              <a:t>Parents can follow their child’s progress and try the lesson content if they want to refresh their own maths skills.</a:t>
            </a:r>
          </a:p>
          <a:p>
            <a:endParaRPr lang="en-GB" dirty="0" smtClean="0"/>
          </a:p>
          <a:p>
            <a:pPr marL="0" indent="0">
              <a:buNone/>
            </a:pPr>
            <a:endParaRPr lang="en-GB" dirty="0"/>
          </a:p>
        </p:txBody>
      </p:sp>
      <p:pic>
        <p:nvPicPr>
          <p:cNvPr id="5" name="Picture 4" descr="6.png"/>
          <p:cNvPicPr>
            <a:picLocks noChangeAspect="1"/>
          </p:cNvPicPr>
          <p:nvPr/>
        </p:nvPicPr>
        <p:blipFill>
          <a:blip r:embed="rId2" cstate="print"/>
          <a:stretch>
            <a:fillRect/>
          </a:stretch>
        </p:blipFill>
        <p:spPr>
          <a:xfrm>
            <a:off x="251520" y="260648"/>
            <a:ext cx="1067397" cy="980728"/>
          </a:xfrm>
          <a:prstGeom prst="rect">
            <a:avLst/>
          </a:prstGeom>
        </p:spPr>
      </p:pic>
    </p:spTree>
    <p:extLst>
      <p:ext uri="{BB962C8B-B14F-4D97-AF65-F5344CB8AC3E}">
        <p14:creationId xmlns:p14="http://schemas.microsoft.com/office/powerpoint/2010/main" val="21949855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Games</a:t>
            </a:r>
            <a:endParaRPr lang="en-GB" b="1" u="sng" dirty="0"/>
          </a:p>
        </p:txBody>
      </p:sp>
      <p:sp>
        <p:nvSpPr>
          <p:cNvPr id="3" name="Content Placeholder 2"/>
          <p:cNvSpPr>
            <a:spLocks noGrp="1"/>
          </p:cNvSpPr>
          <p:nvPr>
            <p:ph idx="1"/>
          </p:nvPr>
        </p:nvSpPr>
        <p:spPr/>
        <p:txBody>
          <a:bodyPr/>
          <a:lstStyle/>
          <a:p>
            <a:r>
              <a:rPr lang="en-GB" dirty="0" smtClean="0"/>
              <a:t>Games are an ideal way of motivating pupils to consolidate their maths skills. </a:t>
            </a:r>
          </a:p>
          <a:p>
            <a:r>
              <a:rPr lang="en-GB" i="1" dirty="0" err="1" smtClean="0"/>
              <a:t>MyMaths</a:t>
            </a:r>
            <a:r>
              <a:rPr lang="en-GB" dirty="0" smtClean="0"/>
              <a:t> games keep maths at the forefront. Each game is tailored to provide a little bit of fun and a lot of practice.</a:t>
            </a:r>
            <a:endParaRPr lang="en-GB" dirty="0"/>
          </a:p>
        </p:txBody>
      </p:sp>
      <p:pic>
        <p:nvPicPr>
          <p:cNvPr id="6146" name="Picture 2" descr="artwork"/>
          <p:cNvPicPr>
            <a:picLocks noChangeAspect="1" noChangeArrowheads="1"/>
          </p:cNvPicPr>
          <p:nvPr/>
        </p:nvPicPr>
        <p:blipFill>
          <a:blip r:embed="rId2" cstate="print"/>
          <a:srcRect/>
          <a:stretch>
            <a:fillRect/>
          </a:stretch>
        </p:blipFill>
        <p:spPr bwMode="auto">
          <a:xfrm>
            <a:off x="5436096" y="4221088"/>
            <a:ext cx="3233936" cy="2223331"/>
          </a:xfrm>
          <a:prstGeom prst="rect">
            <a:avLst/>
          </a:prstGeom>
          <a:noFill/>
        </p:spPr>
      </p:pic>
      <p:pic>
        <p:nvPicPr>
          <p:cNvPr id="5" name="Picture 4" descr="2.png"/>
          <p:cNvPicPr>
            <a:picLocks noChangeAspect="1"/>
          </p:cNvPicPr>
          <p:nvPr/>
        </p:nvPicPr>
        <p:blipFill>
          <a:blip r:embed="rId3" cstate="print"/>
          <a:stretch>
            <a:fillRect/>
          </a:stretch>
        </p:blipFill>
        <p:spPr>
          <a:xfrm>
            <a:off x="395536" y="4509120"/>
            <a:ext cx="1543951" cy="2006352"/>
          </a:xfrm>
          <a:prstGeom prst="rect">
            <a:avLst/>
          </a:prstGeom>
        </p:spPr>
      </p:pic>
    </p:spTree>
    <p:extLst>
      <p:ext uri="{BB962C8B-B14F-4D97-AF65-F5344CB8AC3E}">
        <p14:creationId xmlns:p14="http://schemas.microsoft.com/office/powerpoint/2010/main" val="20588727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35896" y="1340768"/>
            <a:ext cx="4572000" cy="4801314"/>
          </a:xfrm>
          <a:prstGeom prst="rect">
            <a:avLst/>
          </a:prstGeom>
        </p:spPr>
        <p:txBody>
          <a:bodyPr>
            <a:spAutoFit/>
          </a:bodyPr>
          <a:lstStyle/>
          <a:p>
            <a:pPr marL="285750" indent="-285750">
              <a:buFont typeface="Arial" panose="020B0604020202020204" pitchFamily="34" charset="0"/>
              <a:buChar char="•"/>
            </a:pPr>
            <a:r>
              <a:rPr lang="en-GB" b="1" dirty="0">
                <a:latin typeface="Arial" panose="020B0604020202020204" pitchFamily="34" charset="0"/>
              </a:rPr>
              <a:t>Be positive</a:t>
            </a:r>
            <a:r>
              <a:rPr lang="en-GB" dirty="0">
                <a:latin typeface="Arial" panose="020B0604020202020204" pitchFamily="34" charset="0"/>
              </a:rPr>
              <a:t> about maths. Don't say things like "I can’t do maths" or "I hated maths at school"; your child might start to think like that themselves</a:t>
            </a:r>
            <a:r>
              <a:rPr lang="en-GB" dirty="0" smtClean="0">
                <a:latin typeface="Arial" panose="020B0604020202020204" pitchFamily="34" charset="0"/>
              </a:rPr>
              <a:t>. </a:t>
            </a:r>
            <a:r>
              <a:rPr lang="en-GB" b="1" dirty="0" smtClean="0">
                <a:latin typeface="Arial" panose="020B0604020202020204" pitchFamily="34" charset="0"/>
              </a:rPr>
              <a:t>How </a:t>
            </a:r>
            <a:r>
              <a:rPr lang="en-GB" b="1" dirty="0">
                <a:latin typeface="Arial" panose="020B0604020202020204" pitchFamily="34" charset="0"/>
              </a:rPr>
              <a:t>many times have you heard someone say </a:t>
            </a:r>
            <a:r>
              <a:rPr lang="en-GB" dirty="0" smtClean="0">
                <a:latin typeface="Arial" panose="020B0604020202020204" pitchFamily="34" charset="0"/>
              </a:rPr>
              <a:t>“Mum is </a:t>
            </a:r>
            <a:r>
              <a:rPr lang="en-GB" dirty="0">
                <a:latin typeface="Arial" panose="020B0604020202020204" pitchFamily="34" charset="0"/>
              </a:rPr>
              <a:t>the English person, Dad does the Maths!”</a:t>
            </a:r>
          </a:p>
          <a:p>
            <a:endParaRPr lang="en-GB" dirty="0">
              <a:latin typeface="Arial" panose="020B0604020202020204" pitchFamily="34" charset="0"/>
            </a:endParaRPr>
          </a:p>
          <a:p>
            <a:pPr marL="285750" indent="-285750">
              <a:buFont typeface="Arial" panose="020B0604020202020204" pitchFamily="34" charset="0"/>
              <a:buChar char="•"/>
            </a:pPr>
            <a:r>
              <a:rPr lang="en-GB" b="1" dirty="0">
                <a:latin typeface="Arial" panose="020B0604020202020204" pitchFamily="34" charset="0"/>
              </a:rPr>
              <a:t>Point out the maths in everyday life.</a:t>
            </a:r>
            <a:r>
              <a:rPr lang="en-GB" dirty="0">
                <a:latin typeface="Arial" panose="020B0604020202020204" pitchFamily="34" charset="0"/>
              </a:rPr>
              <a:t> Include your child in activities involving maths such as using money, cooking and travelling. </a:t>
            </a:r>
            <a:endParaRPr lang="en-GB" dirty="0" smtClean="0">
              <a:latin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endParaRPr>
          </a:p>
          <a:p>
            <a:pPr marL="285750" indent="-285750">
              <a:buFont typeface="Arial" panose="020B0604020202020204" pitchFamily="34" charset="0"/>
              <a:buChar char="•"/>
            </a:pPr>
            <a:r>
              <a:rPr lang="en-GB" b="1" dirty="0">
                <a:latin typeface="Arial" panose="020B0604020202020204" pitchFamily="34" charset="0"/>
              </a:rPr>
              <a:t>Praise your child for effort rather than talent </a:t>
            </a:r>
            <a:r>
              <a:rPr lang="en-GB" dirty="0">
                <a:latin typeface="Arial" panose="020B0604020202020204" pitchFamily="34" charset="0"/>
              </a:rPr>
              <a:t>- this shows them that by working hard they can always improve. </a:t>
            </a:r>
            <a:endParaRPr lang="en-GB" dirty="0" smtClean="0">
              <a:latin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endParaRPr>
          </a:p>
        </p:txBody>
      </p:sp>
      <p:sp>
        <p:nvSpPr>
          <p:cNvPr id="5" name="TextBox 4"/>
          <p:cNvSpPr txBox="1"/>
          <p:nvPr/>
        </p:nvSpPr>
        <p:spPr>
          <a:xfrm>
            <a:off x="539552" y="576311"/>
            <a:ext cx="4968552" cy="646331"/>
          </a:xfrm>
          <a:prstGeom prst="rect">
            <a:avLst/>
          </a:prstGeom>
          <a:noFill/>
        </p:spPr>
        <p:txBody>
          <a:bodyPr wrap="square" rtlCol="0">
            <a:spAutoFit/>
          </a:bodyPr>
          <a:lstStyle/>
          <a:p>
            <a:r>
              <a:rPr lang="en-GB" sz="3600" b="1" dirty="0" smtClean="0"/>
              <a:t>Before we start…</a:t>
            </a:r>
            <a:endParaRPr lang="en-GB" sz="3600" b="1" dirty="0"/>
          </a:p>
        </p:txBody>
      </p:sp>
      <p:sp>
        <p:nvSpPr>
          <p:cNvPr id="6" name="TextBox 5"/>
          <p:cNvSpPr txBox="1"/>
          <p:nvPr/>
        </p:nvSpPr>
        <p:spPr>
          <a:xfrm>
            <a:off x="756084" y="1714212"/>
            <a:ext cx="2574032" cy="769441"/>
          </a:xfrm>
          <a:prstGeom prst="rect">
            <a:avLst/>
          </a:prstGeom>
          <a:noFill/>
        </p:spPr>
        <p:txBody>
          <a:bodyPr wrap="square" rtlCol="0">
            <a:spAutoFit/>
          </a:bodyPr>
          <a:lstStyle/>
          <a:p>
            <a:r>
              <a:rPr lang="en-GB" sz="4400" b="1" dirty="0" smtClean="0"/>
              <a:t>TOP TIPS!</a:t>
            </a:r>
            <a:endParaRPr lang="en-GB" sz="4400"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0304" y="3140968"/>
            <a:ext cx="3185592" cy="2959224"/>
          </a:xfrm>
          <a:prstGeom prst="rect">
            <a:avLst/>
          </a:prstGeom>
        </p:spPr>
      </p:pic>
    </p:spTree>
    <p:extLst>
      <p:ext uri="{BB962C8B-B14F-4D97-AF65-F5344CB8AC3E}">
        <p14:creationId xmlns:p14="http://schemas.microsoft.com/office/powerpoint/2010/main" val="5022869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188640"/>
            <a:ext cx="7128792" cy="1384995"/>
          </a:xfrm>
          <a:prstGeom prst="rect">
            <a:avLst/>
          </a:prstGeom>
          <a:noFill/>
        </p:spPr>
        <p:txBody>
          <a:bodyPr wrap="square" rtlCol="0">
            <a:spAutoFit/>
          </a:bodyPr>
          <a:lstStyle/>
          <a:p>
            <a:r>
              <a:rPr lang="en-GB" sz="2800" b="1" dirty="0" smtClean="0"/>
              <a:t>Before you leave…</a:t>
            </a:r>
          </a:p>
          <a:p>
            <a:endParaRPr lang="en-GB" sz="2800" b="1" dirty="0"/>
          </a:p>
          <a:p>
            <a:endParaRPr lang="en-GB" sz="2800" b="1" dirty="0"/>
          </a:p>
        </p:txBody>
      </p:sp>
      <p:pic>
        <p:nvPicPr>
          <p:cNvPr id="5" name="Picture 4"/>
          <p:cNvPicPr>
            <a:picLocks noChangeAspect="1"/>
          </p:cNvPicPr>
          <p:nvPr/>
        </p:nvPicPr>
        <p:blipFill>
          <a:blip r:embed="rId2"/>
          <a:stretch>
            <a:fillRect/>
          </a:stretch>
        </p:blipFill>
        <p:spPr>
          <a:xfrm>
            <a:off x="755576" y="913216"/>
            <a:ext cx="7560840" cy="5692191"/>
          </a:xfrm>
          <a:prstGeom prst="rect">
            <a:avLst/>
          </a:prstGeom>
        </p:spPr>
      </p:pic>
    </p:spTree>
    <p:extLst>
      <p:ext uri="{BB962C8B-B14F-4D97-AF65-F5344CB8AC3E}">
        <p14:creationId xmlns:p14="http://schemas.microsoft.com/office/powerpoint/2010/main" val="12448963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Elburton logo"/>
          <p:cNvPicPr>
            <a:picLocks noChangeAspect="1" noChangeArrowheads="1"/>
          </p:cNvPicPr>
          <p:nvPr/>
        </p:nvPicPr>
        <p:blipFill>
          <a:blip r:embed="rId3" cstate="print">
            <a:clrChange>
              <a:clrFrom>
                <a:srgbClr val="FFFFFF"/>
              </a:clrFrom>
              <a:clrTo>
                <a:srgbClr val="FFFFFF">
                  <a:alpha val="0"/>
                </a:srgbClr>
              </a:clrTo>
            </a:clrChange>
            <a:lum bright="40000" contrast="-70000"/>
            <a:extLst>
              <a:ext uri="{28A0092B-C50C-407E-A947-70E740481C1C}">
                <a14:useLocalDpi xmlns:a14="http://schemas.microsoft.com/office/drawing/2010/main" val="0"/>
              </a:ext>
            </a:extLst>
          </a:blip>
          <a:srcRect/>
          <a:stretch>
            <a:fillRect/>
          </a:stretch>
        </p:blipFill>
        <p:spPr bwMode="auto">
          <a:xfrm>
            <a:off x="1403350" y="0"/>
            <a:ext cx="6315075" cy="56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 Box 3"/>
          <p:cNvSpPr txBox="1">
            <a:spLocks noChangeArrowheads="1"/>
          </p:cNvSpPr>
          <p:nvPr/>
        </p:nvSpPr>
        <p:spPr bwMode="auto">
          <a:xfrm>
            <a:off x="1370705" y="6189192"/>
            <a:ext cx="8785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400" dirty="0">
                <a:solidFill>
                  <a:schemeClr val="accent2"/>
                </a:solidFill>
              </a:rPr>
              <a:t>Inspiring today’s children for tomorrow’s world</a:t>
            </a:r>
          </a:p>
        </p:txBody>
      </p:sp>
      <p:sp>
        <p:nvSpPr>
          <p:cNvPr id="32772" name="Text Box 4"/>
          <p:cNvSpPr txBox="1">
            <a:spLocks noChangeArrowheads="1"/>
          </p:cNvSpPr>
          <p:nvPr/>
        </p:nvSpPr>
        <p:spPr bwMode="auto">
          <a:xfrm>
            <a:off x="899592" y="764704"/>
            <a:ext cx="7488237"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3200" b="1" dirty="0"/>
              <a:t>Thank you for attending tonight; </a:t>
            </a:r>
            <a:r>
              <a:rPr lang="en-GB" sz="3200" b="1" dirty="0" smtClean="0"/>
              <a:t>I </a:t>
            </a:r>
            <a:r>
              <a:rPr lang="en-GB" sz="3200" b="1" dirty="0"/>
              <a:t>hope it has been useful</a:t>
            </a:r>
            <a:r>
              <a:rPr lang="en-GB" sz="3200" b="1" dirty="0" smtClean="0"/>
              <a:t>!</a:t>
            </a:r>
          </a:p>
          <a:p>
            <a:pPr algn="ctr" eaLnBrk="1" hangingPunct="1">
              <a:spcBef>
                <a:spcPct val="50000"/>
              </a:spcBef>
            </a:pPr>
            <a:r>
              <a:rPr lang="en-GB" sz="3200" b="1" dirty="0" smtClean="0"/>
              <a:t>Thank you to my Year 6 Maths wizards! </a:t>
            </a:r>
            <a:endParaRPr lang="en-GB" sz="3200" b="1" dirty="0"/>
          </a:p>
          <a:p>
            <a:pPr algn="ctr" eaLnBrk="1" hangingPunct="1">
              <a:spcBef>
                <a:spcPct val="50000"/>
              </a:spcBef>
            </a:pPr>
            <a:r>
              <a:rPr lang="en-GB" sz="3200" b="1" dirty="0" smtClean="0"/>
              <a:t>If you have any questions, please pop up and see me. </a:t>
            </a:r>
          </a:p>
          <a:p>
            <a:pPr algn="ctr" eaLnBrk="1" hangingPunct="1">
              <a:spcBef>
                <a:spcPct val="50000"/>
              </a:spcBef>
            </a:pPr>
            <a:r>
              <a:rPr lang="en-GB" sz="3200" b="1" dirty="0" smtClean="0"/>
              <a:t>The </a:t>
            </a:r>
            <a:r>
              <a:rPr lang="en-GB" sz="3200" b="1" dirty="0" err="1" smtClean="0"/>
              <a:t>Powerpoint</a:t>
            </a:r>
            <a:r>
              <a:rPr lang="en-GB" sz="3200" b="1" dirty="0" smtClean="0"/>
              <a:t> will be uploaded onto the </a:t>
            </a:r>
            <a:r>
              <a:rPr lang="en-GB" sz="3200" b="1" dirty="0" err="1" smtClean="0"/>
              <a:t>Elburton</a:t>
            </a:r>
            <a:r>
              <a:rPr lang="en-GB" sz="3200" b="1" dirty="0" smtClean="0"/>
              <a:t> website and don’t forget… MATHS IS FUN!</a:t>
            </a:r>
            <a:endParaRPr lang="en-GB" sz="3200" b="1" dirty="0"/>
          </a:p>
        </p:txBody>
      </p:sp>
    </p:spTree>
    <p:extLst>
      <p:ext uri="{BB962C8B-B14F-4D97-AF65-F5344CB8AC3E}">
        <p14:creationId xmlns:p14="http://schemas.microsoft.com/office/powerpoint/2010/main" val="26620090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1855" y="2276872"/>
            <a:ext cx="7135688" cy="720080"/>
          </a:xfrm>
        </p:spPr>
        <p:txBody>
          <a:bodyPr>
            <a:noAutofit/>
          </a:bodyPr>
          <a:lstStyle/>
          <a:p>
            <a:r>
              <a:rPr lang="en-GB" sz="2800" b="1" dirty="0" smtClean="0"/>
              <a:t>Thinking is at the heart of Mathematics and therefore should be at the heart of Mathematical teaching and learning. </a:t>
            </a:r>
            <a:br>
              <a:rPr lang="en-GB" sz="2800" b="1" dirty="0" smtClean="0"/>
            </a:br>
            <a:r>
              <a:rPr lang="en-GB" sz="2800" b="1" dirty="0"/>
              <a:t/>
            </a:r>
            <a:br>
              <a:rPr lang="en-GB" sz="2800" b="1" dirty="0"/>
            </a:br>
            <a:r>
              <a:rPr lang="en-GB" sz="2800" b="1" dirty="0" smtClean="0"/>
              <a:t>At </a:t>
            </a:r>
            <a:r>
              <a:rPr lang="en-GB" sz="2800" b="1" dirty="0" err="1" smtClean="0"/>
              <a:t>Elburton</a:t>
            </a:r>
            <a:r>
              <a:rPr lang="en-GB" sz="2800" b="1" dirty="0" smtClean="0"/>
              <a:t> Primary, we believe that all children can do Maths (and do it well)</a:t>
            </a:r>
            <a:br>
              <a:rPr lang="en-GB" sz="2800" b="1" dirty="0" smtClean="0"/>
            </a:br>
            <a:r>
              <a:rPr lang="en-GB" sz="2800" b="1" dirty="0"/>
              <a:t/>
            </a:r>
            <a:br>
              <a:rPr lang="en-GB" sz="2800" b="1" dirty="0"/>
            </a:br>
            <a:r>
              <a:rPr lang="en-GB" sz="2800" b="1" i="1" dirty="0" smtClean="0"/>
              <a:t>Increased </a:t>
            </a:r>
            <a:r>
              <a:rPr lang="en-GB" sz="2800" b="1" i="1" dirty="0"/>
              <a:t>engagement can lead to a 30% improvement in attainment! </a:t>
            </a:r>
            <a:r>
              <a:rPr lang="en-GB" sz="2800" i="1" dirty="0"/>
              <a:t/>
            </a:r>
            <a:br>
              <a:rPr lang="en-GB" sz="2800" i="1" dirty="0"/>
            </a:br>
            <a:endParaRPr lang="en-GB" sz="2800" i="1" dirty="0"/>
          </a:p>
        </p:txBody>
      </p:sp>
      <p:pic>
        <p:nvPicPr>
          <p:cNvPr id="1026" name="Picture 2" descr="https://encrypted-tbn1.gstatic.com/images?q=tbn:ANd9GcRBwMQwEAj2-r1R940Pye-uDhAyNgyIntgksNwscZqleUXte1Kr7UySnEw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583" y="4797152"/>
            <a:ext cx="1650499" cy="12432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0.gstatic.com/images?q=tbn:ANd9GcTmme00wohuCve3yEVyMC0brw72Zb_frqzyfp0OVVTfhDNLtC-IDLBac_w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8304" y="4797152"/>
            <a:ext cx="1594542" cy="1038173"/>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descr="data:image/jpeg;base64,/9j/4AAQSkZJRgABAQAAAQABAAD/2wCEAAkGBxMSEhUTExMVFhUWGBgbGBcWGB4cGhsgJR0cHBceHBscHiohGhwlIBobITEhJSkrLjIuICIzODMsNygwLi4BCgoKDg0OGxAQGywlICQ0LTcsLDAsLC8vNCwsLC4sLCwsLCwsLCwsNCwsLCwsLC8sLCwtLCwsLC8sLCw0LCwsLP/AABEIAJ8BPQMBEQACEQEDEQH/xAAcAAEAAgMBAQEAAAAAAAAAAAAABQYDBAcCAQj/xABJEAACAQMCBAQDBQQFCgQHAAABAgMABBESIQUGMUETIlFhBzJxFCNCgZFSYnKhJDNzssEVNENTgpKx0eHwFkRU0zVjdJOiwtL/xAAbAQEAAgMBAQAAAAAAAAAAAAAAAwQBAgUGB//EADkRAAIBAwEFBQcDBAMAAwEAAAABAgMEESEFEjFBURNhcYGRBiIyobHB8BTR4RUjM0JSYvFjcpI0/9oADAMBAAIRAxEAPwDuNAKAUAoBQCgIriXMlnbnTPdQRt+y8qq3p0Jz2NAaQ574Z/6+1/8Aur/zoCasr6KZdcUiSL+1GwYenVTjsaA2KAUAoBQCgFAKAUAoBQCgFAKAUAoBQCgFAKAUAoBQCgFAKAUAoBQCgFAKAUAoBQEfzBxZLS2muZASsSMxA6nHQD3JwPzoCi8C+JTmZ/tqQxQeGXRkLFlYEfdtn+tLavKVAORjByKqW95Cs5JaY+hPUoOCT6kTxfjt1fMdTvDB+GGNirEf/NdTlmPdQdIzjzda59ztKTe7S4dSxStUtZ+hr2HCo4hhEVf4VA/4VzZVJyeZNstqKXBG68CnYgH6itVJrgxhELccFWNxNbk28w6SQ+Q+uCB5WU43BBB71apXtanzyu8inbwlyOkchc1m7VoZwq3MQBbTssi9BIo7b7Fex9iK79CvGtDeic6pTcHhltqYjFAKAUAoBQCgFAKAUAoBQCgFAKAUAoBQCgFAKAUAoBQCgFAKAUAoBQCgFAR3MXFRaWs1yVLCGNn0r1OB09vr260ByXjPNPELyGWLNrolUjR4T7Z6Yk8Q5I2OdOPbG1cl7UjlxlHTx19MF39I8ZTNaPhKsyO43Q6l36EjHToetclVJRUop8S44p4b5EzGgFRmxkoCLbmK03/pERI/CrBmJ9FUbsfYA1YVrWbxusjdaHUw8CuzMZjIJEk1DMEqlWjTH3flO/mHm1dMnHat7qi6W7HGnXq+foa0Z7+X8jDezy2lxBdwgs0L5dB1eNvLKo9TjcZ7gHsKl2fXjSm1J6M1uabnHK5HZOXeOw3sCzwElTkFWGHRh8yuv4WH/IjIINd9NNZRzGsEnWQKAUAoBQCgFAKAUAoBQCgFAKAUAoBQCgFAKAUAoBQCgFAKAUAoBQCgFAeZACDqxjBznpjvn2oDiri3ErvZoY7bLaRqLCQ5HnQH+rj2OlQcEHOBsK4G0alJzxFa82dK1hNRy3p0I8cTZmYj5QSo9yPmP6+X8j61SlHdSXN6/t+5YTy2SFlxENjfrUbWNGZJAzjFAOTmVeJfdRrmWJjMcYwFxofOPmLNpxtkEn8O/XsKk5RafBcP2KleMVJNcWWXnbgIuIxMgxcQedGHVlBzJEfVXGRg9Dg1cnFTg4vmRcGmii8UlB6V5w6Bb/g1NGLaWH/zCys83bWGP3Tr+7pAT2KN9T6i1nCVJOHA5FaMlN7x0KrBGKAUAoBQCgFAKAUAoBQCgFAKAUAoBQCgFAKAUAoBQCgFAKAUAoBQCgFAU74pXxSzWIf+ZlETfw6XkkH0ZYyh9mqvdVHToykuJLRipTSZQLjZAK8szrkBcq8UI8RDGXjLRn8MgKkjSe7/ALSfMDnbGCehO2mqkZLVPH/jK0aqcWuDLTFyDcxQQ+CVc+FHrjdtLK+gawrEYZS2cBsY9SMAW7mzjVlvReGR06soRw9TNa8n374DCGIdyzlyPTCIMN/vCoI7OWfel6G7uHyRdOW+XYrJWCkvI+DJK2NTY+UbbKgycKPU9SST0IQjCO7FaEOreWSjyYrfBuonH72wnScRzIYITLIv2lgDEkQLFHJBIUsoCjVgAnJ22NF2ClVcm/d4+fQ2dWUY4wXDhnLNgkn9Huphc6ceLHcFnwdxqUZiwcZ0lMe1XoLs1iKwivJKXF5LRyvxSZ2mtrnSZ4NJ1oNKyxvnw5AuTpOVdWXJwUJ6EVYi8rJBJYeCwVsaigFAKAUAoBQCgFAKAUAoBQCgFAKAUAoBQCgFAKAUAoBQCgFAKAUAoCv868uG/hSNZfCeOVZEfTrAIDKwK5GQVdh1HWtKlONSLjLgzaMnF5Ry7i8DQTSWsskbyR6SCg06lYAq2gklcZKnc9Ou9efvbXsZe7nB0qFbtFrxLJ8ProNbvbyAN4UhZA2D5WYupweml9YHoAK6VrV7SmnzWjNHTxJouCz1YwZcDVVvHkSSK5OiJpUkjTSVdvlKscZUoQdhiscCFrL0PtjwmO3gMEJdV82CXZ2BO5IZyTnJzTOWZjHkRXAr6Z4iLgDxYneN2UYV9J2cDsGBBx2ORUmCejlrUjuHc2RyXktk6sk0e+CQyuuAQVYd9LAlSNvfFZwbRqJycHxHCprXhl1KjSR28N0vjKHYIgkQhZQpJx5gyEL7HHoNZJtFarFU5eJYeWWa5uZLwKyweEsUJYEGXzF3k0ncJnCrnr5j0IqSEcIqzlllrrc0FAKAUAoBQCgFAKAUAoBQCgFAKAUAoBQCgFAKAUAoBQCgFAKAUAoBQFf5zu5FijhhcxyXMywiQYygIZ5GGfxeHG4HuRWJPCyZisvBUONQcCsgwuIoCy7szRmWUk7+eTBPiN18zZOc1B70id7qMvKvL8dmrlA2qZy51EkopJMcYJJOEBxudzk962SS4IvUae6ssk+GcQEy61DBdTAFhjVgldQ3+U42J6jfvWWjdYksojOEXK8PluEmEgjnneeOVUZ1JfBkRtCnSysDjPVSN8g1q1kqNbjaZv3XNPieSzgmnkOwZo3ihX3eSRQMDPRcsfSsKPU13+hihtjbRJAHDzvqYsR1ZmLSyleyBmJx/CudxW2clim91YXE27S0EahF6DJJPUknLMfViSST71nJOkkj7wSzWe/8XCstrE0edjiSRkYgejKkak/2greJzruacklyLpWxVMF7eRwoXlkSNB1Z2Cj23O1AV25+IPD06zM3X5IpGG3uE3rTtIdSu7ugnjfXqQ0dl/lcm4uHk+xNtb2ylkV1/wBbNgguXO6odguMjJNaznjRF2FPOrI2z5bnunun+23ccSO8dkomfyMvleQnVl11hlAY/Lq9RWO0awZVNPJl5X47xMWUN5czRMgbTPG8YUiMSGNpBIrY1KAXORpIHbqd9/3sGm5pk6fW5oKAUAoBQCgFAKAUAoBQCgFAKAUAoBQCgFAKAUAoBQCgFAQ3NXCnuIlMRAmhkSaHUSFLLkFWI6K6M6E9g2e1YaysGU8PJTuaeaoWsp1kguFlC7wvA+QwIIOoKYyARqDhsYGc1CoNMmdRYJ0kNhlOQcEEdwdwayjpxkmip8v8pXFqgWK9f1KSIJIge+kZVlHsGH51s2iCNOUFpIssKXwAwbVj3JEiD8hlsfrUbwaTcu41rq3vipe4v7e2hXJcwRAMB7yzsyr2ydH6U05Ig15sk+E8LijTVFqPiAM0khYyPkZBdn83Q7A9OgA6VjJNBpcCi84c8eHcmzhEihWCz3CIHMYIBIjUkAvuNydt8Bq2zFayeCSMbitlUYOXVpZLHwfnnhVpZ6YZHHhAYikUrNK5IzjUAJHZmyzAkbknAqRVINZT0RVlZ3Eaipyg1KTwsrGW9OZXD8W7lZ0eSGFbXUBIi6mkVDgFhJnDFfmxoGRke9V6d5Gc93B2bz2drWts6zkm1xSXLx548CV5x4LNxS++5aJIbZNHjOpf7wnVII0DANhdALZGDqXc5Alq4ejPM1bX9Qt2TaXdzKxzlylPYWklz9ojmCYyvhGIjUQoIPiMGwSPLgZ9e1RRpxbKc9i0Vqmy+8W47HacPieJk1SJFHajPlZmULF9VGQx9ga2SyzsuWESt3KllalgCVgj8o6liBhR7sxwPcmscWZ4Ir/NKLa8HaCR/M0Swav2nfCMQPqWbHoDWc65Iq0+zoyl0T+ht/C7mSS5jkt521y24jw/d0YEKW/fBRgT/CepNTU578clG0uO3p7+MHnm7m2e3uTFFo0hVJ1Lk5O/XPTGK61raQqU96WSaUmmbN9zeVsIp00+M5C4I2BH9YcZ6bbb/iFaQs067g+C/EN7Qycj8yTXbyrLp8oUrpGO5Bzuc9qxeW0KSTiZi8k3NzBaoxVriIMpIILDII2IPvVZW9VrKizOUZzxOLwmmEitGoJLKQRt2znGe2K17Ke9uNajJAcF5yS5kdNIiUL5NbDW5PQAdM+wzVqtZulFPj1MKWSK5I5kkd5Wup/IqLu+lQCTjsBvU95bRikqcdWYi+pd7K/imBaKRXA2JUg4+uOlc2dOUHiSwb5MF1xu2iYpJPGrDqpYZH19K2jQqSWVF4MZRsyXkap4jSIEOPOWAXfpvnFaKEm91LUyaknH7VQGNxEAc4OsYONjipFb1W8br9DGUZLrjFvGwWSaNSwBAZgMg9D9PetY0aklmMWMoy3t/FCoaWRUUnALHAJ64/lWIU5TeIrJnJgteOW0jBEnjZj0UMMn6DvW0qFSKy4sxlERzRzglo3hqhkk0g4yAoznGTuc98Y6Eb71PbWbrLebwjDlg0+bLt5UgaC7hQZyw8VV3GPNnPmVT1Xf6GpLWEYOSnBvy/OPUwy1wTgRK7yKRpBMnyqdvm3OwPXrVJxe9hLyNzXt+OW0jaEniZj0AcZP09a2lQqRWXFmMo93vFoITiWaND6MwB/TrWIUpz1imxlGazvI5V1xurr0ypyK1lCUHiSwZM9agUAoBQCgPhFAV2LltofLbyqIhnTFIhbR6KjhgVjG+FIbHQEAADVwTJoV5RWCH4jNxC3bU1ik0Izqa2m1SKMdfCkRdR/dUmtXAk/UvmiS5e47bXieJbTLIO4B8y+zKd1/MVDJNcTbfUuBk/8AD9p4xuDbQmYnPiGNS+cYzqIyDgdaZfAxurOTLxfiAhQkDXIQfDiHzSNjZVH/ABPQDc4AolkN4OE8S4TcWsrpdFWmc+MSpyPvPMcfR/EH5VTvMbyaPaey08204PipfVL9mac0QcFWGQf+8j0NVYTcHlHeurWnc03TqLT6Pqu9Hm3OUXO+VGffbes1Pdm8Gtm3Utodpq2lnv019S88jc+2VlapaSRzJJFrJCRlw2WLagQc75HXp07V1U9+KkmfM72n+krSp1FjDePDljyLLw5k40sVwxxZRyFkhPzyuhwGm7BAckRjOdiT+EWaVFlKpVNm/wDh9w6aQu6SZ85RVlcJGzbs0SZwjavNttnfFTdiQ9qZl5VeUAXd/POEdXjCKkIBUgoz6QfEYEA7+XP4ajVDBI66fD8+hQPidynNGYbqS/luFW4jVY5FUaFY9QUwpbI3Olcj6VrUp7sGyC4qKVGafR/QnPhAh+23J7fZ4h9TrkqC2+Eo7IeaLXf9keObvveIyKDnLxoMDPZR07nJNemtfct0/FnQlxNGHhkrzG1ycxmXbsCB5iM/taFGfpUrqwUO064/PLIxyJX4e3qxTyuxOkQOxx+6Vb9cZ/WoL6DnBJccozHiY5Jo7kXDRWJ2DO0glYupOSGbOzb5Oke/pWUpUnFSqd2MfnqY48j1yjF4kN7EWYKYg3lx1Uk9wRvjB9vyrF092cJY1yFzPXw/sVknZ2JBiQsoBGCSCpztuN+2KX03GCS5mYkdy1wdbnxtTMPChLjTjc9s5B2657+9S3FZ093HNmEskjyRctGl46HBW3Zh9RkqfyqK8ipOCfUzHmRnD4Y5UcFZZbp2xGqnbfcu5I33Jz9NyM5qablFp5SiuP7Iwiw33CJLbhkiySBsyIdCnKxnV5gD3JPXtn9TUhWjVuU0uT166GWsIr0/DFWzjuNR1PIyaewABIx37fzq3Gq3WdPosmMaZPfE+ECO2t59RLTasg9Bj5cd+m3/ACrFOs5VJQxwDWhP8c43ELe0ilh8dxDG/mcqoyuBkL8zbHY+vvVWjQn2k5ReFlrgZb0K1x+AxS/1DWzaVYJr1YO+GVuuNunYgjtVyhJSh8W934NWSfxBh03IbJJkiRznGx3XAwBthR/OobGWaeOjZmXE9c6WCQJaxoSVEbkFiCfM2o9AB1NYtKjqOcn1RmSwOdLlilnHnyC2jbHuRgk+uyjH5+tLSKzOXPLEie5b5Ng+4naXxMgPowNJOxGO5Ck/rjp0qrcXs/eglj8+5lRRWuYeEyw3LSXCO8TSE61ONQJ282CFOMbH0wPWrlCtGdNRg0njgatYepf+SpLc239H1BQzZD41BtiQSOuxGD6Yrl3aqKp/c4m8cY0J+qpsKAUAoBQGC+u0hjeWQ6UjVmYnsAMk/oKA53bfGGFiC1pOqH8WULAdiUzn6gZP1qv+qpb2MnY/oN86SqKGjWcZWfT7cSC+InPAvcW9q5+zYBkkXKmUkZ8MbAqi/i7k+XbSc6XNz2axHiWtibFd3J1KyaguXBt9PLn6G18N+H2tzaeA6fe2rsEdGKSqjsZF0yIQ4XJZcZ30msQqOUVIp7Rs1bXM6S4Lh4PVft5F0TgJG32q7I9DIP72jV/Ots9xS3e8jeL8fsOGBiW1TEf1asZbh8ZwCSS2M53Y4FO98DeEHKW7BNvollnIb/jrX0z3Ehw7YBj3HhqM6Ewd9sk6u5JPsKV1vN8NOR7f2ep29Om1GX9x/Eno13YeuFnjz+RryyBQWPQf94HuelVoRcpYR3LmvGhSdSXL5vkl4vRH2MYAHoPXNJvMmxbR3KcYc0kn44M3Dh5pD7qP5f8AWrVP4F5nyH2+lnaSX/VfVkxwfi9zaBlt5EVGcuyPHrGogAkYZSM6c9euauUrqVNYwedp7QlCCjUjnHPLRM23Ptz0dIGbvoLL/IlqsraD5xJP6hDGdyXr/B7k5/useWCDPvI/+CU/Xp/6m8b+k+UvkV3jXMd3dFFumt441cMiR6ss2CFBLHfGrOAOuKiq3LqR3UjFe8jUpSjRjJ54vHBF1+EP+cXH9lH/AHmrS24M22P8EvFFin5Kdrv7T4y48VZNOg9mBxnV7Yz/ACrsxvUqXZ7vLHE627rknk4KguJbj8UsaofbrqP5gIP9n3qq68nTUOj/AD7+ptjXJXeB8jNBJqeYMrI6MqrgkMuOpP59O1W618pxwo80/Q1UcGGy5DmjZgLsrGww+gFWYb4BGcfnv1Irad/CSzuarqN0kuV+UjamTXIsgkTSQFx9epNQ3N32qWFjBlRwaXDORWguUlWUNGpbYjD7qQo9D13O1S1L9VKbi1qYUcM2uXuTjbLLmYMZIymyYA9/mOfpUde8VVrTGHniZUcGTlTlM2jSM8iyB104C4775yTWLm77ZJJYwIxwRV/8PWD6reYKM7K+cqO4DDc+m4/Op4bRWMVI/ngYcOhuw8lstpJbePnW6tuvlXGM4Gc5OOufTb1jd6nVVTd4Dd0wJ+S2a0jthMuUkLltBwcgjGM+/Wkb1Kq6mOKwN3TBk4pye0ttbwCUAw5yxU759s7VineKNSU8cTLjoYeNcjmVIdEwDxRLGdS7NpzpOx8u5Pr/ACralfbjllaN59TDiat9yFNLpZ7su+nDM4Lfwhd8gDf6k5raF/CGihhDdJbmflIXQjZX0SIunJGQw7A9xg5/U7VDbXfZZTWUzLjkjbjkV3hgjMyqYlcHylgdTltumwzUsb+MZyljjj5IxukvxflOO4gijLYkiRVWQD0AByudwcZxnb165gpXcqc3JLR8jLjkheC8izQTrL46jQ2QVU5Ydwc7DI279asVr+E4OO7xMKJ44pyRcyyu3jpod2bBLeXLE4A3Bxn1H5VmnfU4RS3dV4BxZaOWeCCzh8MMWJbUzdN8AbDsMAVSuK7rT3sGyWCXqAyKAUAoBQFX+J04Thl1k41IE+upgun3znGK1m8RbJraKlWhF82vqcEuGIVioy2Dge+Nq4MEnJb3A+sXUqkaM3SWZYeF38jHYSho1I9Bt6HoQffOa3rxaqPJW2TVhUtIOHTD8Vxz5nq5tEkGHUN6Z6j6HrWIVpw+Fkl1s+2uv80E+/g/VamOSMlwoeUKFyw8WTBzso3bps3T2qz+pnuZb1fA4n9CtHdKnGL3YrMtXq3ol8m3z4Gy1tbxW0bpN/SHmKNbJowqZYB2UDX8oVtRON8Vq06md5aYzvPPHp07ijRu61tfqhBJLexuJL4evDPD3s5+RjmhDY7EdGHUfQ/4dDVeFRx4cOh6y5tKddJvSS4SXFPuf24PmYI4XZgZCML8oXoT2Y+/oO1SyqQjHFPnx/YoUbS5q1VO7aah8KXNr/d/ZcjJrxLjsy5H1U7/AKhh+laYzSz0f1LG+6d7u8pxz5xevqmvQ3OGdZf4wP8A8EP+NWIf44/nM+S+3Ms7Vfco/Q14rJlMaLDEojbPig+ZlAIxjGQSCM7munVvYToKnu69TlVtoUqlBxbeWuHebdyPuWjW2iMhkLLOcalBOrV0zqG4Az2H0rlKnLt1U7RqOPhLdvta2jZKhOPvY44MwaJRceJZrcPJGoiY6MIw1g51EFfmU5X07YqTEnu4ljD17+BBsq9oUaDhU4kVd2b+U+EJWEITOV6jOc6iNjnqKkb3uDxrnyL2wtr2doq/bRy5Z3crOMnTfgmrCSUP8wgi1d98tnfvVijhuWOpU2e4uVRw4Z0OtVOdMUAoBQCgFAKAUAoBQCgFAKAUAoBQCgFAKAUAoBQCgFAKA4j8VOYvtV19nQ5htWOfRpsEMfogJT+Iv6CqF7WwtxeZ672Y2dvzd1NaLSPjzflw8fAp1cw9wYGiIJZMZPVT0Pvn8J9989x0ImjUTW7PyfNHNq2k6dR1rZpN/FF/DL9n3+qZ5sLh52KQwSyuNiEXIH1YHSB7k1u7bd1lJJfnI5tT2koxTioScly0x/8ApNonLbk7iLBnaKGFcZIlm6Yzk5QEAd60lO30ipN+CObHb9wpzmqcVnHF9FjiSltyFPnXLokXTstvNoZj2yzx9PYEVp29JaL5r7JkF1ta5rYcUodXF6vzayl3ZKmgdGMMytHMgGpH6/UY2YH1G1b1aaXvR+F8Gel2TtOF1SUJP+4l7y+//hlqE7Br3C+eM+jEH6FW/wAQKlpv3ZLu+6Ofdx/v0J9JNesJfdI2bAalmAOCXIBG2Pu4x1qzDSMfzmz5H7Yyxtht/wDX7HlZQWh8NLgH8evWFA0nrr2J1EdPTrXXvJWrpLs/iOfedg6MknHPLGBxC7gSKcvNKtwD90gyFOy6SBpwwyTnJ7GuNi4daChFbnN+veXNnWllUs9+ovfJbhC2jTYvpWiUxZUeI0aawRq8ykb4PQn/AIVtUdRQ/tLLz0zoVtj0bebmppPD0yQDkskZBmMWZd8tqK6vui5XzfL/ANamlvLO7jOn84L2yYbN/qNSN3hQxp4/nzOkfAiUs8xYknwkwT1I8SQKT7kAVZppJshoQhGrVVP4c6eh2GpS2KAUAoBQCgFAKAUAoBQCgFAKAUAoBQCgFAKAUAoBQCgKp8R+Z/sNqdBH2ibKQjuDjzPj9lBv9dI71pUmoRcmWLS2nc1o0YcX+N+SOERJpAAzt3O5PqSe5PWuFOTlJyZ9Yt6EKFKNKHBI9E1qStpLLLNypyabtRNcZFu26RjZpR2Zj1WM9lG565A2O06qo6R+L6fz9DxO09qTu26dN4p/OX8dFz59CR4xztDbCS0sYVMkRCggKIF2BOSp3xnSVAByD0xmkbdvFSs9H6nNtbarcydO3jw4vkvF/biVC+4veTG4LThFuVVZI0XKABAh0ayxXUOuPWpY1KUd3Ec7vBt+fI7cPZiby51ePJR/dknyZYzxxTXWuSWSQLaW53wqjZjsCAF04BIxqXB+bNbV6kZ7sGkl8T/O/wCh52vbq3rShCW9jTOMePXhw8T5zjGweBdLNBbgwpMxB1ynJlGSxbA06R2BDD0rSOtNtcXq13cv39DqbClSjeLf44ai+WeffwWF5kNUJ7w1OKuViLDqpVv0Iz/LNTW6Tnuvnn6HL2xOVO1dWHGLi/SSz8j7wyRyLpQrxuDsHUgq2jGCD0IK9KvOnuKKf5qfIfaSvTub+NflJrR9NDYtmbxU8NJvDKnxDKT834SAxyOnYY3q1efpsJUjn336bs2o43lwx/BsXdwEgmYPMZww0J4ZMZXbuEwRgnJ1ZyK5q7V1opJbmNXnXPr9i3a2+zp2a35JVH3mzZNCZV+1SywxGMt5Fz5wVOG+7Yjyk/pUkt9R/tpN5+XqivsuhbSc41eT0eSCn4gSiuZXjjJlAOFDEAjw8jT106s4AGRUrg1okm9P5Ohs6x2fUu6lOu8RSynx16fnqdN+BcjPLO5z/m9uGyMHOuYbj305qxSjjPiaWlKNPfUeG88eGEdgqUuCgFAKAUAoBQCgFAKAUAoBQCgFAKAUAoBQCgFAKAUBUOc/iBb2DeCFaa5IyIk2Cg9DI/RAfzPtWk6kYLMmWbWzrXVTs6Ucv6eLOPcwcbnvp/HuCoIXTHGgOiNc5OMnLMdsttnA2A2rlXNz2ui4HvdjbF/Qt1JtOTXLguv5oR7NgZqsll4R3KlRU470uHhn6Epylwpb24VDhoUGuXG4YZwif7Rzn2VhW0m6UXJ8eC8evl+x5zbe0ITpRo0ZJqeraf8Ar0838k0WHn3mgEvYwlTlCJnU7pnYINsBu+cnGMYrSjScIqq+OdP3ORsyzje1pU5fClq11ei/fyKNbwKihVGAK2nNzlvSPbWtrTtqSpUlhL8yzPDbvK6Qx/1krBV9vVj7KAWPsKzBLjLguP53lXal5+lt3JfE9I+L/biW1eJJAJ5ogPBtEW2tunnl6Ek/NkFskHIwc9c1s4OeFLi9ZdyPn9OMpz3Yat6Lvb/NSm3V5I6xxyzPIkJLqun5SxOWdlGcZLY1HG5qROUk3CPHi/2/g9PHZ9hZXMHVq66Yj0fVtcs8M4R7qserMV1FrRl6EggH0Pat6ct2al0Kt7Q7e3nS/wCSaLbxm2luTHxCC3kkju4kaXwULmOZB4coZVyceVcEDqGz61161Pfw4nxHaVjOq04/EtGiIkWRThoLkH0NvMD/AHKg7CfQ5X9MuP8Aj80aVxxaKNtEjNG3XS8bqfbYrmnYT6GHs24/4/NH0cWg/wBan+9WOyn0I3Y3H/BmVLsNuiySf2cbvnv1VcfzrKozfI3hs64l/rjxOrfCTg0sUc880TwtOyBUkGH0IDpLL+ElpH2O+MVbpQ3I4O/Z27oUlB8S/wBSFoUAoBQCgFAKAUAoDSuOMW6SJE88SyucJGXUOx9AucmgN2gFAKAUAoBQCgFAKAUAoBQCgPzJd8Q+0zTXJ38eV3BI306iIh+SBRXGvJZqtdD6T7O0FTsYyxrLLfrp8jHVY7p5ZsdifpWUskVSpuLOG/BGzynx+4s3nKQR6JSp853BAO/l65zuM/41PXVOcIqUm2un8nkJbJubq6nUjBU4vrx8cLrz1X1I5rdy8j+LhpXeRtKjGWOTjOTj8zSVaMsLd4acWdiz2RVtYOMKzWXl4jH75fzMN5JKmjDKdTBfMvrnfyn2ramqU85WMLOjNb2rfWrhuTjLeko+9HHHPNNdOhLcB4q9rI8j26TlkMa4mKaQfnPyHdthnOwHua1kqTjuxk1rnhnwOff2G0rqopTjHRYSUtO96rOv2NTiXMav4UDRfZ4oNTKmoyambYEsFHyrlRn171L2LcHKHvOXHlw/c59gqVje4vHu7q04vV88pclnz8DLDx5ltri3ieLw5wPEfPmXYK2ANjqUBd8Y981HGDjKLnF5XAvbQtaN7VdajWgotLfedVjTPmsLXHAxwSKwyrah0zUE4uLw1g9RbVadWkpU5by6+BkrUsFx+F3M4s5zbynFvcNkMekcvTJ9EfABPZgP2iR07OvlbkuPI8L7R7JcJu6pL3X8Xc+vg+ff4nZOKX6W8Mk8hwkSM7H2UEn6nbpV88mcrtrMOskk6Ay3GWnzuTq/Bnuqg6APQCvC319Uq3DnF6J+75cz09taxp0t1rVrXzLN8JZDHaPZs2WtJGQZO5jb7yFvphivplCO1extLhXFGNRc/rzPPV6TpVHBk1ztzF9gtWuBG0hBCgD5QTsGkb8EY7t9B3qyyCTwsnIL/mO8nOuW6kHfTC7RRj6BCCRv+JmNUpV5PRaHna20q85Yhp3Y1Mdlx66TzQ3k+/RjKZR+khZT+lYVWcXqaRv7mlL335NE1x74hXckEHhSpBKGkE4jCFmwEMTosgYiNgXB9GXGT1MlW43ae/E9r7PW9HalXdk2lhvTGcprTVPqQ6c98UAwLwn3aKEn+SCqv6+fRHrH7J2/KpL5fseZviJxSNS5ugwXzFfBiGQNyM6NsjbNSU71ykotcSpeezNOhQnVjUbcU3wXI61zZzM0BFvaost5IMqjHyRr08SYj5UHYdWOw7kW6taFKO9JnkoQc3hFe45znLMLe3gkFtdG5WK5UaXaMCN5MoHGGRwoKsR02IByBpO4So9rHoZVN7+4zFzFfcQtYDMt+76XiBV4IcENIiHcIMHDZqnbbQlVqKDitSerbKEd5MleYeZLxbqS3hEMaRrG3iOrSO4bPRcqqYKsM+f19qbR2l+kwlHLefA2tLP9Rl5wkQVxHJL/AF1zcS9djIUU+xSLQhH1Brz1XbV1Pg1Fdy+7yzrU9m0I8VnxIbjPD7e3t2ljiijaEiZCqqp1xkSIMgZ3K4/M02feXErqDcm9cPi9GLu3pKhLCSLBzB8TywVbBUbKgtPKCUGfwogwZCO7ZCg/tb49hOtGOnM8dc39KjpxfRfcr/K3MF6eJWjT3ksqPI0bxnSsZ1RvpOhQBswU+ta06znLGCKzv3XqOLWDf+IPNd5FfyxQXDxJGIxpUIRkoHJ8yE/jAxntUF1czpzUYnvdh7Ft7y3lVq5znCw8cEv3Kz/4x4l/6+b/AHIf/aqBX1TojqS9lLTlOfqv2JTgnPHF5Jo4EmhkaQnLTxABQAST93pyfb1x71LG+91ykuBxNrbDhZxg4Sb3njXHTuLq09+dv8oRiXGdIt00HfuhYvjtsw/Kq/8AVJcdzQ5P6RcM6mC95uvMraskcMxQs06HWrKCFzCjDZsnJ15C7bPqyNrnasadHtIRy8415eJmhZOdTck8EPcSjxF13c4lfdR9rkUtjrpjDhT9AuPauEtq38k5xei/6rH0Oo7G1Xuvi+95+pK2nNNza7zE3MA+Y6R48Y9RpAWVR+zgNjJyx2rqWG2lVkqdZYfXl/BSutmuC3qeq6HQLS5SVFkjYMjqGVh0IIyCPYiu+cozUAoDBfMRG5GxCtj9DQH5d4YMQx/wL/wFcKv/AJJeJ9W2V/8AxUv/AKr6G1UR0BQCgFAafEEJMWP9aD+isf8ACp6H+3g/scnaqy6C/wDkj9JG5UB1i7fCCQi7uVxs0ER/R5B/+1dG2/xeb+x4H2jSV94xX1a+x0DjHLNpdD76CNm7OBpkXvlXXDA532NTps4Limcp555SuLJ2ufEa4t3ZfEd/62LYIpfGzLgAasD39TDUoRnH3dGjtbH2s7Oe5U1hJ6vmuWf3K/XNPoJ8IoGk1hlxtuZZG4L4cuphFfQQO5JOIdaSqXP7OMR7n09a685SqW0nHi4v1wfK7u3jbX0qXJS+XFfIkF4vEZhCCSf2wMpqxqCa+niFQW09cDNeL/Q1lQ7drT818Ds/qabq9mnqSvCb4W11HKThJNMMv5t9yx/hdivoBIxPSupsG63Kjoy4S1Xj/K+hS2pQ3oqouXHwL23FrZpTbGeAzEHMPiKXIxk5jznpv06V6s4RQb7k7hFtciWa5hSDzn7JNInh69sFQxzpHmPhnUMkEYxitd1ZyRqlBT38a9Ss858S4fNcRjh4j0hJPGaGPShbVGI99IDEAPuOx+lQXGMLqcza6h2afPPyK9BwiW7vbeCHSHZZiS+dIUBTkkAnqMfU1DCkqkXF9xc9lr6dlVnWis8sfnkad5byRXMsJlglWM6S8OojVsSuT1K5wff6Gq9zRp0kkm8n1DY20ru+lKc4xUFppnOfX10XcZ+HcMN5N9kRlVnQszN2TIDED8Tb7D8zsKhh/bXavgvqbbb2hCnTdtH4pr0T0z+yOwWliLdHKBpJGyzs7DXK+OrMdvYdgNgABiqdWtKtPM3/AAePhBU44iijR2DycRtLqW3u0uS7iXKIbaNBG4QK6ZLNkr5mbffYbAdOcqMbVwpyz9ePQqRU3VUpIuHN4zZy/wCz/fWufZP+/HxLNf8Axsw82Q3X+UnaOznlja3hGuPRpyrzE7u6jPnAxnO3oRXQ2ps+d2o7jSxnj3kNjdxob28nqRksgcvbuJYZQoJQ+SQA9GUgkMM/iUkZ2PpXma1pXspqU4pr1R2adxTuYtRb+jKjzBYaIYbWeKGXVISt4QfHIGXETk5yT01A4KrjAO9eksdoU61NqEd1rilw8Uec2zTrWtJ1M73R9DTvrpYo2c9FHQfoBt0qaEXKWDxVCjKvUUVzL98OuX+GTtHObxby5QrIqBjGsRU7FYThzg/ifPQHAq/CCitD1NC2p0ViC8+Zu88ch2XiT8QuL24g1lS2koUyFVFCp4ZZiQoAAyaxUpwlrJHTtby6oPdoSazyXN+ByUA62KljFnyeIoEuO2vQdIPsPauRX7LOKZ9D2X/UHDeu2vDGvm08eWPQkeCXbxThosGUQ3BjU9SwiYrgd9x0rWnBSi1Lhpn1Of7TSSp00nrl6c+DL/zLwWzh4dBe2qp9oMltJFMzfezM7rqUufM+pGfy9MdgBXYqQi6bi+GDwcZPeT5mxzfGA9pJ+JZig23KtG+oD2yqsf4K8s9aFSL4Yz5prH7eZ2IPFWD7/sVu6NvHa30Utu8l9O0ngS+CXyDjwNEmCI/D77rgjPfNdjZ91bfpYreSwtVn19Snd0K3bt4by9CasFcRRiQ5kCKHPq2BqP65rx9dwdSThwy8eB6CkpKCUuONSa+FTsgvLXP3cMwaIfspIuvSMdFDa8fWvc7OrutbRm+PPy0PM3dJU60orh+5fKulYUB5kQMCp6EEH/GgPzPxDhMtlIbWdSrpsjEYWVR8roe4IxkdQdjXIuqMozcuTPomwdp0a1vGi3icVjHVLg117zVuJ1jXU5AHqarQhKbxE7VzdUram6lV4X56mQGtSdNNZR9oZFAa828iD01N/LSP7x/SpoaU5Prhff7HNuV2l3Rh/wAd6T9N1fOXyNioTpF9+D0GZruTPRIUx3G8rH8um9dG30pebPA+0c1K+x0il82/uXfmu+mt7Zp4E8QxMrumMlowfvQv72nJHuO/Sp4pNnBk2llHninE4ybeN1WSC91R5O4OqMumR3VlVh9SPeiQbOKcQsDbyyQEk+E7ICepAOFJ+owfzrmV44qM+lbJrdrZU5Z5YfitPsadhI8wZkhmZFcqHSJ3UkAE7qpAO/TOeh71K7OphYRSp+0Vm5zjOWMPC4vK66LTU638KuXy1ldLdQsI7mQ/dyKVLJ4aJqwcMMkNjYHbI6g10reDhTUWeJ2tcU7i8nVpvMXjHokbHPdtY2vDhZRukMiBXtI0BeQyIdSEIoZyGYEM+PxNk1tV3HBqpw55KNPe3lu8SH0CaHEiECRMOh6jI8yn3GcV8+3uxq5g87r0fgerx2lPElxWqITmDleF7Ro4oV1KNSYHmZhvgt1JbcEk9810LPaVVXKnVk8PR9Ne7uKlzZQdBxprDXArVhbQ6Q8UaAMAQQozj69a9JOUs4bPl9erX33CcnobTSeYKMs7fKigs7eyouWY/QViMXLgaUqFSq8QWTqPw05VNq0lxcaRdSooEeQWiiySAcfiZhk4yPKAOhzfpw3I4PT2tuqFNQ9SB+KfKFnawx3NtEkD+MqMqeVZAwbbT0yuNQx2DflFdQUqbzyPRbBuKlK9govSTw13fxxOf2l59nmiuOnguGJH7B2lH5oTt6gVyafvZp/8vry+Z7Hb1qqts6q+KGq8P9l6fNI6xFzRbsAR4+D0/otx/wC1ULsLhf6/NHiv1FPqe7PmSCWYQL4niFSwDwyR7DGSDIq56jpWlS0q04701hGY1oSeEeec/wDMbkntEx/Tft32rW2z2scGavwPJD8MeCDilrLMdCskyq7NhfFOkprJOMlfFAz1Jq1sS5nV341JNvTi+RrtKjGG64RwiZ50vYpby2ETq7xRzGQoQdKto0BiOmorkD90mpdvSirbD4trBHsuLdbK4YKrzoo+ylu6yQkH0Piop/kxH0JrgbIk1dJdU8+jf2L22YKVlUz0K6pYtpjSSR8Z0RI0j49dKAkD3NeohTlLgfM7e0q1tYLzPEgDEqwZXRhkMGSSNhuDg4ZGHUHY096mzLVe1qZej+ph4hx+6vGUXUmr7N92mARqON5Wyd5GUgE/XAGTnF5WbSiuep9a9kLaFam7x8eC7tMt/PHqbfLnLs1/MYYWCYXVJKw1CMHIU6dtTEg4XI6E9qhtbftHl8Edjbu1/wBHBU6fxy+S6/t+ItPw84OsM96Y8vCJRHHNKAZJGQFZiGAH3WrZQM999q02nKKcYR5cuR4uhKdSUqlR5b5viSAuOExXAGu2WZWOnLDyMT5sZ8sbk9QME1Xau50/9t0zmipcsmbmqxk1x3S+dbdZNUQHmIbGp0Od3ULgLjcE4OTVdRVSlKjwcsa+HJ93eTqW5NVOKRFLx2FwTAWuWxnRbI0z+2QgOnp+LFUKWyrqpLd3Wu96L+fIu1L6hBZ3s+Bs8MujLEkhQoWGSh6qe4Ow3B26VVuaPY1ZU85wT0anaU1PqWTkC2Anu5N8stup9PL4h9Ov3nr6fn6vYWf0vm/scLaf+fyRda7JzhQCgNLi3CILpPDuIklT9l1Bx7j0PuKAhk5A4YAwFnD5lKkkZIBBB0kklTg9Rg1hJLgbyqTn8Tb8WUPiXwZaHxJLO5Zz+GGcbHfp4gOxxnHl+vrUNW3jUWOB0dn7Xr2c3JPeTXBt48Slcb4fNZSeFdp4Tb6WzmNx6pJgA/Q4YdxXOq2k4cNUezsPaG1uI4qPcl0b08nw9TRe6RRkuo+pFQKlN8EzqTvraCzKpFeaMFhdJIzsrAknAGd8Dpt7kk59xU1anOEEmtPuzn7OvaFzXqVIzW89Eue7Hn5tt6d2Tdqslk7MpKKyy8/DPkASI/EZ5ZoTKMw+C5jIjAwHbbfVgEKcjGCc527tKmowUT5RtC6dxdTrdXp4LRfJHReBK/2aETP4khjTWxGNRIGSR2qJ8dDRcCnyRKnCrJnOkWtzaeYnYKlysOc+mgn8q3/2Zp/qZeA8mWvELi6vpi8kb3DrHGGIiYRhYyxAwWy6P+LSRjIrZU4vDa1N1eV4QlShNqL4pM6PaWyRIscaKiKMKqAKoHoANgKlKploDmfMfD1g4nK+B/SokkDY3LR/dyrn0AMJx6sa857QU5bsJrhwf2Ovsma3pR5mp9q1SeDErTS7fdxjJGehc/LGvu5Ari2mzq9z8Kwur4fz5HSr3dKj8T16FW5pa8SUw3atbIxwixnySj+3HzH9waTjqDXoqOy6dst7G8+r+y/9PK7W2rduP9pYj8yKms0aPw8aVxtp2x6YxVpTalvHkadzOFTtM5ffzLnytzY9tY3QisoTc20av4kUYjjdGYjXIqAEFMMxUdQCRjfF2FTejlI9TaV43EU1os4eeRRYbycTG6+0S/aXyWnVsM2cbbeXRsMJjSABtXMleVN/PyPpVL2dsnbqD1fHeT1eenFY6LU2OJcVubkqbi4km0/KHICg9MhUAXOCRnGcE1pVuZ1Fh8CzY7DtbOp2kMuXVv8AZIwWvDGupYrZM5ndUOOoXrI3+ygY1m0hvVF3GntDddhZSXOWi8+PyyfppFAAA2A2ArsnzUrvNdv97aShclZJEJ/ZVo2Yk79NUaD8xVHaKzQfdgntnioiv85//D7v/wCnm/uGuJbf5o+KOhV+Blb4Jxq3vY/IQTjzxOBqH1U9R79K5d1Z17SeX5NfudKhcUq8dPQlIYVQaUUKo7KAB+gqnKcpPMnksKKisJFZ5p4ojstqjKzAh5QDnSFIKA+hL6T9F36iu5sm0lFuvNY5R8+L9DzftHfKnbOlHjLRnvlDmVuHTySGJpYpkVZFjI1qy6ijKGIDA6ipGQeh7Yr0VGqorDPK7NvKdODpzeOhG8VvTc3dzdeGYxO0eIyQSAiBMkrtk4J2z9a1r1FJrBBtK6hWklDVIgLR9Rkfs8jFfoMKP7uapXXxJdEfYfY+3lQ2ZHe5tv5JfY7N8Io1j4W1yBkyvNI3rhGMaj9I8/Un1rq0YbkEjyG0rl3F1Oo+ungtERKOYeDxkOR9xEXk6sFfT4zjr5grO2d9x0PSuFHFS797qSvMaOnQ6OnB7YW4thDH9nC6fDKgppx3B6/X869Ecwo/AGzw9fMWAjkCMTnKAsIjnv5Au9eZuUlcNLqdWk32SyRfCuZ2isLWwso9NwbWFppimlIA6Ah+n3krAkqOmdyTgiu3e3kLWnvS48l1/OZRt7eVeW7HzZ8zFZ24ydMUKAZJycAYH1J/mTXh8VLqtosykz03uUKevBF85GsnjtQ8q6ZJmMrL3XOBGp/eCKgPvmvd2lurejGmuX15nmK9Z1ajmyw1YIRQCgFAKAUBiuLdJFKuiup6qwBB/I0BDJyVw0EEWFqCDkfcp/8AzQGa55UsZF0vZ2xH9kn/AC2O9AaKfD/hgOfsUJ9mBYfoxINYUUuCN5VZyWJSb8yT4/HizuFQYxBIFAwMeQgADoKyaECvMsK2Ed4DqVo0KIu7O5GFjUdWct5cetVt15wWd5buSv2XDJ723s7KS0mjtwI5Lt5wI9enD+Gqai3nkG+cYHvUsYYeSJz0wdMtrdI0WONQiIAqqowABsAAOgFSEZloBQELzLy1FfeF4jSJ4TlgYm0MQVKspYbhTkZxg7DcVpOnGaxJZRtGUovMXg3uF8MhtoxFBGsaDso79yT1JPcnc1ulg1PfEbCK4jaKaNZI2GGVxkH9e/vQHKeavh7NbBpbMPcQgEmEnMye0ZP9aP3T5vQt0qCpQUtUcu62ZCp71PR/IvHw+5cNlbYkx48x1y47HGFQHuEXC+51HvUsYqKwi/RpRpQUI8iqc0/Ckl2lsHSPUcm3kyI89/DZQTGOp04IydtIqGtbQqa8Gd3Z227iyW4vej0f2fL6dxA2Xwy4i5AcQQjuzSF/0VV830JWqysNdZaHaqe1rcP7dLEu96fRZ+R0fkrkiHh4ZtRlncYeZgBtt5UUfImRnGSScZJwMXqdOMFiKPLXV5WuqnaVZZfyXgi01uVjQ45w9p4SiOI3yrI5XXpIII8uRkHGCMjYncVpUpqpFxlwZtGTi8opvEOR7+fMcvEkEDjTIsdqqsykYYBmdtJIyM1WhY0YNSS1XeSSuKklhssvEuUbK40mW3QsgCrIuVkAAwAJEIcYHvVuUVJYksoiTaeURsvw7s2O7XWn9j7VLp+hOrUR+dQKzoJ5UF6IldxVaw5P1HHPh7aT26Qwots0WoxSRKMqSMNqH+kVsDUCcnA3B3qdxTWGVqlONSLjJZRRbn4e8SQ4CQSjsySlf1V18v0Bb61WlbdGcepsfX3Jepm4f8NLyc6bhkto/wARRtcrDuE20pkbajnHpW0KGHlkttsuNOW9N5wT938ILEgCCS4gx2Vw69u0isfXoR1redGnN5kj0lvtO7t47lKo0unH68Cy8m8tiwso7PX4qp4nmK6dQZ2fBXJ/ax13qUolfXh0tiv2cwSTWqgiOSJfEYJviOSIeclR5QyhgwAzg7VyLqwnKbnT58i5RuEo7siBZ7IL4D3tysBGBZuzIoB6JoKCbR20FsYOMYwKOrfY3d3z/NDO5QznJJmzm4ggt7eJ7e0OFlmkQxkx9DHBEwDeYeXWQABnGTWbSwkpdpV49P3MVrhNbsDe535dlVobmyhDtGohkhUhS8X+jKk7aoz0z+Fmqxf2UbunuvRrgzS1uXQnvcuZr8vcjzSTJc8RKfdkNFaRnUiN2eR/9I47DGkdRWLLZ9K1j7ur5v8AOBm5u513rw6HQ6vlUUAoBQCgFAKAUAoBQCgBFAU/gfw4s7S5FxG0x0FzFC8mYYi3zGNMDBIJG5PX6YAuFAKAUAoBQCgFAKAUAoBQCgFAKAUAoBQCgFAKAUAoBQCgFAKAUAoBQCgP/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dirty="0"/>
          </a:p>
        </p:txBody>
      </p:sp>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776" y="4543633"/>
            <a:ext cx="4307846" cy="2160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286000" y="3105835"/>
            <a:ext cx="4878288" cy="369332"/>
          </a:xfrm>
          <a:prstGeom prst="rect">
            <a:avLst/>
          </a:prstGeom>
        </p:spPr>
        <p:txBody>
          <a:bodyPr wrap="square">
            <a:spAutoFit/>
          </a:bodyPr>
          <a:lstStyle/>
          <a:p>
            <a:r>
              <a:rPr lang="en-GB" dirty="0">
                <a:hlinkClick r:id="rId6"/>
              </a:rPr>
              <a:t>https://www.youtube.com/watch?v=sLPFaOvhlKw</a:t>
            </a:r>
            <a:endParaRPr lang="en-GB" dirty="0"/>
          </a:p>
        </p:txBody>
      </p:sp>
    </p:spTree>
    <p:extLst>
      <p:ext uri="{BB962C8B-B14F-4D97-AF65-F5344CB8AC3E}">
        <p14:creationId xmlns:p14="http://schemas.microsoft.com/office/powerpoint/2010/main" val="21161012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908466" y="3937702"/>
            <a:ext cx="7146540" cy="223224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67544" y="3352764"/>
            <a:ext cx="8229600" cy="1143000"/>
          </a:xfrm>
        </p:spPr>
        <p:txBody>
          <a:bodyPr>
            <a:normAutofit fontScale="90000"/>
          </a:bodyPr>
          <a:lstStyle/>
          <a:p>
            <a:r>
              <a:rPr lang="en-GB" sz="8900" b="1" dirty="0" smtClean="0"/>
              <a:t/>
            </a:r>
            <a:br>
              <a:rPr lang="en-GB" sz="8900" b="1" dirty="0" smtClean="0"/>
            </a:br>
            <a:r>
              <a:rPr lang="en-GB" sz="8900" b="1" i="1" dirty="0" smtClean="0"/>
              <a:t>Warm Up</a:t>
            </a:r>
            <a:r>
              <a:rPr lang="en-GB" sz="8900" b="1" dirty="0"/>
              <a:t/>
            </a:r>
            <a:br>
              <a:rPr lang="en-GB" sz="8900" b="1" dirty="0"/>
            </a:br>
            <a:r>
              <a:rPr lang="en-GB" sz="8900" b="1" dirty="0" smtClean="0"/>
              <a:t/>
            </a:r>
            <a:br>
              <a:rPr lang="en-GB" sz="8900" b="1" dirty="0" smtClean="0"/>
            </a:br>
            <a:r>
              <a:rPr lang="en-GB" sz="6000" b="1" dirty="0" smtClean="0"/>
              <a:t>How many dots?</a:t>
            </a:r>
            <a:br>
              <a:rPr lang="en-GB" sz="6000" b="1" dirty="0" smtClean="0"/>
            </a:br>
            <a:r>
              <a:rPr lang="en-GB" sz="6000" b="1" dirty="0" smtClean="0"/>
              <a:t>How did you see them?</a:t>
            </a:r>
            <a:r>
              <a:rPr lang="en-GB" sz="1600" dirty="0" smtClean="0"/>
              <a:t/>
            </a:r>
            <a:br>
              <a:rPr lang="en-GB" sz="1600" dirty="0" smtClean="0"/>
            </a:br>
            <a:r>
              <a:rPr lang="en-GB" dirty="0"/>
              <a:t/>
            </a:r>
            <a:br>
              <a:rPr lang="en-GB" dirty="0"/>
            </a:br>
            <a:r>
              <a:rPr lang="en-GB" dirty="0" smtClean="0"/>
              <a:t/>
            </a:r>
            <a:br>
              <a:rPr lang="en-GB" dirty="0" smtClean="0"/>
            </a:br>
            <a:endParaRPr lang="en-GB" dirty="0"/>
          </a:p>
        </p:txBody>
      </p:sp>
      <p:sp>
        <p:nvSpPr>
          <p:cNvPr id="4" name="Rectangle 3"/>
          <p:cNvSpPr/>
          <p:nvPr/>
        </p:nvSpPr>
        <p:spPr>
          <a:xfrm>
            <a:off x="2195736" y="4869160"/>
            <a:ext cx="4572000" cy="369332"/>
          </a:xfrm>
          <a:prstGeom prst="rect">
            <a:avLst/>
          </a:prstGeom>
        </p:spPr>
        <p:txBody>
          <a:bodyPr>
            <a:spAutoFit/>
          </a:bodyPr>
          <a:lstStyle/>
          <a:p>
            <a:r>
              <a:rPr lang="en-GB" dirty="0"/>
              <a:t> </a:t>
            </a:r>
          </a:p>
        </p:txBody>
      </p:sp>
    </p:spTree>
    <p:extLst>
      <p:ext uri="{BB962C8B-B14F-4D97-AF65-F5344CB8AC3E}">
        <p14:creationId xmlns:p14="http://schemas.microsoft.com/office/powerpoint/2010/main" val="353643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Connector 2"/>
          <p:cNvSpPr/>
          <p:nvPr/>
        </p:nvSpPr>
        <p:spPr>
          <a:xfrm>
            <a:off x="3185592" y="2550484"/>
            <a:ext cx="936104" cy="1008112"/>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lowchart: Connector 3"/>
          <p:cNvSpPr/>
          <p:nvPr/>
        </p:nvSpPr>
        <p:spPr>
          <a:xfrm>
            <a:off x="1996003" y="4077072"/>
            <a:ext cx="936104" cy="1008112"/>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lowchart: Connector 4"/>
          <p:cNvSpPr/>
          <p:nvPr/>
        </p:nvSpPr>
        <p:spPr>
          <a:xfrm>
            <a:off x="4427984" y="1123077"/>
            <a:ext cx="936104" cy="1008112"/>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lowchart: Connector 5"/>
          <p:cNvSpPr/>
          <p:nvPr/>
        </p:nvSpPr>
        <p:spPr>
          <a:xfrm>
            <a:off x="3220616" y="4077072"/>
            <a:ext cx="936104" cy="1008112"/>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lowchart: Connector 6"/>
          <p:cNvSpPr/>
          <p:nvPr/>
        </p:nvSpPr>
        <p:spPr>
          <a:xfrm>
            <a:off x="4644008" y="2550484"/>
            <a:ext cx="936104" cy="1008112"/>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lowchart: Connector 7"/>
          <p:cNvSpPr/>
          <p:nvPr/>
        </p:nvSpPr>
        <p:spPr>
          <a:xfrm>
            <a:off x="5868144" y="1182153"/>
            <a:ext cx="936104" cy="1008112"/>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86635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9701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Connector 1"/>
          <p:cNvSpPr/>
          <p:nvPr/>
        </p:nvSpPr>
        <p:spPr>
          <a:xfrm>
            <a:off x="2699792" y="1397999"/>
            <a:ext cx="936104" cy="1008112"/>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lowchart: Connector 3"/>
          <p:cNvSpPr/>
          <p:nvPr/>
        </p:nvSpPr>
        <p:spPr>
          <a:xfrm>
            <a:off x="4175956" y="2406111"/>
            <a:ext cx="936104" cy="1008112"/>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lowchart: Connector 4"/>
          <p:cNvSpPr/>
          <p:nvPr/>
        </p:nvSpPr>
        <p:spPr>
          <a:xfrm>
            <a:off x="759915" y="1793048"/>
            <a:ext cx="936104" cy="1008112"/>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lowchart: Connector 5"/>
          <p:cNvSpPr/>
          <p:nvPr/>
        </p:nvSpPr>
        <p:spPr>
          <a:xfrm>
            <a:off x="2699792" y="3933056"/>
            <a:ext cx="936104" cy="1008112"/>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lowchart: Connector 6"/>
          <p:cNvSpPr/>
          <p:nvPr/>
        </p:nvSpPr>
        <p:spPr>
          <a:xfrm>
            <a:off x="759915" y="3284984"/>
            <a:ext cx="936104" cy="1008112"/>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lowchart: Connector 7"/>
          <p:cNvSpPr/>
          <p:nvPr/>
        </p:nvSpPr>
        <p:spPr>
          <a:xfrm>
            <a:off x="5466184" y="3931065"/>
            <a:ext cx="936104" cy="1008112"/>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lowchart: Connector 8"/>
          <p:cNvSpPr/>
          <p:nvPr/>
        </p:nvSpPr>
        <p:spPr>
          <a:xfrm>
            <a:off x="7296472" y="3284984"/>
            <a:ext cx="936104" cy="1008112"/>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lowchart: Connector 9"/>
          <p:cNvSpPr/>
          <p:nvPr/>
        </p:nvSpPr>
        <p:spPr>
          <a:xfrm>
            <a:off x="7308304" y="1793048"/>
            <a:ext cx="936104" cy="1008112"/>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lowchart: Connector 10"/>
          <p:cNvSpPr/>
          <p:nvPr/>
        </p:nvSpPr>
        <p:spPr>
          <a:xfrm>
            <a:off x="5466184" y="1397999"/>
            <a:ext cx="936104" cy="1008112"/>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230873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1545</TotalTime>
  <Words>1593</Words>
  <Application>Microsoft Office PowerPoint</Application>
  <PresentationFormat>On-screen Show (4:3)</PresentationFormat>
  <Paragraphs>195</Paragraphs>
  <Slides>41</Slides>
  <Notes>13</Notes>
  <HiddenSlides>3</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41</vt:i4>
      </vt:variant>
    </vt:vector>
  </HeadingPairs>
  <TitlesOfParts>
    <vt:vector size="55" baseType="lpstr">
      <vt:lpstr>aaaiight! fat</vt:lpstr>
      <vt:lpstr>Arial</vt:lpstr>
      <vt:lpstr>Calibri</vt:lpstr>
      <vt:lpstr>Calibri Light</vt:lpstr>
      <vt:lpstr>Quicksand</vt:lpstr>
      <vt:lpstr>SassoonPrimaryInfant</vt:lpstr>
      <vt:lpstr>Office Theme</vt:lpstr>
      <vt:lpstr>2_Office Theme</vt:lpstr>
      <vt:lpstr>3_Office Theme</vt:lpstr>
      <vt:lpstr>5_Office Theme</vt:lpstr>
      <vt:lpstr>6_Office Theme</vt:lpstr>
      <vt:lpstr>7_Office Theme</vt:lpstr>
      <vt:lpstr>8_Office Theme</vt:lpstr>
      <vt:lpstr>Default Design</vt:lpstr>
      <vt:lpstr>PowerPoint Presentation</vt:lpstr>
      <vt:lpstr>Helping my child with  Maths in Key Stage 2  Elburton Primary School </vt:lpstr>
      <vt:lpstr>Aims of meeting</vt:lpstr>
      <vt:lpstr>PowerPoint Presentation</vt:lpstr>
      <vt:lpstr>Thinking is at the heart of Mathematics and therefore should be at the heart of Mathematical teaching and learning.   At Elburton Primary, we believe that all children can do Maths (and do it well)  Increased engagement can lead to a 30% improvement in attainment!  </vt:lpstr>
      <vt:lpstr> Warm Up  How many dots? How did you see them?   </vt:lpstr>
      <vt:lpstr>PowerPoint Presentation</vt:lpstr>
      <vt:lpstr>PowerPoint Presentation</vt:lpstr>
      <vt:lpstr>PowerPoint Presentation</vt:lpstr>
      <vt:lpstr>PowerPoint Presentation</vt:lpstr>
      <vt:lpstr>The National Curriculum</vt:lpstr>
      <vt:lpstr>PowerPoint Presentation</vt:lpstr>
      <vt:lpstr>Maths?</vt:lpstr>
      <vt:lpstr>Key elements of a Mastery Curriculum in Maths</vt:lpstr>
      <vt:lpstr>PowerPoint Presentation</vt:lpstr>
      <vt:lpstr>PowerPoint Presentation</vt:lpstr>
      <vt:lpstr>PowerPoint Presentation</vt:lpstr>
      <vt:lpstr>PowerPoint Presentation</vt:lpstr>
      <vt:lpstr>PowerPoint Presentation</vt:lpstr>
      <vt:lpstr>PowerPoint Presentation</vt:lpstr>
      <vt:lpstr>The Connective Model</vt:lpstr>
      <vt:lpstr>Numicon and Resources </vt:lpstr>
      <vt:lpstr>End of KS2 SATs/NFER </vt:lpstr>
      <vt:lpstr>2018 Arithmetic Paper</vt:lpstr>
      <vt:lpstr>2018 Reasoning Paper</vt:lpstr>
      <vt:lpstr>Maths in Action – 15 minutes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Lessons</vt:lpstr>
      <vt:lpstr>Pupil Area</vt:lpstr>
      <vt:lpstr>Games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Thinking is at the heart of Mathematics and therefore should be at the heart of mathematical teaching and learning.</dc:title>
  <dc:creator>amaguire</dc:creator>
  <cp:lastModifiedBy>Debbie Harvey</cp:lastModifiedBy>
  <cp:revision>123</cp:revision>
  <cp:lastPrinted>2019-02-26T09:58:43Z</cp:lastPrinted>
  <dcterms:created xsi:type="dcterms:W3CDTF">2015-01-23T20:53:54Z</dcterms:created>
  <dcterms:modified xsi:type="dcterms:W3CDTF">2020-02-10T11:04:22Z</dcterms:modified>
</cp:coreProperties>
</file>