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31"/>
  </p:notesMasterIdLst>
  <p:handoutMasterIdLst>
    <p:handoutMasterId r:id="rId32"/>
  </p:handoutMasterIdLst>
  <p:sldIdLst>
    <p:sldId id="409" r:id="rId5"/>
    <p:sldId id="411" r:id="rId6"/>
    <p:sldId id="459" r:id="rId7"/>
    <p:sldId id="437" r:id="rId8"/>
    <p:sldId id="438" r:id="rId9"/>
    <p:sldId id="413" r:id="rId10"/>
    <p:sldId id="451" r:id="rId11"/>
    <p:sldId id="443" r:id="rId12"/>
    <p:sldId id="450" r:id="rId13"/>
    <p:sldId id="453" r:id="rId14"/>
    <p:sldId id="455" r:id="rId15"/>
    <p:sldId id="456" r:id="rId16"/>
    <p:sldId id="457" r:id="rId17"/>
    <p:sldId id="421" r:id="rId18"/>
    <p:sldId id="429" r:id="rId19"/>
    <p:sldId id="425" r:id="rId20"/>
    <p:sldId id="434" r:id="rId21"/>
    <p:sldId id="436" r:id="rId22"/>
    <p:sldId id="444" r:id="rId23"/>
    <p:sldId id="448" r:id="rId24"/>
    <p:sldId id="449" r:id="rId25"/>
    <p:sldId id="435" r:id="rId26"/>
    <p:sldId id="458" r:id="rId27"/>
    <p:sldId id="417" r:id="rId28"/>
    <p:sldId id="427" r:id="rId29"/>
    <p:sldId id="428" r:id="rId30"/>
  </p:sldIdLst>
  <p:sldSz cx="9144000" cy="6858000" type="screen4x3"/>
  <p:notesSz cx="6735763" cy="9869488"/>
  <p:defaultTextStyle>
    <a:defPPr>
      <a:defRPr lang="en-GB"/>
    </a:defPPr>
    <a:lvl1pPr algn="l" rtl="0" fontAlgn="base">
      <a:spcBef>
        <a:spcPct val="0"/>
      </a:spcBef>
      <a:spcAft>
        <a:spcPct val="0"/>
      </a:spcAft>
      <a:defRPr sz="2400"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Tahoma" pitchFamily="34" charset="0"/>
        <a:ea typeface="+mn-ea"/>
        <a:cs typeface="Times New Roman" pitchFamily="18" charset="0"/>
      </a:defRPr>
    </a:lvl5pPr>
    <a:lvl6pPr marL="2286000" algn="l" defTabSz="914400" rtl="0" eaLnBrk="1" latinLnBrk="0" hangingPunct="1">
      <a:defRPr sz="2400" kern="1200">
        <a:solidFill>
          <a:schemeClr val="tx1"/>
        </a:solidFill>
        <a:latin typeface="Tahoma" pitchFamily="34" charset="0"/>
        <a:ea typeface="+mn-ea"/>
        <a:cs typeface="Times New Roman" pitchFamily="18" charset="0"/>
      </a:defRPr>
    </a:lvl6pPr>
    <a:lvl7pPr marL="2743200" algn="l" defTabSz="914400" rtl="0" eaLnBrk="1" latinLnBrk="0" hangingPunct="1">
      <a:defRPr sz="2400" kern="1200">
        <a:solidFill>
          <a:schemeClr val="tx1"/>
        </a:solidFill>
        <a:latin typeface="Tahoma" pitchFamily="34" charset="0"/>
        <a:ea typeface="+mn-ea"/>
        <a:cs typeface="Times New Roman" pitchFamily="18" charset="0"/>
      </a:defRPr>
    </a:lvl7pPr>
    <a:lvl8pPr marL="3200400" algn="l" defTabSz="914400" rtl="0" eaLnBrk="1" latinLnBrk="0" hangingPunct="1">
      <a:defRPr sz="2400" kern="1200">
        <a:solidFill>
          <a:schemeClr val="tx1"/>
        </a:solidFill>
        <a:latin typeface="Tahoma" pitchFamily="34" charset="0"/>
        <a:ea typeface="+mn-ea"/>
        <a:cs typeface="Times New Roman" pitchFamily="18" charset="0"/>
      </a:defRPr>
    </a:lvl8pPr>
    <a:lvl9pPr marL="3657600" algn="l" defTabSz="914400" rtl="0" eaLnBrk="1" latinLnBrk="0" hangingPunct="1">
      <a:defRPr sz="2400"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DDFF"/>
    <a:srgbClr val="4BD0FF"/>
    <a:srgbClr val="CC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5007" autoAdjust="0"/>
  </p:normalViewPr>
  <p:slideViewPr>
    <p:cSldViewPr>
      <p:cViewPr varScale="1">
        <p:scale>
          <a:sx n="86" d="100"/>
          <a:sy n="86" d="100"/>
        </p:scale>
        <p:origin x="1238" y="5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Marriott" userId="e934ec09-4e9e-4b73-95ed-39d064e3df51" providerId="ADAL" clId="{5FC07522-A4DC-4942-AA59-00A0C3586D96}"/>
    <pc:docChg chg="undo custSel addSld delSld modSld">
      <pc:chgData name="Emma Marriott" userId="e934ec09-4e9e-4b73-95ed-39d064e3df51" providerId="ADAL" clId="{5FC07522-A4DC-4942-AA59-00A0C3586D96}" dt="2023-09-13T13:34:37.375" v="981"/>
      <pc:docMkLst>
        <pc:docMk/>
      </pc:docMkLst>
      <pc:sldChg chg="modSp mod">
        <pc:chgData name="Emma Marriott" userId="e934ec09-4e9e-4b73-95ed-39d064e3df51" providerId="ADAL" clId="{5FC07522-A4DC-4942-AA59-00A0C3586D96}" dt="2023-09-13T13:12:49.508" v="1" actId="20577"/>
        <pc:sldMkLst>
          <pc:docMk/>
          <pc:sldMk cId="2634972003" sldId="409"/>
        </pc:sldMkLst>
        <pc:spChg chg="mod">
          <ac:chgData name="Emma Marriott" userId="e934ec09-4e9e-4b73-95ed-39d064e3df51" providerId="ADAL" clId="{5FC07522-A4DC-4942-AA59-00A0C3586D96}" dt="2023-09-13T13:12:49.508" v="1" actId="20577"/>
          <ac:spMkLst>
            <pc:docMk/>
            <pc:sldMk cId="2634972003" sldId="409"/>
            <ac:spMk id="4101" creationId="{00000000-0000-0000-0000-000000000000}"/>
          </ac:spMkLst>
        </pc:spChg>
      </pc:sldChg>
      <pc:sldChg chg="addSp delSp modSp mod">
        <pc:chgData name="Emma Marriott" userId="e934ec09-4e9e-4b73-95ed-39d064e3df51" providerId="ADAL" clId="{5FC07522-A4DC-4942-AA59-00A0C3586D96}" dt="2023-09-13T13:14:46.573" v="37" actId="20577"/>
        <pc:sldMkLst>
          <pc:docMk/>
          <pc:sldMk cId="3139293207" sldId="411"/>
        </pc:sldMkLst>
        <pc:spChg chg="mod">
          <ac:chgData name="Emma Marriott" userId="e934ec09-4e9e-4b73-95ed-39d064e3df51" providerId="ADAL" clId="{5FC07522-A4DC-4942-AA59-00A0C3586D96}" dt="2023-09-13T13:14:46.573" v="37" actId="20577"/>
          <ac:spMkLst>
            <pc:docMk/>
            <pc:sldMk cId="3139293207" sldId="411"/>
            <ac:spMk id="6148" creationId="{00000000-0000-0000-0000-000000000000}"/>
          </ac:spMkLst>
        </pc:spChg>
        <pc:picChg chg="del">
          <ac:chgData name="Emma Marriott" userId="e934ec09-4e9e-4b73-95ed-39d064e3df51" providerId="ADAL" clId="{5FC07522-A4DC-4942-AA59-00A0C3586D96}" dt="2023-09-13T13:14:10.802" v="4" actId="478"/>
          <ac:picMkLst>
            <pc:docMk/>
            <pc:sldMk cId="3139293207" sldId="411"/>
            <ac:picMk id="4" creationId="{00000000-0000-0000-0000-000000000000}"/>
          </ac:picMkLst>
        </pc:picChg>
        <pc:picChg chg="add mod">
          <ac:chgData name="Emma Marriott" userId="e934ec09-4e9e-4b73-95ed-39d064e3df51" providerId="ADAL" clId="{5FC07522-A4DC-4942-AA59-00A0C3586D96}" dt="2023-09-13T13:14:15.904" v="6" actId="14100"/>
          <ac:picMkLst>
            <pc:docMk/>
            <pc:sldMk cId="3139293207" sldId="411"/>
            <ac:picMk id="6" creationId="{AD55F0DD-7B77-A5B5-72F0-77665491E709}"/>
          </ac:picMkLst>
        </pc:picChg>
      </pc:sldChg>
      <pc:sldChg chg="modSp mod">
        <pc:chgData name="Emma Marriott" userId="e934ec09-4e9e-4b73-95ed-39d064e3df51" providerId="ADAL" clId="{5FC07522-A4DC-4942-AA59-00A0C3586D96}" dt="2023-09-13T13:18:49.818" v="343" actId="20577"/>
        <pc:sldMkLst>
          <pc:docMk/>
          <pc:sldMk cId="2516748162" sldId="413"/>
        </pc:sldMkLst>
        <pc:spChg chg="mod">
          <ac:chgData name="Emma Marriott" userId="e934ec09-4e9e-4b73-95ed-39d064e3df51" providerId="ADAL" clId="{5FC07522-A4DC-4942-AA59-00A0C3586D96}" dt="2023-09-13T13:18:49.818" v="343" actId="20577"/>
          <ac:spMkLst>
            <pc:docMk/>
            <pc:sldMk cId="2516748162" sldId="413"/>
            <ac:spMk id="5124" creationId="{00000000-0000-0000-0000-000000000000}"/>
          </ac:spMkLst>
        </pc:spChg>
      </pc:sldChg>
      <pc:sldChg chg="modSp mod">
        <pc:chgData name="Emma Marriott" userId="e934ec09-4e9e-4b73-95ed-39d064e3df51" providerId="ADAL" clId="{5FC07522-A4DC-4942-AA59-00A0C3586D96}" dt="2023-09-13T13:22:23.212" v="457" actId="20577"/>
        <pc:sldMkLst>
          <pc:docMk/>
          <pc:sldMk cId="871236612" sldId="421"/>
        </pc:sldMkLst>
        <pc:spChg chg="mod">
          <ac:chgData name="Emma Marriott" userId="e934ec09-4e9e-4b73-95ed-39d064e3df51" providerId="ADAL" clId="{5FC07522-A4DC-4942-AA59-00A0C3586D96}" dt="2023-09-13T13:22:23.212" v="457" actId="20577"/>
          <ac:spMkLst>
            <pc:docMk/>
            <pc:sldMk cId="871236612" sldId="421"/>
            <ac:spMk id="16389" creationId="{00000000-0000-0000-0000-000000000000}"/>
          </ac:spMkLst>
        </pc:spChg>
      </pc:sldChg>
      <pc:sldChg chg="modSp mod">
        <pc:chgData name="Emma Marriott" userId="e934ec09-4e9e-4b73-95ed-39d064e3df51" providerId="ADAL" clId="{5FC07522-A4DC-4942-AA59-00A0C3586D96}" dt="2023-09-13T13:22:55.637" v="492" actId="20577"/>
        <pc:sldMkLst>
          <pc:docMk/>
          <pc:sldMk cId="2311999719" sldId="425"/>
        </pc:sldMkLst>
        <pc:spChg chg="mod">
          <ac:chgData name="Emma Marriott" userId="e934ec09-4e9e-4b73-95ed-39d064e3df51" providerId="ADAL" clId="{5FC07522-A4DC-4942-AA59-00A0C3586D96}" dt="2023-09-13T13:22:55.637" v="492" actId="20577"/>
          <ac:spMkLst>
            <pc:docMk/>
            <pc:sldMk cId="2311999719" sldId="425"/>
            <ac:spMk id="28677" creationId="{00000000-0000-0000-0000-000000000000}"/>
          </ac:spMkLst>
        </pc:spChg>
      </pc:sldChg>
      <pc:sldChg chg="modSp mod">
        <pc:chgData name="Emma Marriott" userId="e934ec09-4e9e-4b73-95ed-39d064e3df51" providerId="ADAL" clId="{5FC07522-A4DC-4942-AA59-00A0C3586D96}" dt="2023-09-13T13:34:18.193" v="979" actId="20577"/>
        <pc:sldMkLst>
          <pc:docMk/>
          <pc:sldMk cId="1130685344" sldId="427"/>
        </pc:sldMkLst>
        <pc:spChg chg="mod">
          <ac:chgData name="Emma Marriott" userId="e934ec09-4e9e-4b73-95ed-39d064e3df51" providerId="ADAL" clId="{5FC07522-A4DC-4942-AA59-00A0C3586D96}" dt="2023-09-13T13:34:18.193" v="979" actId="20577"/>
          <ac:spMkLst>
            <pc:docMk/>
            <pc:sldMk cId="1130685344" sldId="427"/>
            <ac:spMk id="35844" creationId="{00000000-0000-0000-0000-000000000000}"/>
          </ac:spMkLst>
        </pc:spChg>
      </pc:sldChg>
      <pc:sldChg chg="modSp mod">
        <pc:chgData name="Emma Marriott" userId="e934ec09-4e9e-4b73-95ed-39d064e3df51" providerId="ADAL" clId="{5FC07522-A4DC-4942-AA59-00A0C3586D96}" dt="2023-09-13T13:23:26.910" v="525" actId="20577"/>
        <pc:sldMkLst>
          <pc:docMk/>
          <pc:sldMk cId="609769798" sldId="434"/>
        </pc:sldMkLst>
        <pc:spChg chg="mod">
          <ac:chgData name="Emma Marriott" userId="e934ec09-4e9e-4b73-95ed-39d064e3df51" providerId="ADAL" clId="{5FC07522-A4DC-4942-AA59-00A0C3586D96}" dt="2023-09-13T13:23:26.910" v="525" actId="20577"/>
          <ac:spMkLst>
            <pc:docMk/>
            <pc:sldMk cId="609769798" sldId="434"/>
            <ac:spMk id="28677" creationId="{00000000-0000-0000-0000-000000000000}"/>
          </ac:spMkLst>
        </pc:spChg>
      </pc:sldChg>
      <pc:sldChg chg="modSp mod">
        <pc:chgData name="Emma Marriott" userId="e934ec09-4e9e-4b73-95ed-39d064e3df51" providerId="ADAL" clId="{5FC07522-A4DC-4942-AA59-00A0C3586D96}" dt="2023-09-13T13:24:12.338" v="557" actId="20577"/>
        <pc:sldMkLst>
          <pc:docMk/>
          <pc:sldMk cId="190699104" sldId="436"/>
        </pc:sldMkLst>
        <pc:spChg chg="mod">
          <ac:chgData name="Emma Marriott" userId="e934ec09-4e9e-4b73-95ed-39d064e3df51" providerId="ADAL" clId="{5FC07522-A4DC-4942-AA59-00A0C3586D96}" dt="2023-09-13T13:24:12.338" v="557" actId="20577"/>
          <ac:spMkLst>
            <pc:docMk/>
            <pc:sldMk cId="190699104" sldId="436"/>
            <ac:spMk id="3" creationId="{00000000-0000-0000-0000-000000000000}"/>
          </ac:spMkLst>
        </pc:spChg>
      </pc:sldChg>
      <pc:sldChg chg="modSp mod">
        <pc:chgData name="Emma Marriott" userId="e934ec09-4e9e-4b73-95ed-39d064e3df51" providerId="ADAL" clId="{5FC07522-A4DC-4942-AA59-00A0C3586D96}" dt="2023-09-13T13:15:29.258" v="88" actId="20577"/>
        <pc:sldMkLst>
          <pc:docMk/>
          <pc:sldMk cId="3361330727" sldId="437"/>
        </pc:sldMkLst>
        <pc:spChg chg="mod">
          <ac:chgData name="Emma Marriott" userId="e934ec09-4e9e-4b73-95ed-39d064e3df51" providerId="ADAL" clId="{5FC07522-A4DC-4942-AA59-00A0C3586D96}" dt="2023-09-13T13:15:29.258" v="88" actId="20577"/>
          <ac:spMkLst>
            <pc:docMk/>
            <pc:sldMk cId="3361330727" sldId="437"/>
            <ac:spMk id="3" creationId="{00000000-0000-0000-0000-000000000000}"/>
          </ac:spMkLst>
        </pc:spChg>
      </pc:sldChg>
      <pc:sldChg chg="modSp mod">
        <pc:chgData name="Emma Marriott" userId="e934ec09-4e9e-4b73-95ed-39d064e3df51" providerId="ADAL" clId="{5FC07522-A4DC-4942-AA59-00A0C3586D96}" dt="2023-09-13T13:16:57.825" v="187" actId="20577"/>
        <pc:sldMkLst>
          <pc:docMk/>
          <pc:sldMk cId="52512373" sldId="438"/>
        </pc:sldMkLst>
        <pc:spChg chg="mod">
          <ac:chgData name="Emma Marriott" userId="e934ec09-4e9e-4b73-95ed-39d064e3df51" providerId="ADAL" clId="{5FC07522-A4DC-4942-AA59-00A0C3586D96}" dt="2023-09-13T13:16:57.825" v="187" actId="20577"/>
          <ac:spMkLst>
            <pc:docMk/>
            <pc:sldMk cId="52512373" sldId="438"/>
            <ac:spMk id="5" creationId="{00000000-0000-0000-0000-000000000000}"/>
          </ac:spMkLst>
        </pc:spChg>
      </pc:sldChg>
      <pc:sldChg chg="addSp delSp modSp mod">
        <pc:chgData name="Emma Marriott" userId="e934ec09-4e9e-4b73-95ed-39d064e3df51" providerId="ADAL" clId="{5FC07522-A4DC-4942-AA59-00A0C3586D96}" dt="2023-09-13T13:19:57.981" v="350" actId="14100"/>
        <pc:sldMkLst>
          <pc:docMk/>
          <pc:sldMk cId="1705309968" sldId="443"/>
        </pc:sldMkLst>
        <pc:spChg chg="mod">
          <ac:chgData name="Emma Marriott" userId="e934ec09-4e9e-4b73-95ed-39d064e3df51" providerId="ADAL" clId="{5FC07522-A4DC-4942-AA59-00A0C3586D96}" dt="2023-09-13T13:18:57.617" v="345" actId="20577"/>
          <ac:spMkLst>
            <pc:docMk/>
            <pc:sldMk cId="1705309968" sldId="443"/>
            <ac:spMk id="2" creationId="{00000000-0000-0000-0000-000000000000}"/>
          </ac:spMkLst>
        </pc:spChg>
        <pc:picChg chg="del">
          <ac:chgData name="Emma Marriott" userId="e934ec09-4e9e-4b73-95ed-39d064e3df51" providerId="ADAL" clId="{5FC07522-A4DC-4942-AA59-00A0C3586D96}" dt="2023-09-13T13:19:50.520" v="348" actId="478"/>
          <ac:picMkLst>
            <pc:docMk/>
            <pc:sldMk cId="1705309968" sldId="443"/>
            <ac:picMk id="4" creationId="{00000000-0000-0000-0000-000000000000}"/>
          </ac:picMkLst>
        </pc:picChg>
        <pc:picChg chg="add mod">
          <ac:chgData name="Emma Marriott" userId="e934ec09-4e9e-4b73-95ed-39d064e3df51" providerId="ADAL" clId="{5FC07522-A4DC-4942-AA59-00A0C3586D96}" dt="2023-09-13T13:19:57.981" v="350" actId="14100"/>
          <ac:picMkLst>
            <pc:docMk/>
            <pc:sldMk cId="1705309968" sldId="443"/>
            <ac:picMk id="5" creationId="{AB4820A7-4FC2-F16D-837C-960B6CCC6C69}"/>
          </ac:picMkLst>
        </pc:picChg>
      </pc:sldChg>
      <pc:sldChg chg="modSp mod">
        <pc:chgData name="Emma Marriott" userId="e934ec09-4e9e-4b73-95ed-39d064e3df51" providerId="ADAL" clId="{5FC07522-A4DC-4942-AA59-00A0C3586D96}" dt="2023-09-13T13:24:59.079" v="679" actId="313"/>
        <pc:sldMkLst>
          <pc:docMk/>
          <pc:sldMk cId="3017555721" sldId="444"/>
        </pc:sldMkLst>
        <pc:spChg chg="mod">
          <ac:chgData name="Emma Marriott" userId="e934ec09-4e9e-4b73-95ed-39d064e3df51" providerId="ADAL" clId="{5FC07522-A4DC-4942-AA59-00A0C3586D96}" dt="2023-09-13T13:24:59.079" v="679" actId="313"/>
          <ac:spMkLst>
            <pc:docMk/>
            <pc:sldMk cId="3017555721" sldId="444"/>
            <ac:spMk id="3" creationId="{00000000-0000-0000-0000-000000000000}"/>
          </ac:spMkLst>
        </pc:spChg>
      </pc:sldChg>
      <pc:sldChg chg="modSp mod">
        <pc:chgData name="Emma Marriott" userId="e934ec09-4e9e-4b73-95ed-39d064e3df51" providerId="ADAL" clId="{5FC07522-A4DC-4942-AA59-00A0C3586D96}" dt="2023-09-13T13:28:12.024" v="883" actId="20577"/>
        <pc:sldMkLst>
          <pc:docMk/>
          <pc:sldMk cId="3459480766" sldId="448"/>
        </pc:sldMkLst>
        <pc:spChg chg="mod">
          <ac:chgData name="Emma Marriott" userId="e934ec09-4e9e-4b73-95ed-39d064e3df51" providerId="ADAL" clId="{5FC07522-A4DC-4942-AA59-00A0C3586D96}" dt="2023-09-13T13:28:12.024" v="883" actId="20577"/>
          <ac:spMkLst>
            <pc:docMk/>
            <pc:sldMk cId="3459480766" sldId="448"/>
            <ac:spMk id="28677" creationId="{00000000-0000-0000-0000-000000000000}"/>
          </ac:spMkLst>
        </pc:spChg>
      </pc:sldChg>
      <pc:sldChg chg="modSp mod">
        <pc:chgData name="Emma Marriott" userId="e934ec09-4e9e-4b73-95ed-39d064e3df51" providerId="ADAL" clId="{5FC07522-A4DC-4942-AA59-00A0C3586D96}" dt="2023-09-13T13:27:19.029" v="794" actId="20577"/>
        <pc:sldMkLst>
          <pc:docMk/>
          <pc:sldMk cId="3564768622" sldId="449"/>
        </pc:sldMkLst>
        <pc:spChg chg="mod">
          <ac:chgData name="Emma Marriott" userId="e934ec09-4e9e-4b73-95ed-39d064e3df51" providerId="ADAL" clId="{5FC07522-A4DC-4942-AA59-00A0C3586D96}" dt="2023-09-13T13:27:19.029" v="794" actId="20577"/>
          <ac:spMkLst>
            <pc:docMk/>
            <pc:sldMk cId="3564768622" sldId="449"/>
            <ac:spMk id="34821" creationId="{00000000-0000-0000-0000-000000000000}"/>
          </ac:spMkLst>
        </pc:spChg>
      </pc:sldChg>
      <pc:sldChg chg="modSp mod">
        <pc:chgData name="Emma Marriott" userId="e934ec09-4e9e-4b73-95ed-39d064e3df51" providerId="ADAL" clId="{5FC07522-A4DC-4942-AA59-00A0C3586D96}" dt="2023-09-13T13:21:12.041" v="390" actId="20577"/>
        <pc:sldMkLst>
          <pc:docMk/>
          <pc:sldMk cId="854932976" sldId="450"/>
        </pc:sldMkLst>
        <pc:spChg chg="mod">
          <ac:chgData name="Emma Marriott" userId="e934ec09-4e9e-4b73-95ed-39d064e3df51" providerId="ADAL" clId="{5FC07522-A4DC-4942-AA59-00A0C3586D96}" dt="2023-09-13T13:21:12.041" v="390" actId="20577"/>
          <ac:spMkLst>
            <pc:docMk/>
            <pc:sldMk cId="854932976" sldId="450"/>
            <ac:spMk id="16389" creationId="{00000000-0000-0000-0000-000000000000}"/>
          </ac:spMkLst>
        </pc:spChg>
      </pc:sldChg>
      <pc:sldChg chg="modSp del mod">
        <pc:chgData name="Emma Marriott" userId="e934ec09-4e9e-4b73-95ed-39d064e3df51" providerId="ADAL" clId="{5FC07522-A4DC-4942-AA59-00A0C3586D96}" dt="2023-09-13T13:34:27.158" v="980" actId="47"/>
        <pc:sldMkLst>
          <pc:docMk/>
          <pc:sldMk cId="1282518916" sldId="451"/>
        </pc:sldMkLst>
        <pc:spChg chg="mod">
          <ac:chgData name="Emma Marriott" userId="e934ec09-4e9e-4b73-95ed-39d064e3df51" providerId="ADAL" clId="{5FC07522-A4DC-4942-AA59-00A0C3586D96}" dt="2023-09-13T13:31:45.522" v="963" actId="20577"/>
          <ac:spMkLst>
            <pc:docMk/>
            <pc:sldMk cId="1282518916" sldId="451"/>
            <ac:spMk id="16389" creationId="{00000000-0000-0000-0000-000000000000}"/>
          </ac:spMkLst>
        </pc:spChg>
      </pc:sldChg>
      <pc:sldChg chg="add">
        <pc:chgData name="Emma Marriott" userId="e934ec09-4e9e-4b73-95ed-39d064e3df51" providerId="ADAL" clId="{5FC07522-A4DC-4942-AA59-00A0C3586D96}" dt="2023-09-13T13:34:37.375" v="981"/>
        <pc:sldMkLst>
          <pc:docMk/>
          <pc:sldMk cId="3691225603" sldId="451"/>
        </pc:sldMkLst>
      </pc:sldChg>
      <pc:sldChg chg="modSp mod">
        <pc:chgData name="Emma Marriott" userId="e934ec09-4e9e-4b73-95ed-39d064e3df51" providerId="ADAL" clId="{5FC07522-A4DC-4942-AA59-00A0C3586D96}" dt="2023-09-13T13:30:37.613" v="953" actId="20577"/>
        <pc:sldMkLst>
          <pc:docMk/>
          <pc:sldMk cId="1314530965" sldId="458"/>
        </pc:sldMkLst>
        <pc:spChg chg="mod">
          <ac:chgData name="Emma Marriott" userId="e934ec09-4e9e-4b73-95ed-39d064e3df51" providerId="ADAL" clId="{5FC07522-A4DC-4942-AA59-00A0C3586D96}" dt="2023-09-13T13:30:37.613" v="953" actId="20577"/>
          <ac:spMkLst>
            <pc:docMk/>
            <pc:sldMk cId="1314530965" sldId="458"/>
            <ac:spMk id="16389" creationId="{00000000-0000-0000-0000-000000000000}"/>
          </ac:spMkLst>
        </pc:spChg>
      </pc:sldChg>
      <pc:sldChg chg="del">
        <pc:chgData name="Emma Marriott" userId="e934ec09-4e9e-4b73-95ed-39d064e3df51" providerId="ADAL" clId="{5FC07522-A4DC-4942-AA59-00A0C3586D96}" dt="2023-09-13T13:17:09.304" v="188" actId="47"/>
        <pc:sldMkLst>
          <pc:docMk/>
          <pc:sldMk cId="1181693" sldId="460"/>
        </pc:sldMkLst>
      </pc:sldChg>
      <pc:sldChg chg="del">
        <pc:chgData name="Emma Marriott" userId="e934ec09-4e9e-4b73-95ed-39d064e3df51" providerId="ADAL" clId="{5FC07522-A4DC-4942-AA59-00A0C3586D96}" dt="2023-09-13T13:17:10.361" v="189" actId="47"/>
        <pc:sldMkLst>
          <pc:docMk/>
          <pc:sldMk cId="867614073" sldId="462"/>
        </pc:sldMkLst>
      </pc:sldChg>
      <pc:sldChg chg="del">
        <pc:chgData name="Emma Marriott" userId="e934ec09-4e9e-4b73-95ed-39d064e3df51" providerId="ADAL" clId="{5FC07522-A4DC-4942-AA59-00A0C3586D96}" dt="2023-09-13T13:17:11.217" v="190" actId="47"/>
        <pc:sldMkLst>
          <pc:docMk/>
          <pc:sldMk cId="1250074825" sldId="463"/>
        </pc:sldMkLst>
      </pc:sldChg>
      <pc:sldChg chg="del">
        <pc:chgData name="Emma Marriott" userId="e934ec09-4e9e-4b73-95ed-39d064e3df51" providerId="ADAL" clId="{5FC07522-A4DC-4942-AA59-00A0C3586D96}" dt="2023-09-13T13:17:11.849" v="191" actId="47"/>
        <pc:sldMkLst>
          <pc:docMk/>
          <pc:sldMk cId="1534298143" sldId="464"/>
        </pc:sldMkLst>
      </pc:sldChg>
    </pc:docChg>
  </pc:docChgLst>
  <pc:docChgLst>
    <pc:chgData name="Emma Marriott" userId="e934ec09-4e9e-4b73-95ed-39d064e3df51" providerId="ADAL" clId="{59517580-0029-408F-9203-3F6B0F5C523E}"/>
    <pc:docChg chg="modSld">
      <pc:chgData name="Emma Marriott" userId="e934ec09-4e9e-4b73-95ed-39d064e3df51" providerId="ADAL" clId="{59517580-0029-408F-9203-3F6B0F5C523E}" dt="2023-09-15T12:10:15.401" v="11" actId="20577"/>
      <pc:docMkLst>
        <pc:docMk/>
      </pc:docMkLst>
      <pc:sldChg chg="modSp mod">
        <pc:chgData name="Emma Marriott" userId="e934ec09-4e9e-4b73-95ed-39d064e3df51" providerId="ADAL" clId="{59517580-0029-408F-9203-3F6B0F5C523E}" dt="2023-09-15T12:09:48.636" v="5" actId="6549"/>
        <pc:sldMkLst>
          <pc:docMk/>
          <pc:sldMk cId="2634972003" sldId="409"/>
        </pc:sldMkLst>
        <pc:spChg chg="mod">
          <ac:chgData name="Emma Marriott" userId="e934ec09-4e9e-4b73-95ed-39d064e3df51" providerId="ADAL" clId="{59517580-0029-408F-9203-3F6B0F5C523E}" dt="2023-09-15T12:09:48.636" v="5" actId="6549"/>
          <ac:spMkLst>
            <pc:docMk/>
            <pc:sldMk cId="2634972003" sldId="409"/>
            <ac:spMk id="4101" creationId="{00000000-0000-0000-0000-000000000000}"/>
          </ac:spMkLst>
        </pc:spChg>
      </pc:sldChg>
      <pc:sldChg chg="modSp mod">
        <pc:chgData name="Emma Marriott" userId="e934ec09-4e9e-4b73-95ed-39d064e3df51" providerId="ADAL" clId="{59517580-0029-408F-9203-3F6B0F5C523E}" dt="2023-09-15T12:10:15.401" v="11" actId="20577"/>
        <pc:sldMkLst>
          <pc:docMk/>
          <pc:sldMk cId="2516748162" sldId="413"/>
        </pc:sldMkLst>
        <pc:spChg chg="mod">
          <ac:chgData name="Emma Marriott" userId="e934ec09-4e9e-4b73-95ed-39d064e3df51" providerId="ADAL" clId="{59517580-0029-408F-9203-3F6B0F5C523E}" dt="2023-09-15T12:10:15.401" v="11" actId="20577"/>
          <ac:spMkLst>
            <pc:docMk/>
            <pc:sldMk cId="2516748162" sldId="413"/>
            <ac:spMk id="512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5DDC9631-53AD-465D-AE1A-69EB45702200}" type="datetimeFigureOut">
              <a:rPr lang="en-US" smtClean="0"/>
              <a:pPr/>
              <a:t>9/15/2023</a:t>
            </a:fld>
            <a:endParaRPr lang="en-GB" dirty="0"/>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61B33A59-08B4-4279-900F-7DC0C5D3E324}" type="slidenum">
              <a:rPr lang="en-GB" smtClean="0"/>
              <a:pPr/>
              <a:t>‹#›</a:t>
            </a:fld>
            <a:endParaRPr lang="en-GB" dirty="0"/>
          </a:p>
        </p:txBody>
      </p:sp>
    </p:spTree>
    <p:extLst>
      <p:ext uri="{BB962C8B-B14F-4D97-AF65-F5344CB8AC3E}">
        <p14:creationId xmlns:p14="http://schemas.microsoft.com/office/powerpoint/2010/main" val="1560278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dirty="0"/>
          </a:p>
        </p:txBody>
      </p:sp>
      <p:sp>
        <p:nvSpPr>
          <p:cNvPr id="4099" name="Rectangle 3"/>
          <p:cNvSpPr>
            <a:spLocks noGrp="1" noChangeArrowheads="1"/>
          </p:cNvSpPr>
          <p:nvPr>
            <p:ph type="dt" idx="1"/>
          </p:nvPr>
        </p:nvSpPr>
        <p:spPr bwMode="auto">
          <a:xfrm>
            <a:off x="3815373"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dirty="0"/>
          </a:p>
        </p:txBody>
      </p:sp>
      <p:sp>
        <p:nvSpPr>
          <p:cNvPr id="56324"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577" y="4688007"/>
            <a:ext cx="5388610" cy="44412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dirty="0"/>
          </a:p>
        </p:txBody>
      </p:sp>
      <p:sp>
        <p:nvSpPr>
          <p:cNvPr id="4103" name="Rectangle 7"/>
          <p:cNvSpPr>
            <a:spLocks noGrp="1" noChangeArrowheads="1"/>
          </p:cNvSpPr>
          <p:nvPr>
            <p:ph type="sldNum" sz="quarter" idx="5"/>
          </p:nvPr>
        </p:nvSpPr>
        <p:spPr bwMode="auto">
          <a:xfrm>
            <a:off x="3815373"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343219C-A547-4C12-8382-77FE3A90A591}" type="slidenum">
              <a:rPr lang="en-GB"/>
              <a:pPr>
                <a:defRPr/>
              </a:pPr>
              <a:t>‹#›</a:t>
            </a:fld>
            <a:endParaRPr lang="en-GB" dirty="0"/>
          </a:p>
        </p:txBody>
      </p:sp>
    </p:spTree>
    <p:extLst>
      <p:ext uri="{BB962C8B-B14F-4D97-AF65-F5344CB8AC3E}">
        <p14:creationId xmlns:p14="http://schemas.microsoft.com/office/powerpoint/2010/main" val="3975453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008DEC-0EFE-40C1-AC55-D8EF8FCC739B}" type="slidenum">
              <a:rPr lang="en-GB" altLang="en-US" smtClean="0"/>
              <a:pPr/>
              <a:t>1</a:t>
            </a:fld>
            <a:endParaRPr lang="en-GB" alt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67479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C3EC049-CC3B-492C-AF12-FF4F5B50BC51}" type="slidenum">
              <a:rPr lang="en-GB" smtClean="0"/>
              <a:pPr/>
              <a:t>15</a:t>
            </a:fld>
            <a:endParaRPr lang="en-GB"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5866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39CA5D-8DFB-48A9-B0C7-908B3D84F01B}" type="slidenum">
              <a:rPr lang="en-GB" altLang="en-US" smtClean="0"/>
              <a:pPr/>
              <a:t>16</a:t>
            </a:fld>
            <a:endParaRPr lang="en-GB" alt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2018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39CA5D-8DFB-48A9-B0C7-908B3D84F01B}" type="slidenum">
              <a:rPr lang="en-GB" altLang="en-US" smtClean="0"/>
              <a:pPr/>
              <a:t>17</a:t>
            </a:fld>
            <a:endParaRPr lang="en-GB" alt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36783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FE1DEC-EB39-4EB1-AD90-9571FD93F4EB}" type="slidenum">
              <a:rPr lang="en-GB" altLang="en-US" smtClean="0"/>
              <a:pPr/>
              <a:t>20</a:t>
            </a:fld>
            <a:endParaRPr lang="en-GB" alt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44171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38C7BA-4859-4865-B51F-36651E0901C5}" type="slidenum">
              <a:rPr lang="en-GB" altLang="en-US" smtClean="0"/>
              <a:pPr/>
              <a:t>21</a:t>
            </a:fld>
            <a:endParaRPr lang="en-GB"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69302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23</a:t>
            </a:fld>
            <a:endParaRPr lang="en-GB"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5137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D52490-EC47-415E-ADA3-E711DEAA05CF}" type="slidenum">
              <a:rPr lang="en-GB" altLang="en-US" smtClean="0"/>
              <a:pPr/>
              <a:t>24</a:t>
            </a:fld>
            <a:endParaRPr lang="en-GB" alt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5249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337E6-19CA-4E92-8C9B-1568C3564D99}" type="slidenum">
              <a:rPr lang="en-GB" altLang="en-US" smtClean="0"/>
              <a:pPr/>
              <a:t>26</a:t>
            </a:fld>
            <a:endParaRPr lang="en-GB" alt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962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21B743-5075-4D91-9B8F-33E9408EE040}" type="slidenum">
              <a:rPr lang="en-GB" altLang="en-US" smtClean="0"/>
              <a:pPr/>
              <a:t>6</a:t>
            </a:fld>
            <a:endParaRPr lang="en-GB" alt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6405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7</a:t>
            </a:fld>
            <a:endParaRPr lang="en-GB"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8848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9</a:t>
            </a:fld>
            <a:endParaRPr lang="en-GB"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8985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10</a:t>
            </a:fld>
            <a:endParaRPr lang="en-GB"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5810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11</a:t>
            </a:fld>
            <a:endParaRPr lang="en-GB"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3681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12</a:t>
            </a:fld>
            <a:endParaRPr lang="en-GB"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14702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13</a:t>
            </a:fld>
            <a:endParaRPr lang="en-GB"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146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14</a:t>
            </a:fld>
            <a:endParaRPr lang="en-GB"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9247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GB" dirty="0"/>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GB" dirty="0"/>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sp>
        <p:nvSpPr>
          <p:cNvPr id="9632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9632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dirty="0"/>
          </a:p>
        </p:txBody>
      </p:sp>
      <p:sp>
        <p:nvSpPr>
          <p:cNvPr id="70" name="Rectangle 70"/>
          <p:cNvSpPr>
            <a:spLocks noGrp="1" noChangeArrowheads="1"/>
          </p:cNvSpPr>
          <p:nvPr>
            <p:ph type="ftr" sz="quarter" idx="11"/>
          </p:nvPr>
        </p:nvSpPr>
        <p:spPr/>
        <p:txBody>
          <a:bodyPr/>
          <a:lstStyle>
            <a:lvl1pPr>
              <a:defRPr/>
            </a:lvl1pPr>
          </a:lstStyle>
          <a:p>
            <a:pPr>
              <a:defRPr/>
            </a:pPr>
            <a:endParaRPr lang="en-US" dirty="0"/>
          </a:p>
        </p:txBody>
      </p:sp>
      <p:sp>
        <p:nvSpPr>
          <p:cNvPr id="71" name="Rectangle 71"/>
          <p:cNvSpPr>
            <a:spLocks noGrp="1" noChangeArrowheads="1"/>
          </p:cNvSpPr>
          <p:nvPr>
            <p:ph type="sldNum" sz="quarter" idx="12"/>
          </p:nvPr>
        </p:nvSpPr>
        <p:spPr/>
        <p:txBody>
          <a:bodyPr/>
          <a:lstStyle>
            <a:lvl1pPr>
              <a:defRPr/>
            </a:lvl1pPr>
          </a:lstStyle>
          <a:p>
            <a:pPr>
              <a:defRPr/>
            </a:pPr>
            <a:fld id="{AF920865-C1E9-4E2F-9CC4-5D00E15ACB8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CD1BE333-0211-4604-9C89-4A4AF6992EF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ABEADA07-7F35-4777-A402-0BA963B1924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800600" y="1905000"/>
            <a:ext cx="3810000" cy="4114800"/>
          </a:xfrm>
        </p:spPr>
        <p:txBody>
          <a:bodyPr/>
          <a:lstStyle/>
          <a:p>
            <a:pPr lvl="0"/>
            <a:endParaRPr lang="en-GB" noProof="0" dirty="0"/>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A4A40C0C-8F79-42AD-9A4D-32372999CE1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E8A8983F-CEB6-4A6A-856D-2A89CC68A08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5D4B8117-ED67-49B6-A39B-25A05E4D79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DE59272D-2A6D-449B-8696-4BC85758266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7"/>
          <p:cNvSpPr>
            <a:spLocks noGrp="1" noChangeArrowheads="1"/>
          </p:cNvSpPr>
          <p:nvPr>
            <p:ph type="sldNum" sz="quarter" idx="12"/>
          </p:nvPr>
        </p:nvSpPr>
        <p:spPr>
          <a:ln/>
        </p:spPr>
        <p:txBody>
          <a:bodyPr/>
          <a:lstStyle>
            <a:lvl1pPr>
              <a:defRPr/>
            </a:lvl1pPr>
          </a:lstStyle>
          <a:p>
            <a:pPr>
              <a:defRPr/>
            </a:pPr>
            <a:fld id="{2A0A60E7-9F9E-4912-9812-314EAECB36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7"/>
          <p:cNvSpPr>
            <a:spLocks noGrp="1" noChangeArrowheads="1"/>
          </p:cNvSpPr>
          <p:nvPr>
            <p:ph type="sldNum" sz="quarter" idx="12"/>
          </p:nvPr>
        </p:nvSpPr>
        <p:spPr>
          <a:ln/>
        </p:spPr>
        <p:txBody>
          <a:bodyPr/>
          <a:lstStyle>
            <a:lvl1pPr>
              <a:defRPr/>
            </a:lvl1pPr>
          </a:lstStyle>
          <a:p>
            <a:pPr>
              <a:defRPr/>
            </a:pPr>
            <a:fld id="{6ACE87D8-5209-49F9-982E-27F0DDE536D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7"/>
          <p:cNvSpPr>
            <a:spLocks noGrp="1" noChangeArrowheads="1"/>
          </p:cNvSpPr>
          <p:nvPr>
            <p:ph type="sldNum" sz="quarter" idx="12"/>
          </p:nvPr>
        </p:nvSpPr>
        <p:spPr>
          <a:ln/>
        </p:spPr>
        <p:txBody>
          <a:bodyPr/>
          <a:lstStyle>
            <a:lvl1pPr>
              <a:defRPr/>
            </a:lvl1pPr>
          </a:lstStyle>
          <a:p>
            <a:pPr>
              <a:defRPr/>
            </a:pPr>
            <a:fld id="{BE8A3189-C54A-4E0B-A57C-48C184B6A73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C7ABB5F5-2127-432C-9D2D-31C427ED079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5BB58296-0672-47EB-8B78-460C4AD10FD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DDD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9523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3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3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grpSp>
            <p:nvGrpSpPr>
              <p:cNvPr id="1040" name="Group 27"/>
              <p:cNvGrpSpPr>
                <a:grpSpLocks/>
              </p:cNvGrpSpPr>
              <p:nvPr/>
            </p:nvGrpSpPr>
            <p:grpSpPr bwMode="auto">
              <a:xfrm>
                <a:off x="192" y="0"/>
                <a:ext cx="5376" cy="4320"/>
                <a:chOff x="192" y="0"/>
                <a:chExt cx="5376" cy="4320"/>
              </a:xfrm>
            </p:grpSpPr>
            <p:sp>
              <p:nvSpPr>
                <p:cNvPr id="9526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grpSp>
        <p:sp>
          <p:nvSpPr>
            <p:cNvPr id="9528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GB" dirty="0"/>
            </a:p>
          </p:txBody>
        </p:sp>
        <p:sp>
          <p:nvSpPr>
            <p:cNvPr id="9529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GB" dirty="0"/>
            </a:p>
          </p:txBody>
        </p:sp>
        <p:grpSp>
          <p:nvGrpSpPr>
            <p:cNvPr id="1035" name="Group 59"/>
            <p:cNvGrpSpPr>
              <a:grpSpLocks/>
            </p:cNvGrpSpPr>
            <p:nvPr/>
          </p:nvGrpSpPr>
          <p:grpSpPr bwMode="auto">
            <a:xfrm>
              <a:off x="261" y="892"/>
              <a:ext cx="1124" cy="1464"/>
              <a:chOff x="96" y="916"/>
              <a:chExt cx="2208" cy="2876"/>
            </a:xfrm>
          </p:grpSpPr>
          <p:sp>
            <p:nvSpPr>
              <p:cNvPr id="95292"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529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529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29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dirty="0"/>
          </a:p>
        </p:txBody>
      </p:sp>
      <p:sp>
        <p:nvSpPr>
          <p:cNvPr id="9529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dirty="0"/>
          </a:p>
        </p:txBody>
      </p:sp>
      <p:sp>
        <p:nvSpPr>
          <p:cNvPr id="9529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618A1C5D-3CB3-433A-A97A-11EFA7AA4E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4"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4100" name="Text Box 6"/>
          <p:cNvSpPr txBox="1">
            <a:spLocks noChangeArrowheads="1"/>
          </p:cNvSpPr>
          <p:nvPr/>
        </p:nvSpPr>
        <p:spPr bwMode="auto">
          <a:xfrm>
            <a:off x="755650" y="620713"/>
            <a:ext cx="7777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dirty="0"/>
          </a:p>
        </p:txBody>
      </p:sp>
      <p:sp>
        <p:nvSpPr>
          <p:cNvPr id="4101" name="Rectangle 11"/>
          <p:cNvSpPr>
            <a:spLocks noGrp="1" noChangeArrowheads="1"/>
          </p:cNvSpPr>
          <p:nvPr>
            <p:ph type="ctrTitle"/>
          </p:nvPr>
        </p:nvSpPr>
        <p:spPr>
          <a:xfrm>
            <a:off x="674687" y="2593383"/>
            <a:ext cx="7772400" cy="1470025"/>
          </a:xfrm>
        </p:spPr>
        <p:txBody>
          <a:bodyPr/>
          <a:lstStyle/>
          <a:p>
            <a:pPr algn="ctr" eaLnBrk="1" hangingPunct="1"/>
            <a:br>
              <a:rPr lang="en-GB" altLang="en-US" dirty="0"/>
            </a:br>
            <a:br>
              <a:rPr lang="en-GB" altLang="en-US" b="1" dirty="0">
                <a:solidFill>
                  <a:schemeClr val="tx1"/>
                </a:solidFill>
                <a:latin typeface="Comic Sans MS" panose="030F0702030302020204" pitchFamily="66" charset="0"/>
              </a:rPr>
            </a:br>
            <a:r>
              <a:rPr lang="en-GB" altLang="en-US" b="1" dirty="0">
                <a:solidFill>
                  <a:schemeClr val="tx1"/>
                </a:solidFill>
                <a:latin typeface="Comic Sans MS" panose="030F0702030302020204" pitchFamily="66" charset="0"/>
              </a:rPr>
              <a:t>Getting To Know Year 6 </a:t>
            </a:r>
            <a:br>
              <a:rPr lang="en-GB" altLang="en-US" b="1" dirty="0">
                <a:solidFill>
                  <a:schemeClr val="tx1"/>
                </a:solidFill>
                <a:latin typeface="Comic Sans MS" panose="030F0702030302020204" pitchFamily="66" charset="0"/>
              </a:rPr>
            </a:br>
            <a:br>
              <a:rPr lang="en-GB" altLang="en-US" b="1" dirty="0">
                <a:solidFill>
                  <a:schemeClr val="tx1"/>
                </a:solidFill>
                <a:latin typeface="Comic Sans MS" panose="030F0702030302020204" pitchFamily="66" charset="0"/>
              </a:rPr>
            </a:br>
            <a:r>
              <a:rPr lang="en-GB" altLang="en-US" b="1" dirty="0">
                <a:solidFill>
                  <a:schemeClr val="tx1"/>
                </a:solidFill>
                <a:latin typeface="Comic Sans MS" panose="030F0702030302020204" pitchFamily="66" charset="0"/>
              </a:rPr>
              <a:t>2023</a:t>
            </a:r>
          </a:p>
        </p:txBody>
      </p:sp>
    </p:spTree>
    <p:extLst>
      <p:ext uri="{BB962C8B-B14F-4D97-AF65-F5344CB8AC3E}">
        <p14:creationId xmlns:p14="http://schemas.microsoft.com/office/powerpoint/2010/main" val="2634972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a:latin typeface="Comic Sans MS" panose="030F0702030302020204" pitchFamily="66" charset="0"/>
              </a:rPr>
              <a:t>SATs</a:t>
            </a:r>
          </a:p>
        </p:txBody>
      </p:sp>
      <p:sp>
        <p:nvSpPr>
          <p:cNvPr id="16389" name="Rectangle 6"/>
          <p:cNvSpPr>
            <a:spLocks noGrp="1" noChangeArrowheads="1"/>
          </p:cNvSpPr>
          <p:nvPr>
            <p:ph type="body" idx="1"/>
          </p:nvPr>
        </p:nvSpPr>
        <p:spPr>
          <a:xfrm>
            <a:off x="674687" y="653330"/>
            <a:ext cx="8640762" cy="6204670"/>
          </a:xfrm>
        </p:spPr>
        <p:txBody>
          <a:bodyPr/>
          <a:lstStyle/>
          <a:p>
            <a:pPr marL="0" indent="0" eaLnBrk="1" hangingPunct="1">
              <a:lnSpc>
                <a:spcPct val="80000"/>
              </a:lnSpc>
              <a:buNone/>
              <a:defRPr/>
            </a:pPr>
            <a:endParaRPr lang="en-GB" altLang="en-US" sz="2200" dirty="0"/>
          </a:p>
          <a:p>
            <a:pPr marL="0" indent="0" eaLnBrk="1" hangingPunct="1">
              <a:lnSpc>
                <a:spcPct val="80000"/>
              </a:lnSpc>
              <a:buNone/>
              <a:defRPr/>
            </a:pPr>
            <a:r>
              <a:rPr lang="en-GB" altLang="en-US" sz="2000" dirty="0">
                <a:latin typeface="Comic Sans MS" panose="030F0702030302020204" pitchFamily="66" charset="0"/>
              </a:rPr>
              <a:t>The tests will consist of 3 papers:</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u="sng" dirty="0">
                <a:latin typeface="Comic Sans MS" panose="030F0702030302020204" pitchFamily="66" charset="0"/>
              </a:rPr>
              <a:t>Spelling, Punctuation and Grammar (</a:t>
            </a:r>
            <a:r>
              <a:rPr lang="en-GB" altLang="en-US" sz="2000" u="sng" dirty="0" err="1">
                <a:latin typeface="Comic Sans MS" panose="030F0702030302020204" pitchFamily="66" charset="0"/>
              </a:rPr>
              <a:t>SPaG</a:t>
            </a:r>
            <a:r>
              <a:rPr lang="en-GB" altLang="en-US" sz="2000" u="sng" dirty="0">
                <a:latin typeface="Comic Sans MS" panose="030F0702030302020204" pitchFamily="66" charset="0"/>
              </a:rPr>
              <a:t>):</a:t>
            </a:r>
          </a:p>
          <a:p>
            <a:pPr marL="0" indent="0">
              <a:buNone/>
            </a:pPr>
            <a:r>
              <a:rPr lang="en-GB" sz="2000" dirty="0">
                <a:latin typeface="Comic Sans MS" panose="030F0702030302020204" pitchFamily="66" charset="0"/>
              </a:rPr>
              <a:t>- 45 minutes multiple-choice and short answers</a:t>
            </a:r>
          </a:p>
          <a:p>
            <a:pPr marL="0" indent="0" eaLnBrk="1" hangingPunct="1">
              <a:buNone/>
            </a:pPr>
            <a:r>
              <a:rPr lang="en-GB" sz="2000" dirty="0">
                <a:latin typeface="Comic Sans MS" panose="030F0702030302020204" pitchFamily="66" charset="0"/>
              </a:rPr>
              <a:t>- Spelling: 20 marks</a:t>
            </a:r>
          </a:p>
          <a:p>
            <a:pPr marL="0" indent="0" eaLnBrk="1" hangingPunct="1">
              <a:buNone/>
            </a:pPr>
            <a:r>
              <a:rPr lang="en-GB" sz="2000" dirty="0">
                <a:latin typeface="Comic Sans MS" panose="030F0702030302020204" pitchFamily="66" charset="0"/>
              </a:rPr>
              <a:t>- Punctuation and grammar test: 50 marks</a:t>
            </a:r>
          </a:p>
          <a:p>
            <a:pPr marL="0" indent="0" eaLnBrk="1" hangingPunct="1">
              <a:buNone/>
            </a:pPr>
            <a:endParaRPr lang="en-GB" sz="2000" dirty="0">
              <a:latin typeface="Comic Sans MS" panose="030F0702030302020204" pitchFamily="66" charset="0"/>
            </a:endParaRPr>
          </a:p>
          <a:p>
            <a:pPr marL="0" indent="0" eaLnBrk="1" hangingPunct="1">
              <a:buNone/>
            </a:pPr>
            <a:r>
              <a:rPr lang="en-GB" sz="2000" u="sng" dirty="0">
                <a:latin typeface="Comic Sans MS" panose="030F0702030302020204" pitchFamily="66" charset="0"/>
              </a:rPr>
              <a:t>Reading Paper:</a:t>
            </a:r>
          </a:p>
          <a:p>
            <a:pPr marL="0" indent="0" eaLnBrk="1" hangingPunct="1">
              <a:buNone/>
            </a:pPr>
            <a:r>
              <a:rPr lang="en-GB" sz="2000" dirty="0">
                <a:latin typeface="Comic Sans MS" panose="030F0702030302020204" pitchFamily="66" charset="0"/>
              </a:rPr>
              <a:t>- 3 extracts in a comprehension paper: 60 minutes</a:t>
            </a:r>
          </a:p>
          <a:p>
            <a:pPr marL="0" indent="0" eaLnBrk="1" hangingPunct="1">
              <a:buNone/>
            </a:pPr>
            <a:endParaRPr lang="en-GB" sz="2000" u="sng" dirty="0">
              <a:latin typeface="Comic Sans MS" panose="030F0702030302020204" pitchFamily="66" charset="0"/>
            </a:endParaRPr>
          </a:p>
          <a:p>
            <a:pPr marL="0" indent="0" eaLnBrk="1" hangingPunct="1">
              <a:buNone/>
            </a:pPr>
            <a:r>
              <a:rPr lang="en-GB" sz="2000" u="sng" dirty="0">
                <a:latin typeface="Comic Sans MS" panose="030F0702030302020204" pitchFamily="66" charset="0"/>
              </a:rPr>
              <a:t>Maths</a:t>
            </a:r>
            <a:r>
              <a:rPr lang="en-GB" sz="2000" dirty="0">
                <a:latin typeface="Comic Sans MS" panose="030F0702030302020204" pitchFamily="66" charset="0"/>
              </a:rPr>
              <a:t>:</a:t>
            </a:r>
          </a:p>
          <a:p>
            <a:pPr marL="0" indent="0" eaLnBrk="1" hangingPunct="1">
              <a:buNone/>
            </a:pPr>
            <a:r>
              <a:rPr lang="en-GB" sz="2000" dirty="0">
                <a:latin typeface="Comic Sans MS" panose="030F0702030302020204" pitchFamily="66" charset="0"/>
              </a:rPr>
              <a:t>- 1 arithmetic paper</a:t>
            </a:r>
          </a:p>
          <a:p>
            <a:pPr marL="0" indent="0" eaLnBrk="1" hangingPunct="1">
              <a:buNone/>
            </a:pPr>
            <a:r>
              <a:rPr lang="en-GB" sz="2000" dirty="0">
                <a:latin typeface="Comic Sans MS" panose="030F0702030302020204" pitchFamily="66" charset="0"/>
              </a:rPr>
              <a:t>- 2 reasoning papers</a:t>
            </a:r>
          </a:p>
          <a:p>
            <a:pPr marL="0" indent="0" eaLnBrk="1" hangingPunct="1">
              <a:buNone/>
            </a:pPr>
            <a:endParaRPr lang="en-GB" sz="2000" u="sng" dirty="0">
              <a:latin typeface="Comic Sans MS" panose="030F0702030302020204" pitchFamily="66" charset="0"/>
            </a:endParaRPr>
          </a:p>
          <a:p>
            <a:pPr marL="0" indent="0" eaLnBrk="1" hangingPunct="1">
              <a:buNone/>
            </a:pPr>
            <a:r>
              <a:rPr lang="en-GB" sz="2000" u="sng" dirty="0">
                <a:latin typeface="Comic Sans MS" panose="030F0702030302020204" pitchFamily="66" charset="0"/>
              </a:rPr>
              <a:t>Writing</a:t>
            </a:r>
            <a:r>
              <a:rPr lang="en-GB" sz="2000" dirty="0">
                <a:latin typeface="Comic Sans MS" panose="030F0702030302020204" pitchFamily="66" charset="0"/>
              </a:rPr>
              <a:t>:</a:t>
            </a:r>
          </a:p>
          <a:p>
            <a:pPr marL="0" indent="0" eaLnBrk="1" hangingPunct="1">
              <a:buNone/>
            </a:pPr>
            <a:r>
              <a:rPr lang="en-GB" sz="2000" dirty="0">
                <a:latin typeface="Comic Sans MS" panose="030F0702030302020204" pitchFamily="66" charset="0"/>
              </a:rPr>
              <a:t>Ongoing moderation throughout the year.</a:t>
            </a:r>
          </a:p>
          <a:p>
            <a:pPr eaLnBrk="1" hangingPunct="1"/>
            <a:endParaRPr lang="en-GB" sz="2000" dirty="0">
              <a:latin typeface="Comic Sans MS" panose="030F0702030302020204" pitchFamily="66" charset="0"/>
            </a:endParaRPr>
          </a:p>
          <a:p>
            <a:pPr marL="0" indent="0" eaLnBrk="1" hangingPunct="1">
              <a:buNone/>
            </a:pPr>
            <a:endParaRPr lang="en-GB" sz="2000" dirty="0">
              <a:latin typeface="Comic Sans MS" panose="030F0702030302020204" pitchFamily="66" charset="0"/>
            </a:endParaRPr>
          </a:p>
          <a:p>
            <a:pPr marL="0" indent="0" eaLnBrk="1" hangingPunct="1">
              <a:buNone/>
            </a:pPr>
            <a:endParaRPr lang="en-GB" sz="2000" dirty="0">
              <a:latin typeface="Comic Sans MS" panose="030F0702030302020204" pitchFamily="66" charset="0"/>
            </a:endParaRPr>
          </a:p>
          <a:p>
            <a:pPr marL="0" indent="0" eaLnBrk="1" hangingPunct="1">
              <a:buNone/>
            </a:pPr>
            <a:r>
              <a:rPr lang="en-GB" sz="2000" dirty="0">
                <a:latin typeface="Comic Sans MS" panose="030F0702030302020204" pitchFamily="66" charset="0"/>
              </a:rPr>
              <a:t>Writing moderation across all subjects.</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dirty="0"/>
          </a:p>
          <a:p>
            <a:pPr eaLnBrk="1" hangingPunct="1">
              <a:lnSpc>
                <a:spcPct val="80000"/>
              </a:lnSpc>
              <a:buFont typeface="Wingdings" panose="05000000000000000000" pitchFamily="2" charset="2"/>
              <a:buChar char="v"/>
              <a:defRPr/>
            </a:pPr>
            <a:endParaRPr lang="en-GB" altLang="en-US" sz="2800" dirty="0"/>
          </a:p>
        </p:txBody>
      </p:sp>
    </p:spTree>
    <p:extLst>
      <p:ext uri="{BB962C8B-B14F-4D97-AF65-F5344CB8AC3E}">
        <p14:creationId xmlns:p14="http://schemas.microsoft.com/office/powerpoint/2010/main" val="1668460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a:latin typeface="Comic Sans MS" panose="030F0702030302020204" pitchFamily="66" charset="0"/>
              </a:rPr>
              <a:t>SATs</a:t>
            </a:r>
          </a:p>
        </p:txBody>
      </p:sp>
      <p:sp>
        <p:nvSpPr>
          <p:cNvPr id="16389" name="Rectangle 6"/>
          <p:cNvSpPr>
            <a:spLocks noGrp="1" noChangeArrowheads="1"/>
          </p:cNvSpPr>
          <p:nvPr>
            <p:ph type="body" idx="1"/>
          </p:nvPr>
        </p:nvSpPr>
        <p:spPr>
          <a:xfrm>
            <a:off x="251619" y="653330"/>
            <a:ext cx="8640762" cy="3999805"/>
          </a:xfrm>
        </p:spPr>
        <p:txBody>
          <a:bodyPr/>
          <a:lstStyle/>
          <a:p>
            <a:pPr marL="0" indent="0" eaLnBrk="1" hangingPunct="1">
              <a:lnSpc>
                <a:spcPct val="80000"/>
              </a:lnSpc>
              <a:buNone/>
              <a:defRPr/>
            </a:pPr>
            <a:endParaRPr lang="en-GB" altLang="en-US" sz="2000" u="sng" dirty="0">
              <a:latin typeface="Comic Sans MS" panose="030F0702030302020204" pitchFamily="66" charset="0"/>
            </a:endParaRPr>
          </a:p>
          <a:p>
            <a:pPr marL="0" indent="0" eaLnBrk="1" hangingPunct="1">
              <a:lnSpc>
                <a:spcPct val="80000"/>
              </a:lnSpc>
              <a:buNone/>
              <a:defRPr/>
            </a:pPr>
            <a:r>
              <a:rPr lang="en-GB" altLang="en-US" sz="2000" u="sng" dirty="0">
                <a:latin typeface="Comic Sans MS" panose="030F0702030302020204" pitchFamily="66" charset="0"/>
              </a:rPr>
              <a:t>Spelling, Punctuation and Grammar (</a:t>
            </a:r>
            <a:r>
              <a:rPr lang="en-GB" altLang="en-US" sz="2000" u="sng" dirty="0" err="1">
                <a:latin typeface="Comic Sans MS" panose="030F0702030302020204" pitchFamily="66" charset="0"/>
              </a:rPr>
              <a:t>SPaG</a:t>
            </a:r>
            <a:r>
              <a:rPr lang="en-GB" altLang="en-US" sz="2000" u="sng" dirty="0">
                <a:latin typeface="Comic Sans MS" panose="030F0702030302020204" pitchFamily="66" charset="0"/>
              </a:rPr>
              <a:t>):</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dirty="0"/>
          </a:p>
          <a:p>
            <a:pPr eaLnBrk="1" hangingPunct="1">
              <a:lnSpc>
                <a:spcPct val="80000"/>
              </a:lnSpc>
              <a:buFont typeface="Wingdings" panose="05000000000000000000" pitchFamily="2" charset="2"/>
              <a:buChar char="v"/>
              <a:defRPr/>
            </a:pPr>
            <a:endParaRPr lang="en-GB" altLang="en-US" sz="2800" dirty="0"/>
          </a:p>
        </p:txBody>
      </p:sp>
      <p:pic>
        <p:nvPicPr>
          <p:cNvPr id="5" name="Picture 4"/>
          <p:cNvPicPr>
            <a:picLocks noChangeAspect="1"/>
          </p:cNvPicPr>
          <p:nvPr/>
        </p:nvPicPr>
        <p:blipFill>
          <a:blip r:embed="rId3"/>
          <a:stretch>
            <a:fillRect/>
          </a:stretch>
        </p:blipFill>
        <p:spPr>
          <a:xfrm>
            <a:off x="266697" y="1335848"/>
            <a:ext cx="5616624" cy="2895305"/>
          </a:xfrm>
          <a:prstGeom prst="rect">
            <a:avLst/>
          </a:prstGeom>
        </p:spPr>
      </p:pic>
      <p:pic>
        <p:nvPicPr>
          <p:cNvPr id="6" name="Picture 5"/>
          <p:cNvPicPr>
            <a:picLocks noChangeAspect="1"/>
          </p:cNvPicPr>
          <p:nvPr/>
        </p:nvPicPr>
        <p:blipFill>
          <a:blip r:embed="rId4"/>
          <a:stretch>
            <a:fillRect/>
          </a:stretch>
        </p:blipFill>
        <p:spPr>
          <a:xfrm>
            <a:off x="2555776" y="4231153"/>
            <a:ext cx="5544374" cy="2492127"/>
          </a:xfrm>
          <a:prstGeom prst="rect">
            <a:avLst/>
          </a:prstGeom>
        </p:spPr>
      </p:pic>
    </p:spTree>
    <p:extLst>
      <p:ext uri="{BB962C8B-B14F-4D97-AF65-F5344CB8AC3E}">
        <p14:creationId xmlns:p14="http://schemas.microsoft.com/office/powerpoint/2010/main" val="141237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a:latin typeface="Comic Sans MS" panose="030F0702030302020204" pitchFamily="66" charset="0"/>
              </a:rPr>
              <a:t>SATs</a:t>
            </a:r>
          </a:p>
        </p:txBody>
      </p:sp>
      <p:sp>
        <p:nvSpPr>
          <p:cNvPr id="16389" name="Rectangle 6"/>
          <p:cNvSpPr>
            <a:spLocks noGrp="1" noChangeArrowheads="1"/>
          </p:cNvSpPr>
          <p:nvPr>
            <p:ph type="body" idx="1"/>
          </p:nvPr>
        </p:nvSpPr>
        <p:spPr>
          <a:xfrm>
            <a:off x="251619" y="653330"/>
            <a:ext cx="8640762" cy="3999805"/>
          </a:xfrm>
        </p:spPr>
        <p:txBody>
          <a:bodyPr/>
          <a:lstStyle/>
          <a:p>
            <a:pPr marL="0" indent="0" eaLnBrk="1" hangingPunct="1">
              <a:lnSpc>
                <a:spcPct val="80000"/>
              </a:lnSpc>
              <a:buNone/>
              <a:defRPr/>
            </a:pPr>
            <a:endParaRPr lang="en-GB" altLang="en-US" sz="2000" u="sng" dirty="0">
              <a:latin typeface="Comic Sans MS" panose="030F0702030302020204" pitchFamily="66" charset="0"/>
            </a:endParaRPr>
          </a:p>
          <a:p>
            <a:pPr marL="0" indent="0" eaLnBrk="1" hangingPunct="1">
              <a:lnSpc>
                <a:spcPct val="80000"/>
              </a:lnSpc>
              <a:buNone/>
              <a:defRPr/>
            </a:pPr>
            <a:r>
              <a:rPr lang="en-GB" altLang="en-US" sz="2000" u="sng" dirty="0">
                <a:latin typeface="Comic Sans MS" panose="030F0702030302020204" pitchFamily="66" charset="0"/>
              </a:rPr>
              <a:t>Maths Papers: Arithmetic </a:t>
            </a:r>
            <a:r>
              <a:rPr lang="en-GB" altLang="en-US" sz="2000" u="sng">
                <a:latin typeface="Comic Sans MS" panose="030F0702030302020204" pitchFamily="66" charset="0"/>
              </a:rPr>
              <a:t>and Reasoning</a:t>
            </a:r>
            <a:endParaRPr lang="en-GB" altLang="en-US" sz="2000" u="sng"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dirty="0"/>
          </a:p>
          <a:p>
            <a:pPr eaLnBrk="1" hangingPunct="1">
              <a:lnSpc>
                <a:spcPct val="80000"/>
              </a:lnSpc>
              <a:buFont typeface="Wingdings" panose="05000000000000000000" pitchFamily="2" charset="2"/>
              <a:buChar char="v"/>
              <a:defRPr/>
            </a:pPr>
            <a:endParaRPr lang="en-GB" altLang="en-US" sz="2800" dirty="0"/>
          </a:p>
        </p:txBody>
      </p:sp>
      <p:pic>
        <p:nvPicPr>
          <p:cNvPr id="2" name="Picture 1"/>
          <p:cNvPicPr>
            <a:picLocks noChangeAspect="1"/>
          </p:cNvPicPr>
          <p:nvPr/>
        </p:nvPicPr>
        <p:blipFill>
          <a:blip r:embed="rId3"/>
          <a:stretch>
            <a:fillRect/>
          </a:stretch>
        </p:blipFill>
        <p:spPr>
          <a:xfrm>
            <a:off x="395536" y="1609083"/>
            <a:ext cx="3552239" cy="4688718"/>
          </a:xfrm>
          <a:prstGeom prst="rect">
            <a:avLst/>
          </a:prstGeom>
        </p:spPr>
      </p:pic>
      <p:pic>
        <p:nvPicPr>
          <p:cNvPr id="5" name="Picture 4"/>
          <p:cNvPicPr>
            <a:picLocks noChangeAspect="1"/>
          </p:cNvPicPr>
          <p:nvPr/>
        </p:nvPicPr>
        <p:blipFill>
          <a:blip r:embed="rId4"/>
          <a:stretch>
            <a:fillRect/>
          </a:stretch>
        </p:blipFill>
        <p:spPr>
          <a:xfrm>
            <a:off x="4325034" y="2276872"/>
            <a:ext cx="4567347" cy="2966066"/>
          </a:xfrm>
          <a:prstGeom prst="rect">
            <a:avLst/>
          </a:prstGeom>
        </p:spPr>
      </p:pic>
    </p:spTree>
    <p:extLst>
      <p:ext uri="{BB962C8B-B14F-4D97-AF65-F5344CB8AC3E}">
        <p14:creationId xmlns:p14="http://schemas.microsoft.com/office/powerpoint/2010/main" val="3909775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a:latin typeface="Comic Sans MS" panose="030F0702030302020204" pitchFamily="66" charset="0"/>
              </a:rPr>
              <a:t>SATs</a:t>
            </a:r>
          </a:p>
        </p:txBody>
      </p:sp>
      <p:sp>
        <p:nvSpPr>
          <p:cNvPr id="16389" name="Rectangle 6"/>
          <p:cNvSpPr>
            <a:spLocks noGrp="1" noChangeArrowheads="1"/>
          </p:cNvSpPr>
          <p:nvPr>
            <p:ph type="body" idx="1"/>
          </p:nvPr>
        </p:nvSpPr>
        <p:spPr>
          <a:xfrm>
            <a:off x="251619" y="653330"/>
            <a:ext cx="8640762" cy="3999805"/>
          </a:xfrm>
        </p:spPr>
        <p:txBody>
          <a:bodyPr/>
          <a:lstStyle/>
          <a:p>
            <a:pPr marL="0" indent="0" eaLnBrk="1" hangingPunct="1">
              <a:lnSpc>
                <a:spcPct val="80000"/>
              </a:lnSpc>
              <a:buNone/>
              <a:defRPr/>
            </a:pPr>
            <a:endParaRPr lang="en-GB" altLang="en-US" sz="2000" u="sng" dirty="0">
              <a:latin typeface="Comic Sans MS" panose="030F0702030302020204" pitchFamily="66" charset="0"/>
            </a:endParaRPr>
          </a:p>
          <a:p>
            <a:pPr marL="0" indent="0" eaLnBrk="1" hangingPunct="1">
              <a:lnSpc>
                <a:spcPct val="80000"/>
              </a:lnSpc>
              <a:buNone/>
              <a:defRPr/>
            </a:pPr>
            <a:r>
              <a:rPr lang="en-GB" altLang="en-US" sz="2000" u="sng" dirty="0">
                <a:latin typeface="Comic Sans MS" panose="030F0702030302020204" pitchFamily="66" charset="0"/>
              </a:rPr>
              <a:t>Reading Paper:</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dirty="0"/>
          </a:p>
          <a:p>
            <a:pPr eaLnBrk="1" hangingPunct="1">
              <a:lnSpc>
                <a:spcPct val="80000"/>
              </a:lnSpc>
              <a:buFont typeface="Wingdings" panose="05000000000000000000" pitchFamily="2" charset="2"/>
              <a:buChar char="v"/>
              <a:defRPr/>
            </a:pPr>
            <a:endParaRPr lang="en-GB" altLang="en-US" sz="2800" dirty="0"/>
          </a:p>
        </p:txBody>
      </p:sp>
      <p:pic>
        <p:nvPicPr>
          <p:cNvPr id="3" name="Picture 2"/>
          <p:cNvPicPr>
            <a:picLocks noChangeAspect="1"/>
          </p:cNvPicPr>
          <p:nvPr/>
        </p:nvPicPr>
        <p:blipFill>
          <a:blip r:embed="rId3"/>
          <a:stretch>
            <a:fillRect/>
          </a:stretch>
        </p:blipFill>
        <p:spPr>
          <a:xfrm>
            <a:off x="323528" y="1500462"/>
            <a:ext cx="3888432" cy="4539309"/>
          </a:xfrm>
          <a:prstGeom prst="rect">
            <a:avLst/>
          </a:prstGeom>
        </p:spPr>
      </p:pic>
      <p:pic>
        <p:nvPicPr>
          <p:cNvPr id="4" name="Picture 3"/>
          <p:cNvPicPr>
            <a:picLocks noChangeAspect="1"/>
          </p:cNvPicPr>
          <p:nvPr/>
        </p:nvPicPr>
        <p:blipFill>
          <a:blip r:embed="rId4"/>
          <a:stretch>
            <a:fillRect/>
          </a:stretch>
        </p:blipFill>
        <p:spPr>
          <a:xfrm>
            <a:off x="4553068" y="2063506"/>
            <a:ext cx="4085696" cy="3309474"/>
          </a:xfrm>
          <a:prstGeom prst="rect">
            <a:avLst/>
          </a:prstGeom>
        </p:spPr>
      </p:pic>
    </p:spTree>
    <p:extLst>
      <p:ext uri="{BB962C8B-B14F-4D97-AF65-F5344CB8AC3E}">
        <p14:creationId xmlns:p14="http://schemas.microsoft.com/office/powerpoint/2010/main" val="60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a:latin typeface="Comic Sans MS" panose="030F0702030302020204" pitchFamily="66" charset="0"/>
              </a:rPr>
              <a:t>Mathematics</a:t>
            </a:r>
          </a:p>
        </p:txBody>
      </p:sp>
      <p:sp>
        <p:nvSpPr>
          <p:cNvPr id="16389" name="Rectangle 6"/>
          <p:cNvSpPr>
            <a:spLocks noGrp="1" noChangeArrowheads="1"/>
          </p:cNvSpPr>
          <p:nvPr>
            <p:ph type="body" idx="1"/>
          </p:nvPr>
        </p:nvSpPr>
        <p:spPr>
          <a:xfrm>
            <a:off x="251619" y="880578"/>
            <a:ext cx="8640762" cy="3268662"/>
          </a:xfrm>
        </p:spPr>
        <p:txBody>
          <a:bodyPr/>
          <a:lstStyle/>
          <a:p>
            <a:pPr eaLnBrk="1" hangingPunct="1">
              <a:lnSpc>
                <a:spcPct val="80000"/>
              </a:lnSpc>
              <a:buFont typeface="Wingdings" panose="05000000000000000000" pitchFamily="2" charset="2"/>
              <a:buChar char="v"/>
              <a:defRPr/>
            </a:pPr>
            <a:endParaRPr lang="en-GB" altLang="en-US" sz="2200" dirty="0"/>
          </a:p>
          <a:p>
            <a:pPr marL="0" indent="0" eaLnBrk="1" hangingPunct="1">
              <a:lnSpc>
                <a:spcPct val="80000"/>
              </a:lnSpc>
              <a:buNone/>
              <a:defRPr/>
            </a:pPr>
            <a:r>
              <a:rPr lang="en-GB" altLang="en-US" sz="2000" dirty="0">
                <a:latin typeface="Comic Sans MS" panose="030F0702030302020204" pitchFamily="66" charset="0"/>
              </a:rPr>
              <a:t>Maths objectives are based on the National Curriculum.</a:t>
            </a:r>
          </a:p>
          <a:p>
            <a:pPr eaLnBrk="1" hangingPunct="1">
              <a:lnSpc>
                <a:spcPct val="8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a:latin typeface="Comic Sans MS" panose="030F0702030302020204" pitchFamily="66" charset="0"/>
              </a:rPr>
              <a:t>We follow the White Rose Scheme for maths where the children learn through a series of small steps which build to consolidate their understanding. These lessons are grouped into blocks ranging in length from 1-5 weeks depending on content.</a:t>
            </a:r>
          </a:p>
          <a:p>
            <a:pPr eaLnBrk="1" hangingPunct="1">
              <a:lnSpc>
                <a:spcPct val="8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a:latin typeface="Comic Sans MS" panose="030F0702030302020204" pitchFamily="66" charset="0"/>
              </a:rPr>
              <a:t>We have a ‘confident to be wrong’ approach to maths; it’s important for children to understand that they can learn from their mistakes.</a:t>
            </a:r>
          </a:p>
          <a:p>
            <a:pPr eaLnBrk="1" hangingPunct="1">
              <a:lnSpc>
                <a:spcPct val="8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a:latin typeface="Comic Sans MS" panose="030F0702030302020204" pitchFamily="66" charset="0"/>
              </a:rPr>
              <a:t>The children also complete morning maths tasks three times a week which focus on fluency and arithmetic skills.</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a:latin typeface="Comic Sans MS" panose="030F0702030302020204" pitchFamily="66" charset="0"/>
              </a:rPr>
              <a:t>Times Tables Rock Stars is used in class and at home to develop quick recall of multiplication facts. Please encourage your child to access this at home and to practise their times tables three times a week (5-10 minutes) Children are expected to know all the times tables up to and including 12 x 12 by the time they reach Year 6. </a:t>
            </a:r>
          </a:p>
          <a:p>
            <a:pPr marL="0" indent="0" eaLnBrk="1" hangingPunct="1">
              <a:lnSpc>
                <a:spcPct val="80000"/>
              </a:lnSpc>
              <a:buNone/>
              <a:defRPr/>
            </a:pPr>
            <a:endParaRPr lang="en-GB" altLang="en-US" sz="2000" dirty="0">
              <a:latin typeface="Comic Sans MS" panose="030F0702030302020204" pitchFamily="66" charset="0"/>
            </a:endParaRPr>
          </a:p>
          <a:p>
            <a:pPr eaLnBrk="1" hangingPunct="1">
              <a:lnSpc>
                <a:spcPct val="80000"/>
              </a:lnSpc>
              <a:buFont typeface="Wingdings" panose="05000000000000000000" pitchFamily="2" charset="2"/>
              <a:buChar char="v"/>
              <a:defRPr/>
            </a:pPr>
            <a:endParaRPr lang="en-GB" altLang="en-US" dirty="0"/>
          </a:p>
          <a:p>
            <a:pPr eaLnBrk="1" hangingPunct="1">
              <a:lnSpc>
                <a:spcPct val="80000"/>
              </a:lnSpc>
              <a:buFont typeface="Wingdings" panose="05000000000000000000" pitchFamily="2" charset="2"/>
              <a:buChar char="v"/>
              <a:defRPr/>
            </a:pPr>
            <a:endParaRPr lang="en-GB" altLang="en-US" sz="2800" dirty="0"/>
          </a:p>
        </p:txBody>
      </p:sp>
    </p:spTree>
    <p:extLst>
      <p:ext uri="{BB962C8B-B14F-4D97-AF65-F5344CB8AC3E}">
        <p14:creationId xmlns:p14="http://schemas.microsoft.com/office/powerpoint/2010/main" val="87123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685800" y="189417"/>
            <a:ext cx="7772400" cy="603920"/>
          </a:xfrm>
        </p:spPr>
        <p:txBody>
          <a:bodyPr/>
          <a:lstStyle/>
          <a:p>
            <a:pPr algn="ctr"/>
            <a:r>
              <a:rPr lang="en-GB" sz="2400" b="1" u="sng" dirty="0">
                <a:latin typeface="Comic Sans MS" panose="030F0702030302020204" pitchFamily="66" charset="0"/>
                <a:ea typeface="Tahoma" panose="020B0604030504040204" pitchFamily="34" charset="0"/>
                <a:cs typeface="Tahoma" panose="020B0604030504040204" pitchFamily="34" charset="0"/>
              </a:rPr>
              <a:t>An example of independent learning in maths </a:t>
            </a:r>
            <a:endParaRPr lang="en-GB" sz="3200" dirty="0">
              <a:latin typeface="Comic Sans MS" panose="030F0702030302020204" pitchFamily="66" charset="0"/>
              <a:ea typeface="Tahoma" panose="020B0604030504040204" pitchFamily="34" charset="0"/>
              <a:cs typeface="Tahoma" panose="020B0604030504040204" pitchFamily="34" charset="0"/>
            </a:endParaRPr>
          </a:p>
        </p:txBody>
      </p:sp>
      <p:sp>
        <p:nvSpPr>
          <p:cNvPr id="6" name="Rectangle 5"/>
          <p:cNvSpPr/>
          <p:nvPr/>
        </p:nvSpPr>
        <p:spPr>
          <a:xfrm>
            <a:off x="0" y="2548537"/>
            <a:ext cx="5621471" cy="369332"/>
          </a:xfrm>
          <a:prstGeom prst="rect">
            <a:avLst/>
          </a:prstGeom>
        </p:spPr>
        <p:txBody>
          <a:bodyPr wrap="square">
            <a:spAutoFit/>
          </a:bodyPr>
          <a:lstStyle/>
          <a:p>
            <a:pPr>
              <a:spcAft>
                <a:spcPts val="0"/>
              </a:spcAft>
            </a:pPr>
            <a:r>
              <a:rPr lang="en-GB" sz="1800" b="1" dirty="0">
                <a:latin typeface="Comic Sans MS" panose="030F0702030302020204" pitchFamily="66" charset="0"/>
                <a:ea typeface="Calibri" panose="020F0502020204030204" pitchFamily="34" charset="0"/>
              </a:rPr>
              <a:t> </a:t>
            </a:r>
            <a:r>
              <a:rPr lang="en-GB" sz="1800" dirty="0">
                <a:latin typeface="Comic Sans MS" panose="030F0702030302020204" pitchFamily="66" charset="0"/>
                <a:ea typeface="Calibri" panose="020F0502020204030204" pitchFamily="34" charset="0"/>
              </a:rPr>
              <a:t>	</a:t>
            </a:r>
            <a:endParaRPr lang="en-GB" sz="1800" dirty="0">
              <a:latin typeface="Calibri" panose="020F0502020204030204" pitchFamily="34" charset="0"/>
              <a:ea typeface="Calibri" panose="020F0502020204030204" pitchFamily="34" charset="0"/>
            </a:endParaRPr>
          </a:p>
        </p:txBody>
      </p:sp>
      <p:sp>
        <p:nvSpPr>
          <p:cNvPr id="9" name="TextBox 8"/>
          <p:cNvSpPr txBox="1"/>
          <p:nvPr/>
        </p:nvSpPr>
        <p:spPr>
          <a:xfrm>
            <a:off x="5783687" y="1015711"/>
            <a:ext cx="2683603" cy="461665"/>
          </a:xfrm>
          <a:prstGeom prst="rect">
            <a:avLst/>
          </a:prstGeom>
          <a:noFill/>
        </p:spPr>
        <p:txBody>
          <a:bodyPr wrap="square" rtlCol="0">
            <a:spAutoFit/>
          </a:bodyPr>
          <a:lstStyle/>
          <a:p>
            <a:r>
              <a:rPr lang="en-GB" dirty="0">
                <a:latin typeface="Comic Sans MS" panose="030F0702030302020204" pitchFamily="66" charset="0"/>
              </a:rPr>
              <a:t>Problem Solving:</a:t>
            </a:r>
          </a:p>
        </p:txBody>
      </p:sp>
      <p:sp>
        <p:nvSpPr>
          <p:cNvPr id="17" name="TextBox 16"/>
          <p:cNvSpPr txBox="1"/>
          <p:nvPr/>
        </p:nvSpPr>
        <p:spPr>
          <a:xfrm>
            <a:off x="395536" y="980374"/>
            <a:ext cx="2975584" cy="461665"/>
          </a:xfrm>
          <a:prstGeom prst="rect">
            <a:avLst/>
          </a:prstGeom>
          <a:noFill/>
        </p:spPr>
        <p:txBody>
          <a:bodyPr wrap="square" rtlCol="0">
            <a:spAutoFit/>
          </a:bodyPr>
          <a:lstStyle/>
          <a:p>
            <a:r>
              <a:rPr lang="en-GB" dirty="0">
                <a:latin typeface="Comic Sans MS" panose="030F0702030302020204" pitchFamily="66" charset="0"/>
              </a:rPr>
              <a:t>Fluency work:</a:t>
            </a:r>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5832800" y="1684039"/>
            <a:ext cx="2743200" cy="3714750"/>
          </a:xfrm>
          <a:prstGeom prst="rect">
            <a:avLst/>
          </a:prstGeom>
        </p:spPr>
      </p:pic>
      <p:pic>
        <p:nvPicPr>
          <p:cNvPr id="2" name="Picture 1"/>
          <p:cNvPicPr>
            <a:picLocks noChangeAspect="1"/>
          </p:cNvPicPr>
          <p:nvPr/>
        </p:nvPicPr>
        <p:blipFill>
          <a:blip r:embed="rId4"/>
          <a:stretch>
            <a:fillRect/>
          </a:stretch>
        </p:blipFill>
        <p:spPr>
          <a:xfrm>
            <a:off x="539552" y="1475597"/>
            <a:ext cx="4746813" cy="5124400"/>
          </a:xfrm>
          <a:prstGeom prst="rect">
            <a:avLst/>
          </a:prstGeom>
        </p:spPr>
      </p:pic>
    </p:spTree>
    <p:extLst>
      <p:ext uri="{BB962C8B-B14F-4D97-AF65-F5344CB8AC3E}">
        <p14:creationId xmlns:p14="http://schemas.microsoft.com/office/powerpoint/2010/main" val="40455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85800" y="-225152"/>
            <a:ext cx="7772400" cy="1143000"/>
          </a:xfrm>
        </p:spPr>
        <p:txBody>
          <a:bodyPr/>
          <a:lstStyle/>
          <a:p>
            <a:pPr algn="ctr" eaLnBrk="1" hangingPunct="1"/>
            <a:r>
              <a:rPr lang="en-GB" altLang="en-US" b="1" u="sng" dirty="0">
                <a:latin typeface="Comic Sans MS" panose="030F0702030302020204" pitchFamily="66" charset="0"/>
              </a:rPr>
              <a:t>Reading</a:t>
            </a:r>
          </a:p>
        </p:txBody>
      </p:sp>
      <p:sp>
        <p:nvSpPr>
          <p:cNvPr id="28677" name="Rectangle 5"/>
          <p:cNvSpPr>
            <a:spLocks noGrp="1" noChangeArrowheads="1"/>
          </p:cNvSpPr>
          <p:nvPr>
            <p:ph type="body" idx="1"/>
          </p:nvPr>
        </p:nvSpPr>
        <p:spPr>
          <a:xfrm>
            <a:off x="446087" y="692696"/>
            <a:ext cx="8229600" cy="4525962"/>
          </a:xfrm>
        </p:spPr>
        <p:txBody>
          <a:bodyPr/>
          <a:lstStyle/>
          <a:p>
            <a:pPr eaLnBrk="1" hangingPunct="1">
              <a:buFont typeface="Wingdings" panose="05000000000000000000" pitchFamily="2" charset="2"/>
              <a:buChar char="v"/>
            </a:pPr>
            <a:endParaRPr lang="en-GB" altLang="en-US" sz="1800" dirty="0"/>
          </a:p>
          <a:p>
            <a:pPr marL="0" indent="0" eaLnBrk="1" hangingPunct="1">
              <a:buNone/>
            </a:pPr>
            <a:r>
              <a:rPr lang="en-GB" altLang="en-US" sz="1800" dirty="0">
                <a:latin typeface="Comic Sans MS" panose="030F0702030302020204" pitchFamily="66" charset="0"/>
              </a:rPr>
              <a:t>Children are expected to read at home with an adult for 10-15 minutes, up to five times a week.  There reading record should be initialled by an adult to indicate that the reading has taken place.  </a:t>
            </a:r>
          </a:p>
          <a:p>
            <a:pPr eaLnBrk="1" hangingPunct="1">
              <a:buFont typeface="Wingdings" panose="05000000000000000000" pitchFamily="2" charset="2"/>
              <a:buChar char="v"/>
            </a:pPr>
            <a:endParaRPr lang="en-GB" altLang="en-US" sz="1800" dirty="0">
              <a:latin typeface="Comic Sans MS" panose="030F0702030302020204" pitchFamily="66" charset="0"/>
            </a:endParaRPr>
          </a:p>
          <a:p>
            <a:pPr marL="0" indent="0" eaLnBrk="1" hangingPunct="1">
              <a:buNone/>
            </a:pPr>
            <a:r>
              <a:rPr lang="en-GB" altLang="en-US" sz="1800" dirty="0">
                <a:latin typeface="Comic Sans MS" panose="030F0702030302020204" pitchFamily="66" charset="0"/>
              </a:rPr>
              <a:t>We develop children’s reading in various ways including whole class reading, paired and independent reading. </a:t>
            </a:r>
          </a:p>
          <a:p>
            <a:pPr eaLnBrk="1" hangingPunct="1">
              <a:buFont typeface="Wingdings" panose="05000000000000000000" pitchFamily="2" charset="2"/>
              <a:buChar char="v"/>
            </a:pPr>
            <a:endParaRPr lang="en-GB" altLang="en-US" sz="1800" dirty="0">
              <a:latin typeface="Comic Sans MS" panose="030F0702030302020204" pitchFamily="66" charset="0"/>
            </a:endParaRPr>
          </a:p>
          <a:p>
            <a:pPr marL="0" indent="0" eaLnBrk="1" hangingPunct="1">
              <a:buNone/>
            </a:pPr>
            <a:r>
              <a:rPr lang="en-GB" altLang="en-US" sz="1800" dirty="0">
                <a:latin typeface="Comic Sans MS" panose="030F0702030302020204" pitchFamily="66" charset="0"/>
              </a:rPr>
              <a:t>A variety of different genres are chosen to ensure that the children are exposed to a range of </a:t>
            </a:r>
            <a:r>
              <a:rPr lang="en-GB" altLang="en-US" sz="1800" u="sng" dirty="0">
                <a:latin typeface="Comic Sans MS" panose="030F0702030302020204" pitchFamily="66" charset="0"/>
              </a:rPr>
              <a:t>vocabulary, styles and purposes</a:t>
            </a:r>
            <a:r>
              <a:rPr lang="en-GB" altLang="en-US" sz="1800" dirty="0">
                <a:latin typeface="Comic Sans MS" panose="030F0702030302020204" pitchFamily="66" charset="0"/>
              </a:rPr>
              <a:t>.</a:t>
            </a:r>
          </a:p>
          <a:p>
            <a:pPr eaLnBrk="1" hangingPunct="1">
              <a:buFont typeface="Wingdings" panose="05000000000000000000" pitchFamily="2" charset="2"/>
              <a:buChar char="v"/>
            </a:pPr>
            <a:endParaRPr lang="en-GB" altLang="en-US" sz="1800" dirty="0">
              <a:latin typeface="Comic Sans MS" panose="030F0702030302020204" pitchFamily="66" charset="0"/>
            </a:endParaRPr>
          </a:p>
          <a:p>
            <a:pPr marL="0" indent="0" eaLnBrk="1" hangingPunct="1">
              <a:buNone/>
            </a:pPr>
            <a:r>
              <a:rPr lang="en-GB" altLang="en-US" sz="1800" dirty="0">
                <a:latin typeface="Comic Sans MS" panose="030F0702030302020204" pitchFamily="66" charset="0"/>
              </a:rPr>
              <a:t>We also have a class reader which is read throughout the week. </a:t>
            </a:r>
          </a:p>
          <a:p>
            <a:pPr eaLnBrk="1" hangingPunct="1">
              <a:buFont typeface="Wingdings" panose="05000000000000000000" pitchFamily="2" charset="2"/>
              <a:buChar char="v"/>
            </a:pPr>
            <a:endParaRPr lang="en-GB" altLang="en-US" sz="1800" dirty="0">
              <a:latin typeface="Comic Sans MS" panose="030F0702030302020204" pitchFamily="66" charset="0"/>
            </a:endParaRPr>
          </a:p>
          <a:p>
            <a:pPr marL="0" indent="0" eaLnBrk="1" hangingPunct="1">
              <a:buNone/>
            </a:pPr>
            <a:r>
              <a:rPr lang="en-GB" altLang="en-US" sz="1800" dirty="0">
                <a:latin typeface="Comic Sans MS" panose="030F0702030302020204" pitchFamily="66" charset="0"/>
              </a:rPr>
              <a:t>Children’s Reading Records need to be kept up-to-date and we shall be checking these on a Friday during our ‘Book Check’ time. Please ensure your child reads to you as well as independently throughout the week.</a:t>
            </a:r>
            <a:endParaRPr lang="en-GB" altLang="en-US" sz="2000" dirty="0">
              <a:latin typeface="Comic Sans MS" panose="030F0702030302020204" pitchFamily="66" charset="0"/>
            </a:endParaRPr>
          </a:p>
        </p:txBody>
      </p:sp>
    </p:spTree>
    <p:extLst>
      <p:ext uri="{BB962C8B-B14F-4D97-AF65-F5344CB8AC3E}">
        <p14:creationId xmlns:p14="http://schemas.microsoft.com/office/powerpoint/2010/main" val="2311999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74687" y="155813"/>
            <a:ext cx="7772400" cy="836712"/>
          </a:xfrm>
        </p:spPr>
        <p:txBody>
          <a:bodyPr/>
          <a:lstStyle/>
          <a:p>
            <a:pPr algn="ctr" eaLnBrk="1" hangingPunct="1"/>
            <a:r>
              <a:rPr lang="en-GB" altLang="en-US" b="1" u="sng" dirty="0">
                <a:latin typeface="Comic Sans MS" panose="030F0702030302020204" pitchFamily="66" charset="0"/>
              </a:rPr>
              <a:t>Reading</a:t>
            </a:r>
          </a:p>
        </p:txBody>
      </p:sp>
      <p:sp>
        <p:nvSpPr>
          <p:cNvPr id="28677" name="Rectangle 5"/>
          <p:cNvSpPr>
            <a:spLocks noGrp="1" noChangeArrowheads="1"/>
          </p:cNvSpPr>
          <p:nvPr>
            <p:ph type="body" idx="1"/>
          </p:nvPr>
        </p:nvSpPr>
        <p:spPr>
          <a:xfrm>
            <a:off x="457200" y="1048263"/>
            <a:ext cx="5770984" cy="4525962"/>
          </a:xfrm>
        </p:spPr>
        <p:txBody>
          <a:bodyPr/>
          <a:lstStyle/>
          <a:p>
            <a:pPr marL="0" indent="0" eaLnBrk="1" hangingPunct="1">
              <a:buNone/>
            </a:pPr>
            <a:r>
              <a:rPr lang="en-GB" altLang="en-US" sz="1800" dirty="0">
                <a:latin typeface="Comic Sans MS" panose="030F0702030302020204" pitchFamily="66" charset="0"/>
              </a:rPr>
              <a:t>Reading is crucial to our children’s academic success for a number of reasons. We have several initiatives to enhance the children’s love of reading and to enrich their vocabulary:</a:t>
            </a:r>
          </a:p>
          <a:p>
            <a:pPr marL="0" indent="0" eaLnBrk="1" hangingPunct="1">
              <a:buNone/>
            </a:pPr>
            <a:r>
              <a:rPr lang="en-GB" altLang="en-US" sz="1800" dirty="0">
                <a:latin typeface="Comic Sans MS" panose="030F0702030302020204" pitchFamily="66" charset="0"/>
              </a:rPr>
              <a:t> </a:t>
            </a:r>
          </a:p>
          <a:p>
            <a:pPr eaLnBrk="1" hangingPunct="1">
              <a:buFont typeface="Wingdings" panose="05000000000000000000" pitchFamily="2" charset="2"/>
              <a:buChar char="v"/>
            </a:pPr>
            <a:r>
              <a:rPr lang="en-GB" altLang="en-US" sz="1800" dirty="0">
                <a:latin typeface="Comic Sans MS" panose="030F0702030302020204" pitchFamily="66" charset="0"/>
              </a:rPr>
              <a:t>Word of the Day</a:t>
            </a:r>
          </a:p>
          <a:p>
            <a:pPr eaLnBrk="1" hangingPunct="1">
              <a:buFont typeface="Wingdings" panose="05000000000000000000" pitchFamily="2" charset="2"/>
              <a:buChar char="v"/>
            </a:pPr>
            <a:endParaRPr lang="en-GB" altLang="en-US" sz="1800" dirty="0">
              <a:latin typeface="Comic Sans MS" panose="030F0702030302020204" pitchFamily="66" charset="0"/>
            </a:endParaRPr>
          </a:p>
          <a:p>
            <a:pPr eaLnBrk="1" hangingPunct="1">
              <a:buFont typeface="Wingdings" panose="05000000000000000000" pitchFamily="2" charset="2"/>
              <a:buChar char="v"/>
            </a:pPr>
            <a:r>
              <a:rPr lang="en-GB" altLang="en-US" sz="1800" dirty="0">
                <a:latin typeface="Comic Sans MS" panose="030F0702030302020204" pitchFamily="66" charset="0"/>
              </a:rPr>
              <a:t>Developing higher order reading skills (Vocabulary, Inference, Prediction, Explanation, Retrieve and Summarise) - </a:t>
            </a:r>
            <a:r>
              <a:rPr lang="en-GB" altLang="en-US" sz="1800" b="1" dirty="0">
                <a:latin typeface="Comic Sans MS" panose="030F0702030302020204" pitchFamily="66" charset="0"/>
              </a:rPr>
              <a:t>VIPERS</a:t>
            </a:r>
          </a:p>
          <a:p>
            <a:pPr marL="0" indent="0" eaLnBrk="1" hangingPunct="1">
              <a:buNone/>
            </a:pPr>
            <a:endParaRPr lang="en-GB" altLang="en-US" sz="1800" dirty="0">
              <a:latin typeface="Comic Sans MS" panose="030F0702030302020204" pitchFamily="66" charset="0"/>
            </a:endParaRPr>
          </a:p>
          <a:p>
            <a:pPr eaLnBrk="1" hangingPunct="1">
              <a:buFont typeface="Wingdings" panose="05000000000000000000" pitchFamily="2" charset="2"/>
              <a:buChar char="v"/>
            </a:pPr>
            <a:r>
              <a:rPr lang="en-GB" altLang="en-US" sz="1800" dirty="0">
                <a:latin typeface="Comic Sans MS" panose="030F0702030302020204" pitchFamily="66" charset="0"/>
              </a:rPr>
              <a:t>Class reader – Boy at the Back of the Class and Street Child</a:t>
            </a:r>
          </a:p>
          <a:p>
            <a:pPr eaLnBrk="1" hangingPunct="1">
              <a:buFont typeface="Wingdings" panose="05000000000000000000" pitchFamily="2" charset="2"/>
              <a:buChar char="v"/>
            </a:pPr>
            <a:endParaRPr lang="en-GB" altLang="en-US" sz="1800" dirty="0">
              <a:latin typeface="Comic Sans MS" panose="030F0702030302020204" pitchFamily="66" charset="0"/>
            </a:endParaRPr>
          </a:p>
          <a:p>
            <a:pPr eaLnBrk="1" hangingPunct="1">
              <a:buFont typeface="Wingdings" panose="05000000000000000000" pitchFamily="2" charset="2"/>
              <a:buChar char="v"/>
            </a:pPr>
            <a:r>
              <a:rPr lang="en-GB" altLang="en-US" sz="1800" dirty="0">
                <a:latin typeface="Comic Sans MS" panose="030F0702030302020204" pitchFamily="66" charset="0"/>
              </a:rPr>
              <a:t>The library – Children will get to spend time enjoying the books in our new and improved library filled with a range of non-fiction and fiction books! </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244" y="1772816"/>
            <a:ext cx="2789155" cy="4212990"/>
          </a:xfrm>
          <a:prstGeom prst="rect">
            <a:avLst/>
          </a:prstGeom>
        </p:spPr>
      </p:pic>
    </p:spTree>
    <p:extLst>
      <p:ext uri="{BB962C8B-B14F-4D97-AF65-F5344CB8AC3E}">
        <p14:creationId xmlns:p14="http://schemas.microsoft.com/office/powerpoint/2010/main" val="60976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u="sng" dirty="0">
                <a:latin typeface="Comic Sans MS" panose="030F0702030302020204" pitchFamily="66" charset="0"/>
              </a:rPr>
              <a:t>Accelerated Reader</a:t>
            </a:r>
          </a:p>
        </p:txBody>
      </p:sp>
      <p:sp>
        <p:nvSpPr>
          <p:cNvPr id="3" name="Content Placeholder 2"/>
          <p:cNvSpPr>
            <a:spLocks noGrp="1"/>
          </p:cNvSpPr>
          <p:nvPr>
            <p:ph idx="1"/>
          </p:nvPr>
        </p:nvSpPr>
        <p:spPr>
          <a:xfrm>
            <a:off x="609600" y="1988840"/>
            <a:ext cx="7994848" cy="4114800"/>
          </a:xfrm>
        </p:spPr>
        <p:txBody>
          <a:bodyPr/>
          <a:lstStyle/>
          <a:p>
            <a:pPr marL="0" indent="0">
              <a:buNone/>
            </a:pPr>
            <a:r>
              <a:rPr lang="en-GB" sz="1800" dirty="0">
                <a:latin typeface="Comic Sans MS" panose="030F0702030302020204" pitchFamily="66" charset="0"/>
              </a:rPr>
              <a:t>Accelerated Reader is a computerised program that is designed to improve children’s reading ability and to raise their reading age. </a:t>
            </a:r>
          </a:p>
          <a:p>
            <a:pPr marL="0" indent="0">
              <a:buNone/>
            </a:pPr>
            <a:r>
              <a:rPr lang="en-GB" sz="1800" dirty="0">
                <a:latin typeface="Comic Sans MS" panose="030F0702030302020204" pitchFamily="66" charset="0"/>
              </a:rPr>
              <a:t> </a:t>
            </a:r>
          </a:p>
          <a:p>
            <a:pPr marL="0" indent="0">
              <a:buNone/>
            </a:pPr>
            <a:r>
              <a:rPr lang="en-GB" sz="1800" dirty="0">
                <a:latin typeface="Comic Sans MS" panose="030F0702030302020204" pitchFamily="66" charset="0"/>
              </a:rPr>
              <a:t>The Accelerated Reader Program works by identifying a child’s ZPD (Zone of Proximal Development) which is a selection of books that will not only match their ability, but will also challenge them and develop their vocabulary.</a:t>
            </a: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Each child takes an online comprehension test (Star Reading Test) in order to determine their ZPD.  The children will have been given a decimal number which falls in this range.  They will read and quiz on three books at this level.  If the children pass all three quizzes (80 – 100%), they will be able to move to the next decimal level.  Once they reach 5.5, they will become free readers and have access to all the books in the library areas.</a:t>
            </a:r>
          </a:p>
          <a:p>
            <a:pPr marL="0" indent="0">
              <a:buNone/>
            </a:pPr>
            <a:endParaRPr lang="en-GB" sz="1800" dirty="0">
              <a:latin typeface="Comic Sans MS" panose="030F0702030302020204" pitchFamily="66" charset="0"/>
            </a:endParaRP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 </a:t>
            </a:r>
            <a:r>
              <a:rPr lang="en-GB" dirty="0"/>
              <a:t> </a:t>
            </a:r>
          </a:p>
          <a:p>
            <a:endParaRPr lang="en-GB" dirty="0"/>
          </a:p>
        </p:txBody>
      </p:sp>
      <p:pic>
        <p:nvPicPr>
          <p:cNvPr id="5" name="Picture 4"/>
          <p:cNvPicPr>
            <a:picLocks noChangeAspect="1"/>
          </p:cNvPicPr>
          <p:nvPr/>
        </p:nvPicPr>
        <p:blipFill>
          <a:blip r:embed="rId2"/>
          <a:stretch>
            <a:fillRect/>
          </a:stretch>
        </p:blipFill>
        <p:spPr>
          <a:xfrm>
            <a:off x="5868144" y="264232"/>
            <a:ext cx="2933700" cy="1562100"/>
          </a:xfrm>
          <a:prstGeom prst="rect">
            <a:avLst/>
          </a:prstGeom>
        </p:spPr>
      </p:pic>
    </p:spTree>
    <p:extLst>
      <p:ext uri="{BB962C8B-B14F-4D97-AF65-F5344CB8AC3E}">
        <p14:creationId xmlns:p14="http://schemas.microsoft.com/office/powerpoint/2010/main" val="190699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294" y="1407232"/>
            <a:ext cx="8364186" cy="4114800"/>
          </a:xfrm>
        </p:spPr>
        <p:txBody>
          <a:bodyPr/>
          <a:lstStyle/>
          <a:p>
            <a:pPr marL="0" indent="0">
              <a:buNone/>
            </a:pPr>
            <a:r>
              <a:rPr lang="en-GB" sz="1800" dirty="0">
                <a:latin typeface="Comic Sans MS" panose="030F0702030302020204" pitchFamily="66" charset="0"/>
              </a:rPr>
              <a:t>Accelerated Reader enables teachers to closely monitor individual reading progress and ensure that children are selecting books that are challenging enough to meet their individual needs. </a:t>
            </a: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Children are encouraged to read books linked to the school's AR award system which monitors the challenge, quizzes as well as number of words children are reading.</a:t>
            </a: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AR Reading Champions: Certificates are awarded for 10, 20, 30, 40 and 50 books read, quizzed and successfully understood. </a:t>
            </a: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AR Word Certificates: Children will also work towards a word reading total as part of the AR system and gets certificates for every 250,000 words read.</a:t>
            </a: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Children that become reading millionaires will be given a special book token for the school’s book vending machine.</a:t>
            </a:r>
          </a:p>
          <a:p>
            <a:pPr marL="0" indent="0">
              <a:buNone/>
            </a:pPr>
            <a:endParaRPr lang="en-GB" sz="1800" dirty="0">
              <a:latin typeface="Comic Sans MS" panose="030F0702030302020204" pitchFamily="66" charset="0"/>
            </a:endParaRPr>
          </a:p>
          <a:p>
            <a:pPr marL="0" indent="0">
              <a:buNone/>
            </a:pPr>
            <a:endParaRPr lang="en-GB" sz="1800" dirty="0">
              <a:latin typeface="Comic Sans MS" panose="030F0702030302020204" pitchFamily="66" charset="0"/>
            </a:endParaRPr>
          </a:p>
          <a:p>
            <a:pPr marL="0" indent="0">
              <a:buNone/>
            </a:pPr>
            <a:endParaRPr lang="en-GB" dirty="0"/>
          </a:p>
        </p:txBody>
      </p:sp>
      <p:sp>
        <p:nvSpPr>
          <p:cNvPr id="4" name="Title 1"/>
          <p:cNvSpPr txBox="1">
            <a:spLocks/>
          </p:cNvSpPr>
          <p:nvPr/>
        </p:nvSpPr>
        <p:spPr bwMode="auto">
          <a:xfrm>
            <a:off x="558707" y="-99392"/>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a:lstStyle>
          <a:p>
            <a:r>
              <a:rPr lang="en-GB" sz="4000" b="1" u="sng" kern="0" dirty="0">
                <a:latin typeface="Comic Sans MS" panose="030F0702030302020204" pitchFamily="66" charset="0"/>
              </a:rPr>
              <a:t>Accelerated Reader</a:t>
            </a:r>
          </a:p>
        </p:txBody>
      </p:sp>
      <p:pic>
        <p:nvPicPr>
          <p:cNvPr id="5" name="Picture 4"/>
          <p:cNvPicPr>
            <a:picLocks noChangeAspect="1"/>
          </p:cNvPicPr>
          <p:nvPr/>
        </p:nvPicPr>
        <p:blipFill>
          <a:blip r:embed="rId2"/>
          <a:stretch>
            <a:fillRect/>
          </a:stretch>
        </p:blipFill>
        <p:spPr>
          <a:xfrm>
            <a:off x="6876256" y="264232"/>
            <a:ext cx="1925588" cy="1025313"/>
          </a:xfrm>
          <a:prstGeom prst="rect">
            <a:avLst/>
          </a:prstGeom>
        </p:spPr>
      </p:pic>
    </p:spTree>
    <p:extLst>
      <p:ext uri="{BB962C8B-B14F-4D97-AF65-F5344CB8AC3E}">
        <p14:creationId xmlns:p14="http://schemas.microsoft.com/office/powerpoint/2010/main" val="301755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itle 1"/>
          <p:cNvSpPr>
            <a:spLocks noGrp="1"/>
          </p:cNvSpPr>
          <p:nvPr>
            <p:ph type="title"/>
          </p:nvPr>
        </p:nvSpPr>
        <p:spPr>
          <a:xfrm>
            <a:off x="539552" y="0"/>
            <a:ext cx="7772400" cy="1143000"/>
          </a:xfrm>
        </p:spPr>
        <p:txBody>
          <a:bodyPr/>
          <a:lstStyle/>
          <a:p>
            <a:pPr algn="ctr"/>
            <a:r>
              <a:rPr lang="en-GB" altLang="en-US" b="1" u="sng" dirty="0">
                <a:solidFill>
                  <a:schemeClr val="tx1"/>
                </a:solidFill>
                <a:latin typeface="Comic Sans MS" panose="030F0702030302020204" pitchFamily="66" charset="0"/>
              </a:rPr>
              <a:t>The Year 6 Team</a:t>
            </a:r>
          </a:p>
        </p:txBody>
      </p:sp>
      <p:sp>
        <p:nvSpPr>
          <p:cNvPr id="6148" name="Content Placeholder 2"/>
          <p:cNvSpPr>
            <a:spLocks noGrp="1"/>
          </p:cNvSpPr>
          <p:nvPr>
            <p:ph idx="1"/>
          </p:nvPr>
        </p:nvSpPr>
        <p:spPr>
          <a:xfrm>
            <a:off x="251520" y="2420888"/>
            <a:ext cx="8568853" cy="4590256"/>
          </a:xfrm>
          <a:noFill/>
        </p:spPr>
        <p:txBody>
          <a:bodyPr/>
          <a:lstStyle/>
          <a:p>
            <a:pPr>
              <a:buFontTx/>
              <a:buNone/>
            </a:pPr>
            <a:endParaRPr lang="en-GB" altLang="en-US" sz="2200" dirty="0"/>
          </a:p>
          <a:p>
            <a:pPr>
              <a:buFont typeface="Arial" panose="020B0604020202020204" pitchFamily="34" charset="0"/>
              <a:buChar char="•"/>
            </a:pPr>
            <a:r>
              <a:rPr lang="en-GB" altLang="en-US" sz="2200" b="1" dirty="0">
                <a:latin typeface="Comic Sans MS" panose="030F0702030302020204" pitchFamily="66" charset="0"/>
              </a:rPr>
              <a:t>Maple – Miss Marriott </a:t>
            </a:r>
          </a:p>
          <a:p>
            <a:pPr>
              <a:buFont typeface="Arial" panose="020B0604020202020204" pitchFamily="34" charset="0"/>
              <a:buChar char="•"/>
            </a:pPr>
            <a:endParaRPr lang="en-GB" altLang="en-US" sz="2200" b="1" dirty="0">
              <a:latin typeface="Comic Sans MS" panose="030F0702030302020204" pitchFamily="66" charset="0"/>
            </a:endParaRPr>
          </a:p>
          <a:p>
            <a:pPr>
              <a:buFont typeface="Arial" panose="020B0604020202020204" pitchFamily="34" charset="0"/>
              <a:buChar char="•"/>
            </a:pPr>
            <a:r>
              <a:rPr lang="en-GB" altLang="en-US" sz="2200" b="1" dirty="0">
                <a:latin typeface="Comic Sans MS" panose="030F0702030302020204" pitchFamily="66" charset="0"/>
              </a:rPr>
              <a:t>Magnolia – Mrs Bates</a:t>
            </a:r>
          </a:p>
          <a:p>
            <a:pPr>
              <a:buFont typeface="Arial" panose="020B0604020202020204" pitchFamily="34" charset="0"/>
              <a:buChar char="•"/>
            </a:pPr>
            <a:endParaRPr lang="en-GB" altLang="en-US" sz="2200" b="1" dirty="0">
              <a:latin typeface="Comic Sans MS" panose="030F0702030302020204" pitchFamily="66" charset="0"/>
            </a:endParaRPr>
          </a:p>
          <a:p>
            <a:pPr>
              <a:buFont typeface="Arial" panose="020B0604020202020204" pitchFamily="34" charset="0"/>
              <a:buChar char="•"/>
            </a:pPr>
            <a:r>
              <a:rPr lang="en-GB" altLang="en-US" sz="2200" b="1" dirty="0">
                <a:latin typeface="Comic Sans MS" panose="030F0702030302020204" pitchFamily="66" charset="0"/>
              </a:rPr>
              <a:t>Teaching Assistants – Mrs Rhodes and Mrs Stone</a:t>
            </a:r>
          </a:p>
          <a:p>
            <a:pPr>
              <a:buFont typeface="Arial" panose="020B0604020202020204" pitchFamily="34" charset="0"/>
              <a:buChar char="•"/>
            </a:pPr>
            <a:endParaRPr lang="en-GB" altLang="en-US" sz="2200" b="1" dirty="0">
              <a:latin typeface="Comic Sans MS" panose="030F0702030302020204" pitchFamily="66" charset="0"/>
            </a:endParaRPr>
          </a:p>
          <a:p>
            <a:pPr>
              <a:buFont typeface="Arial" panose="020B0604020202020204" pitchFamily="34" charset="0"/>
              <a:buChar char="•"/>
            </a:pPr>
            <a:r>
              <a:rPr lang="en-GB" altLang="en-US" sz="2200" b="1" dirty="0">
                <a:latin typeface="Comic Sans MS" panose="030F0702030302020204" pitchFamily="66" charset="0"/>
              </a:rPr>
              <a:t>MFL – Mrs Burton</a:t>
            </a:r>
          </a:p>
          <a:p>
            <a:pPr>
              <a:buFont typeface="Arial" panose="020B0604020202020204" pitchFamily="34" charset="0"/>
              <a:buChar char="•"/>
            </a:pPr>
            <a:endParaRPr lang="en-GB" altLang="en-US" sz="2200" b="1" dirty="0">
              <a:latin typeface="Comic Sans MS" panose="030F0702030302020204" pitchFamily="66" charset="0"/>
            </a:endParaRPr>
          </a:p>
          <a:p>
            <a:pPr>
              <a:buFont typeface="Arial" panose="020B0604020202020204" pitchFamily="34" charset="0"/>
              <a:buChar char="•"/>
            </a:pPr>
            <a:r>
              <a:rPr lang="en-GB" altLang="en-US" sz="2200" b="1" dirty="0">
                <a:latin typeface="Comic Sans MS" panose="030F0702030302020204" pitchFamily="66" charset="0"/>
              </a:rPr>
              <a:t>Music – Mrs </a:t>
            </a:r>
            <a:r>
              <a:rPr lang="en-GB" altLang="en-US" sz="2200" b="1" dirty="0" err="1">
                <a:latin typeface="Comic Sans MS" panose="030F0702030302020204" pitchFamily="66" charset="0"/>
              </a:rPr>
              <a:t>Horrell</a:t>
            </a:r>
            <a:r>
              <a:rPr lang="en-GB" altLang="en-US" sz="2200" b="1" dirty="0">
                <a:latin typeface="Comic Sans MS" panose="030F0702030302020204" pitchFamily="66" charset="0"/>
              </a:rPr>
              <a:t>: </a:t>
            </a:r>
            <a:r>
              <a:rPr lang="en-GB" altLang="en-US" sz="2400" b="1" dirty="0">
                <a:latin typeface="Comic Sans MS" panose="030F0702030302020204" pitchFamily="66" charset="0"/>
              </a:rPr>
              <a:t>From September to December</a:t>
            </a:r>
          </a:p>
          <a:p>
            <a:pPr>
              <a:buFontTx/>
              <a:buNone/>
            </a:pPr>
            <a:endParaRPr lang="en-GB" altLang="en-US" sz="2200" dirty="0"/>
          </a:p>
        </p:txBody>
      </p:sp>
      <p:pic>
        <p:nvPicPr>
          <p:cNvPr id="1026" name="Picture 2" descr="https://www.elburtonschool.com/storage/get_img/NDFjM2I0MDkwNGU1ZGVkMTk4YTQzYjNiYzU0ZTZjZWU1ZmI1YjNmN2M0NmYwNGViYmNjZDA5ZTEyMTE2YjJhZmZhOWVhOTg5NjMyNjkwNDJhYTE3MGQ2NjM0ZWMyMWQ4MzM2NjZmMjNiYWYwNTAxYWM2OThhMDYxMjFmOTRlNzBIcHo2NkxqclBsWDE3bzJjWG96WVdES3Z4RTZ5U0FmQTZobjFIL3lpY1hZPQ%3D%3D/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02" y="1294135"/>
            <a:ext cx="132397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2795193" y="1314968"/>
            <a:ext cx="1235968" cy="1323975"/>
          </a:xfrm>
          <a:prstGeom prst="rect">
            <a:avLst/>
          </a:prstGeom>
        </p:spPr>
      </p:pic>
      <p:pic>
        <p:nvPicPr>
          <p:cNvPr id="3" name="Picture 2"/>
          <p:cNvPicPr>
            <a:picLocks noChangeAspect="1"/>
          </p:cNvPicPr>
          <p:nvPr/>
        </p:nvPicPr>
        <p:blipFill>
          <a:blip r:embed="rId4"/>
          <a:stretch>
            <a:fillRect/>
          </a:stretch>
        </p:blipFill>
        <p:spPr>
          <a:xfrm>
            <a:off x="4932040" y="1314968"/>
            <a:ext cx="1301237" cy="1301237"/>
          </a:xfrm>
          <a:prstGeom prst="rect">
            <a:avLst/>
          </a:prstGeom>
        </p:spPr>
      </p:pic>
      <p:pic>
        <p:nvPicPr>
          <p:cNvPr id="6" name="Picture 5" descr="A person with red hair and blue shirt&#10;&#10;Description automatically generated">
            <a:extLst>
              <a:ext uri="{FF2B5EF4-FFF2-40B4-BE49-F238E27FC236}">
                <a16:creationId xmlns:a16="http://schemas.microsoft.com/office/drawing/2014/main" id="{AD55F0DD-7B77-A5B5-72F0-77665491E7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8304" y="1314967"/>
            <a:ext cx="1180728" cy="1379109"/>
          </a:xfrm>
          <a:prstGeom prst="rect">
            <a:avLst/>
          </a:prstGeom>
        </p:spPr>
      </p:pic>
    </p:spTree>
    <p:extLst>
      <p:ext uri="{BB962C8B-B14F-4D97-AF65-F5344CB8AC3E}">
        <p14:creationId xmlns:p14="http://schemas.microsoft.com/office/powerpoint/2010/main" val="3139293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457200" y="163084"/>
            <a:ext cx="7772400" cy="844979"/>
          </a:xfrm>
        </p:spPr>
        <p:txBody>
          <a:bodyPr/>
          <a:lstStyle/>
          <a:p>
            <a:pPr algn="ctr" eaLnBrk="1" hangingPunct="1"/>
            <a:r>
              <a:rPr lang="en-GB" altLang="en-US" b="1" u="sng" dirty="0">
                <a:solidFill>
                  <a:schemeClr val="tx1"/>
                </a:solidFill>
                <a:latin typeface="Comic Sans MS" panose="030F0702030302020204" pitchFamily="66" charset="0"/>
              </a:rPr>
              <a:t>Writing</a:t>
            </a:r>
          </a:p>
        </p:txBody>
      </p:sp>
      <p:sp>
        <p:nvSpPr>
          <p:cNvPr id="28677" name="Rectangle 5"/>
          <p:cNvSpPr>
            <a:spLocks noGrp="1" noChangeArrowheads="1"/>
          </p:cNvSpPr>
          <p:nvPr>
            <p:ph type="body" idx="1"/>
          </p:nvPr>
        </p:nvSpPr>
        <p:spPr>
          <a:xfrm>
            <a:off x="457200" y="1196752"/>
            <a:ext cx="8229600" cy="4645025"/>
          </a:xfrm>
        </p:spPr>
        <p:txBody>
          <a:bodyPr/>
          <a:lstStyle/>
          <a:p>
            <a:pPr marL="0" indent="0" eaLnBrk="1" hangingPunct="1">
              <a:lnSpc>
                <a:spcPct val="90000"/>
              </a:lnSpc>
              <a:buNone/>
              <a:defRPr/>
            </a:pPr>
            <a:r>
              <a:rPr lang="en-GB" altLang="en-US" sz="2000" dirty="0">
                <a:latin typeface="Comic Sans MS" panose="030F0702030302020204" pitchFamily="66" charset="0"/>
              </a:rPr>
              <a:t>Through the year, we will cover a range of genres which are based around high quality texts that enrich the children’s vocabulary and knowledge of topics.</a:t>
            </a:r>
          </a:p>
          <a:p>
            <a:pPr eaLnBrk="1" hangingPunct="1">
              <a:lnSpc>
                <a:spcPct val="9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90000"/>
              </a:lnSpc>
              <a:buNone/>
              <a:defRPr/>
            </a:pPr>
            <a:r>
              <a:rPr lang="en-GB" altLang="en-US" sz="2000" dirty="0">
                <a:latin typeface="Comic Sans MS" panose="030F0702030302020204" pitchFamily="66" charset="0"/>
              </a:rPr>
              <a:t>There will be a focus on pride in all written work throughout all subjects.  The children are expected to write using a cursive style of writing.</a:t>
            </a:r>
          </a:p>
          <a:p>
            <a:pPr marL="0" indent="0" eaLnBrk="1" hangingPunct="1">
              <a:lnSpc>
                <a:spcPct val="90000"/>
              </a:lnSpc>
              <a:buNone/>
              <a:defRPr/>
            </a:pPr>
            <a:endParaRPr lang="en-GB" altLang="en-US" sz="2000" dirty="0">
              <a:latin typeface="Comic Sans MS" panose="030F0702030302020204" pitchFamily="66" charset="0"/>
            </a:endParaRPr>
          </a:p>
          <a:p>
            <a:pPr marL="0" indent="0" eaLnBrk="1" hangingPunct="1">
              <a:lnSpc>
                <a:spcPct val="90000"/>
              </a:lnSpc>
              <a:buNone/>
              <a:defRPr/>
            </a:pPr>
            <a:r>
              <a:rPr lang="en-GB" sz="2000" dirty="0">
                <a:latin typeface="Comic Sans MS" panose="030F0702030302020204" pitchFamily="66" charset="0"/>
              </a:rPr>
              <a:t>Children will be involved in both self and peer assessment to help them improve their writing through the editing process.</a:t>
            </a:r>
          </a:p>
          <a:p>
            <a:pPr eaLnBrk="1" hangingPunct="1">
              <a:lnSpc>
                <a:spcPct val="9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90000"/>
              </a:lnSpc>
              <a:buNone/>
              <a:defRPr/>
            </a:pPr>
            <a:r>
              <a:rPr lang="en-GB" altLang="en-US" sz="2000" dirty="0">
                <a:latin typeface="Comic Sans MS" panose="030F0702030302020204" pitchFamily="66" charset="0"/>
              </a:rPr>
              <a:t>Throughout the year, children will have lots of opportunities to draft and edit longer pieces of writing.   These will culminate in 4 -5 pieces a year being published in their ‘Writing Progress’ books.</a:t>
            </a:r>
          </a:p>
          <a:p>
            <a:pPr marL="0" indent="0" eaLnBrk="1" hangingPunct="1">
              <a:lnSpc>
                <a:spcPct val="90000"/>
              </a:lnSpc>
              <a:buNone/>
              <a:defRPr/>
            </a:pPr>
            <a:endParaRPr lang="en-GB" altLang="en-US" sz="2000" dirty="0">
              <a:latin typeface="Comic Sans MS" panose="030F0702030302020204" pitchFamily="66" charset="0"/>
            </a:endParaRPr>
          </a:p>
          <a:p>
            <a:pPr eaLnBrk="1" hangingPunct="1">
              <a:lnSpc>
                <a:spcPct val="90000"/>
              </a:lnSpc>
              <a:buFont typeface="Wingdings" panose="05000000000000000000" pitchFamily="2" charset="2"/>
              <a:buChar char="v"/>
              <a:defRPr/>
            </a:pPr>
            <a:endParaRPr lang="en-GB" altLang="en-US" sz="2000" dirty="0"/>
          </a:p>
          <a:p>
            <a:pPr eaLnBrk="1" hangingPunct="1">
              <a:lnSpc>
                <a:spcPct val="90000"/>
              </a:lnSpc>
              <a:buFontTx/>
              <a:buNone/>
              <a:defRPr/>
            </a:pPr>
            <a:endParaRPr lang="en-GB" altLang="en-US" sz="2000" dirty="0"/>
          </a:p>
          <a:p>
            <a:pPr eaLnBrk="1" hangingPunct="1">
              <a:lnSpc>
                <a:spcPct val="90000"/>
              </a:lnSpc>
              <a:defRPr/>
            </a:pPr>
            <a:endParaRPr lang="en-GB" altLang="en-US" sz="2000" dirty="0"/>
          </a:p>
          <a:p>
            <a:pPr eaLnBrk="1" hangingPunct="1">
              <a:lnSpc>
                <a:spcPct val="90000"/>
              </a:lnSpc>
              <a:defRPr/>
            </a:pPr>
            <a:endParaRPr lang="en-GB" altLang="en-US" sz="2000" dirty="0"/>
          </a:p>
        </p:txBody>
      </p:sp>
    </p:spTree>
    <p:extLst>
      <p:ext uri="{BB962C8B-B14F-4D97-AF65-F5344CB8AC3E}">
        <p14:creationId xmlns:p14="http://schemas.microsoft.com/office/powerpoint/2010/main" val="3459480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539552" y="302618"/>
            <a:ext cx="7772400" cy="899120"/>
          </a:xfrm>
        </p:spPr>
        <p:txBody>
          <a:bodyPr/>
          <a:lstStyle/>
          <a:p>
            <a:pPr algn="ctr" eaLnBrk="1" hangingPunct="1"/>
            <a:r>
              <a:rPr lang="en-GB" altLang="en-US" sz="4000" b="1" u="sng" dirty="0">
                <a:solidFill>
                  <a:schemeClr val="tx1"/>
                </a:solidFill>
                <a:latin typeface="Comic Sans MS" panose="030F0702030302020204" pitchFamily="66" charset="0"/>
              </a:rPr>
              <a:t>RWI Spelling</a:t>
            </a:r>
          </a:p>
        </p:txBody>
      </p:sp>
      <p:sp>
        <p:nvSpPr>
          <p:cNvPr id="34821" name="Rectangle 5"/>
          <p:cNvSpPr>
            <a:spLocks noGrp="1" noChangeArrowheads="1"/>
          </p:cNvSpPr>
          <p:nvPr>
            <p:ph type="body" idx="1"/>
          </p:nvPr>
        </p:nvSpPr>
        <p:spPr>
          <a:xfrm>
            <a:off x="457200" y="1442762"/>
            <a:ext cx="8229600" cy="4525962"/>
          </a:xfrm>
        </p:spPr>
        <p:txBody>
          <a:bodyPr/>
          <a:lstStyle/>
          <a:p>
            <a:pPr marL="0" indent="0" eaLnBrk="1" hangingPunct="1">
              <a:buNone/>
              <a:defRPr/>
            </a:pPr>
            <a:r>
              <a:rPr lang="en-GB" altLang="en-US" sz="2000" b="1" dirty="0">
                <a:latin typeface="Comic Sans MS" panose="030F0702030302020204" pitchFamily="66" charset="0"/>
              </a:rPr>
              <a:t>Spelling is taught through the Read, Write Inc Spelling scheme.  On Mondays, the children will be introduced to the spelling pattern for the week.  Throughout the week, they will complete consolidation activities to embed and deepen their understanding of the spelling rule / pattern.</a:t>
            </a:r>
          </a:p>
          <a:p>
            <a:pPr marL="0" indent="0" eaLnBrk="1" hangingPunct="1">
              <a:buNone/>
              <a:defRPr/>
            </a:pPr>
            <a:endParaRPr lang="en-GB" altLang="en-US" sz="2000" b="1" dirty="0">
              <a:latin typeface="Comic Sans MS" panose="030F0702030302020204" pitchFamily="66" charset="0"/>
            </a:endParaRPr>
          </a:p>
          <a:p>
            <a:pPr marL="0" indent="0" eaLnBrk="1" hangingPunct="1">
              <a:buNone/>
              <a:defRPr/>
            </a:pPr>
            <a:r>
              <a:rPr lang="en-GB" altLang="en-US" sz="2000" b="1" dirty="0">
                <a:latin typeface="Comic Sans MS" panose="030F0702030302020204" pitchFamily="66" charset="0"/>
              </a:rPr>
              <a:t>We will continue to send home spellings on a Monday and they will be uploaded onto Spelling Shed to enable the children to practise them in preparation for the spelling test on Friday.</a:t>
            </a:r>
          </a:p>
          <a:p>
            <a:pPr marL="0" indent="0" eaLnBrk="1" hangingPunct="1">
              <a:buNone/>
              <a:defRPr/>
            </a:pPr>
            <a:endParaRPr lang="en-GB" altLang="en-US" sz="2000" b="1" dirty="0">
              <a:latin typeface="Comic Sans MS" panose="030F0702030302020204" pitchFamily="66" charset="0"/>
            </a:endParaRPr>
          </a:p>
          <a:p>
            <a:pPr marL="0" indent="0" eaLnBrk="1" hangingPunct="1">
              <a:buNone/>
              <a:defRPr/>
            </a:pPr>
            <a:r>
              <a:rPr lang="en-GB" altLang="en-US" sz="2000" b="1" dirty="0">
                <a:latin typeface="Comic Sans MS" panose="030F0702030302020204" pitchFamily="66" charset="0"/>
              </a:rPr>
              <a:t>It is very important that the children continue to learn the Year 5/6 statutory words and these will be revised and tested throughout the year as part of the scheme.</a:t>
            </a:r>
          </a:p>
          <a:p>
            <a:pPr marL="0" indent="0" eaLnBrk="1" hangingPunct="1">
              <a:buNone/>
              <a:defRPr/>
            </a:pPr>
            <a:endParaRPr lang="en-GB" altLang="en-US" sz="2000" b="1" dirty="0">
              <a:latin typeface="Comic Sans MS" panose="030F0702030302020204" pitchFamily="66" charset="0"/>
            </a:endParaRPr>
          </a:p>
          <a:p>
            <a:pPr marL="0" indent="0" eaLnBrk="1" hangingPunct="1">
              <a:buNone/>
              <a:defRPr/>
            </a:pPr>
            <a:endParaRPr lang="en-GB" altLang="en-US" sz="2000" dirty="0">
              <a:latin typeface="Comic Sans MS" panose="030F0702030302020204" pitchFamily="66" charset="0"/>
            </a:endParaRPr>
          </a:p>
        </p:txBody>
      </p:sp>
    </p:spTree>
    <p:extLst>
      <p:ext uri="{BB962C8B-B14F-4D97-AF65-F5344CB8AC3E}">
        <p14:creationId xmlns:p14="http://schemas.microsoft.com/office/powerpoint/2010/main" val="3564768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072162"/>
            <a:ext cx="8496944" cy="5632311"/>
          </a:xfrm>
          <a:prstGeom prst="rect">
            <a:avLst/>
          </a:prstGeom>
        </p:spPr>
        <p:txBody>
          <a:bodyPr wrap="square">
            <a:spAutoFit/>
          </a:bodyPr>
          <a:lstStyle/>
          <a:p>
            <a:endParaRPr lang="en-GB" sz="1800" dirty="0">
              <a:latin typeface="Comic Sans MS" panose="030F0702030302020204" pitchFamily="66" charset="0"/>
            </a:endParaRPr>
          </a:p>
          <a:p>
            <a:r>
              <a:rPr lang="en-GB" sz="1800" dirty="0">
                <a:latin typeface="Comic Sans MS" panose="030F0702030302020204" pitchFamily="66" charset="0"/>
              </a:rPr>
              <a:t>The children will receive one piece of Maths, one piece of English work per week and weekly spellings to learn.</a:t>
            </a:r>
          </a:p>
          <a:p>
            <a:endParaRPr lang="en-GB" sz="1800" dirty="0">
              <a:latin typeface="Comic Sans MS" panose="030F0702030302020204" pitchFamily="66" charset="0"/>
            </a:endParaRPr>
          </a:p>
          <a:p>
            <a:r>
              <a:rPr lang="en-GB" sz="1800" dirty="0">
                <a:latin typeface="Comic Sans MS" panose="030F0702030302020204" pitchFamily="66" charset="0"/>
              </a:rPr>
              <a:t>This will be given out on a Monday and expected to be back in class by the Friday of the same week – this will give them as well as you time to enjoy the weekend fully. </a:t>
            </a:r>
          </a:p>
          <a:p>
            <a:endParaRPr lang="en-GB" sz="1800" dirty="0">
              <a:latin typeface="Comic Sans MS" panose="030F0702030302020204" pitchFamily="66" charset="0"/>
            </a:endParaRPr>
          </a:p>
          <a:p>
            <a:r>
              <a:rPr lang="en-GB" sz="1800" dirty="0">
                <a:latin typeface="Comic Sans MS" panose="030F0702030302020204" pitchFamily="66" charset="0"/>
              </a:rPr>
              <a:t>Additionally, children are expected to use Spelling Shed and Times Table Rock Stars 3 times a week for 5 – 15 minutes at a time.  We understood that this is not always possible.  However, we encourage regular activity on these platforms to consolidate class learning.</a:t>
            </a:r>
          </a:p>
          <a:p>
            <a:endParaRPr lang="en-GB" sz="1800" dirty="0">
              <a:latin typeface="Comic Sans MS" panose="030F0702030302020204" pitchFamily="66" charset="0"/>
            </a:endParaRPr>
          </a:p>
          <a:p>
            <a:r>
              <a:rPr lang="en-GB" sz="1800" dirty="0">
                <a:latin typeface="Comic Sans MS" panose="030F0702030302020204" pitchFamily="66" charset="0"/>
              </a:rPr>
              <a:t>We will mark the children’s work with them on a Friday and provide oral feedback in order to address any misconceptions as they arise. </a:t>
            </a:r>
          </a:p>
          <a:p>
            <a:endParaRPr lang="en-GB" sz="1800" dirty="0">
              <a:latin typeface="Comic Sans MS" panose="030F0702030302020204" pitchFamily="66" charset="0"/>
            </a:endParaRPr>
          </a:p>
          <a:p>
            <a:r>
              <a:rPr lang="en-GB" sz="1800" dirty="0">
                <a:latin typeface="Comic Sans MS" panose="030F0702030302020204" pitchFamily="66" charset="0"/>
              </a:rPr>
              <a:t>Please get your child into a routine of completing the homework and bringing it back into school. It is so important they acquire this skill of being in a routine as they get ready for transition to secondary school.</a:t>
            </a:r>
          </a:p>
          <a:p>
            <a:r>
              <a:rPr lang="en-GB" sz="1800" dirty="0">
                <a:latin typeface="Comic Sans MS" panose="030F0702030302020204" pitchFamily="66" charset="0"/>
                <a:ea typeface="Tahoma" panose="020B0604030504040204" pitchFamily="34" charset="0"/>
                <a:cs typeface="Tahoma" panose="020B0604030504040204" pitchFamily="34" charset="0"/>
              </a:rPr>
              <a:t> </a:t>
            </a:r>
          </a:p>
        </p:txBody>
      </p:sp>
      <p:sp>
        <p:nvSpPr>
          <p:cNvPr id="5" name="Rectangle 4"/>
          <p:cNvSpPr/>
          <p:nvPr/>
        </p:nvSpPr>
        <p:spPr>
          <a:xfrm>
            <a:off x="2159732" y="476672"/>
            <a:ext cx="4968552" cy="689997"/>
          </a:xfrm>
          <a:prstGeom prst="rect">
            <a:avLst/>
          </a:prstGeom>
        </p:spPr>
        <p:txBody>
          <a:bodyPr wrap="square">
            <a:spAutoFit/>
          </a:bodyPr>
          <a:lstStyle/>
          <a:p>
            <a:pPr marL="0" indent="0" algn="ctr" eaLnBrk="1" hangingPunct="1">
              <a:lnSpc>
                <a:spcPct val="80000"/>
              </a:lnSpc>
              <a:buNone/>
              <a:defRPr/>
            </a:pPr>
            <a:r>
              <a:rPr lang="en-GB" altLang="en-US" sz="4800" b="1" u="sng" dirty="0">
                <a:latin typeface="Comic Sans MS" panose="030F0702030302020204" pitchFamily="66" charset="0"/>
              </a:rPr>
              <a:t>Homework</a:t>
            </a:r>
          </a:p>
        </p:txBody>
      </p:sp>
    </p:spTree>
    <p:extLst>
      <p:ext uri="{BB962C8B-B14F-4D97-AF65-F5344CB8AC3E}">
        <p14:creationId xmlns:p14="http://schemas.microsoft.com/office/powerpoint/2010/main" val="225518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a:latin typeface="Comic Sans MS" panose="030F0702030302020204" pitchFamily="66" charset="0"/>
              </a:rPr>
              <a:t>End of Year 6 Arrangements</a:t>
            </a:r>
          </a:p>
        </p:txBody>
      </p:sp>
      <p:sp>
        <p:nvSpPr>
          <p:cNvPr id="16389" name="Rectangle 6"/>
          <p:cNvSpPr>
            <a:spLocks noGrp="1" noChangeArrowheads="1"/>
          </p:cNvSpPr>
          <p:nvPr>
            <p:ph type="body" idx="1"/>
          </p:nvPr>
        </p:nvSpPr>
        <p:spPr>
          <a:xfrm>
            <a:off x="240506" y="404664"/>
            <a:ext cx="8640762" cy="3268662"/>
          </a:xfrm>
        </p:spPr>
        <p:txBody>
          <a:bodyPr/>
          <a:lstStyle/>
          <a:p>
            <a:pPr eaLnBrk="1" hangingPunct="1">
              <a:lnSpc>
                <a:spcPct val="80000"/>
              </a:lnSpc>
              <a:buFont typeface="Wingdings" panose="05000000000000000000" pitchFamily="2" charset="2"/>
              <a:buChar char="v"/>
              <a:defRPr/>
            </a:pPr>
            <a:endParaRPr lang="en-GB" altLang="en-US" sz="2200" dirty="0"/>
          </a:p>
          <a:p>
            <a:pPr eaLnBrk="1" hangingPunct="1">
              <a:lnSpc>
                <a:spcPct val="80000"/>
              </a:lnSpc>
              <a:buFont typeface="Wingdings" panose="05000000000000000000" pitchFamily="2" charset="2"/>
              <a:buChar char="v"/>
              <a:defRPr/>
            </a:pPr>
            <a:endParaRPr lang="en-GB" altLang="en-US" dirty="0"/>
          </a:p>
          <a:p>
            <a:pPr marL="0" indent="0" algn="ctr" eaLnBrk="1" hangingPunct="1">
              <a:lnSpc>
                <a:spcPct val="80000"/>
              </a:lnSpc>
              <a:buNone/>
              <a:defRPr/>
            </a:pPr>
            <a:r>
              <a:rPr lang="en-GB" altLang="en-US" sz="2000" b="1" u="sng" dirty="0">
                <a:latin typeface="Comic Sans MS" panose="030F0702030302020204" pitchFamily="66" charset="0"/>
              </a:rPr>
              <a:t>End of Year Oscars</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a:latin typeface="Comic Sans MS" panose="030F0702030302020204" pitchFamily="66" charset="0"/>
              </a:rPr>
              <a:t>This year, we will finish the year with an ‘Oscar Evening’ on Wednesday 17</a:t>
            </a:r>
            <a:r>
              <a:rPr lang="en-GB" altLang="en-US" sz="2000" baseline="30000" dirty="0">
                <a:latin typeface="Comic Sans MS" panose="030F0702030302020204" pitchFamily="66" charset="0"/>
              </a:rPr>
              <a:t>th</a:t>
            </a:r>
            <a:r>
              <a:rPr lang="en-GB" altLang="en-US" sz="2000" dirty="0">
                <a:latin typeface="Comic Sans MS" panose="030F0702030302020204" pitchFamily="66" charset="0"/>
              </a:rPr>
              <a:t> July.  </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a:latin typeface="Comic Sans MS" panose="030F0702030302020204" pitchFamily="66" charset="0"/>
              </a:rPr>
              <a:t>The children be invited into the school hall during the evening and will have a formal celebration with awards, food and drinks and dancing with their friends.</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a:latin typeface="Comic Sans MS" panose="030F0702030302020204" pitchFamily="66" charset="0"/>
              </a:rPr>
              <a:t>We politely request that no limos or transportation is arranged to collect the children at the end of the evening to ensure the safety and inclusion of all our Year 6 children.</a:t>
            </a:r>
          </a:p>
          <a:p>
            <a:pPr marL="0" indent="0" eaLnBrk="1" hangingPunct="1">
              <a:lnSpc>
                <a:spcPct val="80000"/>
              </a:lnSpc>
              <a:buNone/>
              <a:defRPr/>
            </a:pPr>
            <a:endParaRPr lang="en-GB" altLang="en-US" sz="2000" dirty="0">
              <a:latin typeface="Comic Sans MS" panose="030F0702030302020204" pitchFamily="66" charset="0"/>
            </a:endParaRPr>
          </a:p>
          <a:p>
            <a:pPr marL="0" indent="0" algn="ctr" eaLnBrk="1" hangingPunct="1">
              <a:lnSpc>
                <a:spcPct val="80000"/>
              </a:lnSpc>
              <a:buNone/>
              <a:defRPr/>
            </a:pPr>
            <a:r>
              <a:rPr lang="en-GB" altLang="en-US" sz="2000" b="1" u="sng" dirty="0">
                <a:latin typeface="Comic Sans MS" panose="030F0702030302020204" pitchFamily="66" charset="0"/>
              </a:rPr>
              <a:t>Inflatable Fun Day</a:t>
            </a:r>
          </a:p>
          <a:p>
            <a:pPr marL="0" indent="0" algn="ctr" eaLnBrk="1" hangingPunct="1">
              <a:lnSpc>
                <a:spcPct val="80000"/>
              </a:lnSpc>
              <a:buNone/>
              <a:defRPr/>
            </a:pPr>
            <a:endParaRPr lang="en-GB" altLang="en-US" sz="2000" b="1" u="sng" dirty="0">
              <a:latin typeface="Comic Sans MS" panose="030F0702030302020204" pitchFamily="66" charset="0"/>
            </a:endParaRPr>
          </a:p>
          <a:p>
            <a:pPr marL="0" indent="0" eaLnBrk="1" hangingPunct="1">
              <a:lnSpc>
                <a:spcPct val="80000"/>
              </a:lnSpc>
              <a:buNone/>
              <a:defRPr/>
            </a:pPr>
            <a:r>
              <a:rPr lang="en-GB" altLang="en-US" sz="2000" dirty="0">
                <a:latin typeface="Comic Sans MS" panose="030F0702030302020204" pitchFamily="66" charset="0"/>
              </a:rPr>
              <a:t>We have arranged another end of year Inflatable Fun Day during the last week of term.</a:t>
            </a:r>
          </a:p>
        </p:txBody>
      </p:sp>
    </p:spTree>
    <p:extLst>
      <p:ext uri="{BB962C8B-B14F-4D97-AF65-F5344CB8AC3E}">
        <p14:creationId xmlns:p14="http://schemas.microsoft.com/office/powerpoint/2010/main" val="1314530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11188" y="0"/>
            <a:ext cx="7772400" cy="1125538"/>
          </a:xfrm>
        </p:spPr>
        <p:txBody>
          <a:bodyPr/>
          <a:lstStyle/>
          <a:p>
            <a:pPr algn="ctr" eaLnBrk="1" hangingPunct="1"/>
            <a:br>
              <a:rPr lang="en-GB" altLang="en-US" sz="5000" b="1" dirty="0"/>
            </a:br>
            <a:r>
              <a:rPr lang="en-GB" altLang="en-US" sz="5000" b="1" u="sng" dirty="0">
                <a:latin typeface="Comic Sans MS" panose="030F0702030302020204" pitchFamily="66" charset="0"/>
              </a:rPr>
              <a:t>E-Safety</a:t>
            </a:r>
          </a:p>
        </p:txBody>
      </p:sp>
      <p:sp>
        <p:nvSpPr>
          <p:cNvPr id="15365" name="Rectangle 5"/>
          <p:cNvSpPr>
            <a:spLocks noGrp="1" noChangeArrowheads="1"/>
          </p:cNvSpPr>
          <p:nvPr>
            <p:ph type="subTitle" idx="1"/>
          </p:nvPr>
        </p:nvSpPr>
        <p:spPr>
          <a:xfrm>
            <a:off x="251618" y="1294246"/>
            <a:ext cx="8640763" cy="1657350"/>
          </a:xfrm>
        </p:spPr>
        <p:txBody>
          <a:bodyPr/>
          <a:lstStyle/>
          <a:p>
            <a:pPr eaLnBrk="1" hangingPunct="1">
              <a:lnSpc>
                <a:spcPct val="90000"/>
              </a:lnSpc>
            </a:pPr>
            <a:r>
              <a:rPr lang="en-US" sz="2400" dirty="0">
                <a:latin typeface="Comic Sans MS" panose="030F0702030302020204" pitchFamily="66" charset="0"/>
              </a:rPr>
              <a:t>This is an important issue for children and adults.</a:t>
            </a:r>
          </a:p>
          <a:p>
            <a:pPr eaLnBrk="1" hangingPunct="1">
              <a:lnSpc>
                <a:spcPct val="90000"/>
              </a:lnSpc>
            </a:pPr>
            <a:endParaRPr lang="en-US" sz="2400" dirty="0">
              <a:latin typeface="Comic Sans MS" panose="030F0702030302020204" pitchFamily="66" charset="0"/>
            </a:endParaRPr>
          </a:p>
          <a:p>
            <a:pPr eaLnBrk="1" hangingPunct="1">
              <a:lnSpc>
                <a:spcPct val="90000"/>
              </a:lnSpc>
            </a:pPr>
            <a:r>
              <a:rPr lang="en-US" sz="2400" dirty="0">
                <a:latin typeface="Comic Sans MS" panose="030F0702030302020204" pitchFamily="66" charset="0"/>
              </a:rPr>
              <a:t>There are some documents to support E-Safety on our school website on the Year 6 class page.</a:t>
            </a:r>
          </a:p>
          <a:p>
            <a:pPr eaLnBrk="1" hangingPunct="1">
              <a:lnSpc>
                <a:spcPct val="90000"/>
              </a:lnSpc>
            </a:pPr>
            <a:endParaRPr lang="en-US" sz="2400" dirty="0">
              <a:latin typeface="Comic Sans MS" panose="030F0702030302020204" pitchFamily="66" charset="0"/>
            </a:endParaRPr>
          </a:p>
          <a:p>
            <a:pPr eaLnBrk="1" hangingPunct="1">
              <a:lnSpc>
                <a:spcPct val="90000"/>
              </a:lnSpc>
            </a:pPr>
            <a:r>
              <a:rPr lang="en-US" sz="2400" dirty="0">
                <a:latin typeface="Comic Sans MS" panose="030F0702030302020204" pitchFamily="66" charset="0"/>
              </a:rPr>
              <a:t>If you should have any concerns about any inappropriate online content or behaviour, please don’t hesitate to let us know.</a:t>
            </a:r>
          </a:p>
        </p:txBody>
      </p:sp>
      <p:pic>
        <p:nvPicPr>
          <p:cNvPr id="1026" name="Picture 2" descr="Image result for e-saf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509120"/>
            <a:ext cx="4158151" cy="199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88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179512" y="1412776"/>
            <a:ext cx="9144000" cy="3939540"/>
          </a:xfrm>
          <a:prstGeom prst="rect">
            <a:avLst/>
          </a:prstGeom>
          <a:noFill/>
          <a:ln>
            <a:noFill/>
          </a:ln>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50000"/>
              </a:spcBef>
              <a:defRPr/>
            </a:pPr>
            <a:r>
              <a:rPr lang="en-GB" altLang="en-US" sz="2000" dirty="0">
                <a:latin typeface="Comic Sans MS" panose="030F0702030302020204" pitchFamily="66" charset="0"/>
              </a:rPr>
              <a:t>Continue to listen to your child read regularly (4 - 5 times per week) and record this in their reading record with a comment – we check these on a weekly basis.</a:t>
            </a:r>
          </a:p>
          <a:p>
            <a:pPr marL="342900" indent="-342900" eaLnBrk="1" hangingPunct="1">
              <a:spcBef>
                <a:spcPct val="50000"/>
              </a:spcBef>
              <a:defRPr/>
            </a:pPr>
            <a:r>
              <a:rPr lang="en-GB" altLang="en-US" sz="2000" dirty="0">
                <a:latin typeface="Comic Sans MS" panose="030F0702030302020204" pitchFamily="66" charset="0"/>
              </a:rPr>
              <a:t>Be involved in homework </a:t>
            </a:r>
            <a:r>
              <a:rPr lang="en-GB" altLang="en-US" sz="2000" i="1" dirty="0">
                <a:latin typeface="Comic Sans MS" panose="030F0702030302020204" pitchFamily="66" charset="0"/>
              </a:rPr>
              <a:t>(but don’t do it for them!).</a:t>
            </a:r>
          </a:p>
          <a:p>
            <a:pPr marL="342900" indent="-342900" eaLnBrk="1" hangingPunct="1">
              <a:spcBef>
                <a:spcPct val="50000"/>
              </a:spcBef>
              <a:defRPr/>
            </a:pPr>
            <a:r>
              <a:rPr lang="en-GB" altLang="en-US" sz="2000" dirty="0">
                <a:latin typeface="Comic Sans MS" panose="030F0702030302020204" pitchFamily="66" charset="0"/>
              </a:rPr>
              <a:t>Help your child learn their multiplication facts.</a:t>
            </a:r>
          </a:p>
          <a:p>
            <a:pPr marL="342900" indent="-342900" eaLnBrk="1" hangingPunct="1">
              <a:spcBef>
                <a:spcPct val="50000"/>
              </a:spcBef>
              <a:defRPr/>
            </a:pPr>
            <a:r>
              <a:rPr lang="en-GB" altLang="en-US" sz="2000" dirty="0">
                <a:latin typeface="Comic Sans MS" panose="030F0702030302020204" pitchFamily="66" charset="0"/>
              </a:rPr>
              <a:t>Help them to develop their mathematical fluency through regular arithmetic practice.</a:t>
            </a:r>
          </a:p>
          <a:p>
            <a:pPr marL="342900" indent="-342900" eaLnBrk="1" hangingPunct="1">
              <a:spcBef>
                <a:spcPct val="50000"/>
              </a:spcBef>
              <a:defRPr/>
            </a:pPr>
            <a:r>
              <a:rPr lang="en-GB" altLang="en-US" sz="2000" dirty="0">
                <a:latin typeface="Comic Sans MS" panose="030F0702030302020204" pitchFamily="66" charset="0"/>
              </a:rPr>
              <a:t>Practise spellings throughout the year to reinforce them.</a:t>
            </a:r>
          </a:p>
          <a:p>
            <a:pPr marL="342900" indent="-342900" eaLnBrk="1" hangingPunct="1">
              <a:spcBef>
                <a:spcPct val="50000"/>
              </a:spcBef>
              <a:defRPr/>
            </a:pPr>
            <a:r>
              <a:rPr lang="en-GB" altLang="en-US" sz="2000" dirty="0">
                <a:latin typeface="Comic Sans MS" panose="030F0702030302020204" pitchFamily="66" charset="0"/>
              </a:rPr>
              <a:t>Promote a positive attitude to learning  at home and share your child’s learning journey with them.</a:t>
            </a:r>
          </a:p>
        </p:txBody>
      </p:sp>
      <p:sp>
        <p:nvSpPr>
          <p:cNvPr id="2" name="Rectangle 1"/>
          <p:cNvSpPr/>
          <p:nvPr/>
        </p:nvSpPr>
        <p:spPr>
          <a:xfrm>
            <a:off x="1763688" y="548680"/>
            <a:ext cx="5616624" cy="646331"/>
          </a:xfrm>
          <a:prstGeom prst="rect">
            <a:avLst/>
          </a:prstGeom>
        </p:spPr>
        <p:txBody>
          <a:bodyPr wrap="square">
            <a:spAutoFit/>
          </a:bodyPr>
          <a:lstStyle/>
          <a:p>
            <a:pPr algn="ctr"/>
            <a:r>
              <a:rPr lang="en-GB" altLang="en-US" sz="3600" b="1" u="sng" dirty="0">
                <a:latin typeface="Comic Sans MS" panose="030F0702030302020204" pitchFamily="66" charset="0"/>
              </a:rPr>
              <a:t>How to help your child</a:t>
            </a:r>
            <a:endParaRPr lang="en-GB" sz="3600" dirty="0"/>
          </a:p>
        </p:txBody>
      </p:sp>
    </p:spTree>
    <p:extLst>
      <p:ext uri="{BB962C8B-B14F-4D97-AF65-F5344CB8AC3E}">
        <p14:creationId xmlns:p14="http://schemas.microsoft.com/office/powerpoint/2010/main" val="1130685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810207" y="1052736"/>
            <a:ext cx="79205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a:latin typeface="Comic Sans MS" panose="030F0702030302020204" pitchFamily="66" charset="0"/>
              </a:rPr>
              <a:t>We hope that you have found this information useful.</a:t>
            </a:r>
          </a:p>
        </p:txBody>
      </p:sp>
      <p:sp>
        <p:nvSpPr>
          <p:cNvPr id="2" name="TextBox 1"/>
          <p:cNvSpPr txBox="1"/>
          <p:nvPr/>
        </p:nvSpPr>
        <p:spPr>
          <a:xfrm>
            <a:off x="816184" y="3068960"/>
            <a:ext cx="7383735" cy="1323439"/>
          </a:xfrm>
          <a:prstGeom prst="rect">
            <a:avLst/>
          </a:prstGeom>
          <a:noFill/>
        </p:spPr>
        <p:txBody>
          <a:bodyPr wrap="square" rtlCol="0">
            <a:spAutoFit/>
          </a:bodyPr>
          <a:lstStyle/>
          <a:p>
            <a:pPr algn="ctr"/>
            <a:r>
              <a:rPr lang="en-GB" sz="4000" b="1" i="1" dirty="0">
                <a:latin typeface="Comic Sans MS" panose="030F0702030302020204" pitchFamily="66" charset="0"/>
              </a:rPr>
              <a:t>Thank you for your continued support.</a:t>
            </a:r>
          </a:p>
        </p:txBody>
      </p:sp>
    </p:spTree>
    <p:extLst>
      <p:ext uri="{BB962C8B-B14F-4D97-AF65-F5344CB8AC3E}">
        <p14:creationId xmlns:p14="http://schemas.microsoft.com/office/powerpoint/2010/main" val="191404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6792"/>
            <a:ext cx="8496944" cy="4114800"/>
          </a:xfrm>
        </p:spPr>
        <p:txBody>
          <a:bodyPr/>
          <a:lstStyle/>
          <a:p>
            <a:pPr marL="0" indent="0">
              <a:buNone/>
            </a:pPr>
            <a:r>
              <a:rPr lang="en-GB" sz="2200" dirty="0">
                <a:latin typeface="Comic Sans MS" panose="030F0702030302020204" pitchFamily="66" charset="0"/>
              </a:rPr>
              <a:t>Class Dojo is an exciting way of earning rewards linked to our school values. This allows children to receive encouragement and praise for all their efforts to motivate and celebrate achievements.</a:t>
            </a:r>
          </a:p>
          <a:p>
            <a:pPr marL="0" indent="0">
              <a:buNone/>
            </a:pPr>
            <a:endParaRPr lang="en-GB" sz="2200" dirty="0">
              <a:latin typeface="Comic Sans MS" panose="030F0702030302020204" pitchFamily="66" charset="0"/>
            </a:endParaRPr>
          </a:p>
          <a:p>
            <a:pPr marL="0" indent="0">
              <a:buNone/>
            </a:pPr>
            <a:r>
              <a:rPr lang="en-GB" sz="2200" dirty="0">
                <a:latin typeface="Comic Sans MS" panose="030F0702030302020204" pitchFamily="66" charset="0"/>
              </a:rPr>
              <a:t>Each term, children can earn dojo points for demonstrating key skills and learning behaviours linked to the school values.</a:t>
            </a:r>
          </a:p>
          <a:p>
            <a:pPr marL="0" indent="0">
              <a:buNone/>
            </a:pPr>
            <a:endParaRPr lang="en-GB" sz="2200" dirty="0">
              <a:latin typeface="Comic Sans MS" panose="030F0702030302020204" pitchFamily="66" charset="0"/>
            </a:endParaRPr>
          </a:p>
          <a:p>
            <a:pPr>
              <a:buFont typeface="Arial" panose="020B0604020202020204" pitchFamily="34" charset="0"/>
              <a:buChar char="•"/>
            </a:pPr>
            <a:r>
              <a:rPr lang="en-GB" sz="2200" dirty="0">
                <a:solidFill>
                  <a:srgbClr val="FF0000"/>
                </a:solidFill>
                <a:latin typeface="Comic Sans MS" panose="030F0702030302020204" pitchFamily="66" charset="0"/>
              </a:rPr>
              <a:t>25 dojos they will receive a certificate, </a:t>
            </a:r>
          </a:p>
          <a:p>
            <a:pPr>
              <a:buFont typeface="Arial" panose="020B0604020202020204" pitchFamily="34" charset="0"/>
              <a:buChar char="•"/>
            </a:pPr>
            <a:r>
              <a:rPr lang="en-GB" sz="2200" dirty="0">
                <a:solidFill>
                  <a:srgbClr val="FF0000"/>
                </a:solidFill>
                <a:latin typeface="Comic Sans MS" panose="030F0702030302020204" pitchFamily="66" charset="0"/>
              </a:rPr>
              <a:t>50 dojos can be spent on a gift from the ‘Dojo treasure box,’ </a:t>
            </a:r>
          </a:p>
          <a:p>
            <a:pPr>
              <a:buFont typeface="Arial" panose="020B0604020202020204" pitchFamily="34" charset="0"/>
              <a:buChar char="•"/>
            </a:pPr>
            <a:r>
              <a:rPr lang="en-GB" sz="2200" dirty="0">
                <a:solidFill>
                  <a:srgbClr val="FF0000"/>
                </a:solidFill>
                <a:latin typeface="Comic Sans MS" panose="030F0702030302020204" pitchFamily="66" charset="0"/>
              </a:rPr>
              <a:t>100 dojo they will be rewarded for their outstanding efforts with a book!</a:t>
            </a:r>
          </a:p>
          <a:p>
            <a:endParaRPr lang="en-GB" dirty="0"/>
          </a:p>
        </p:txBody>
      </p:sp>
      <p:pic>
        <p:nvPicPr>
          <p:cNvPr id="4" name="Picture 3"/>
          <p:cNvPicPr>
            <a:picLocks noChangeAspect="1"/>
          </p:cNvPicPr>
          <p:nvPr/>
        </p:nvPicPr>
        <p:blipFill>
          <a:blip r:embed="rId2"/>
          <a:stretch>
            <a:fillRect/>
          </a:stretch>
        </p:blipFill>
        <p:spPr>
          <a:xfrm>
            <a:off x="2411760" y="190189"/>
            <a:ext cx="3940494" cy="1088820"/>
          </a:xfrm>
          <a:prstGeom prst="rect">
            <a:avLst/>
          </a:prstGeom>
        </p:spPr>
      </p:pic>
    </p:spTree>
    <p:extLst>
      <p:ext uri="{BB962C8B-B14F-4D97-AF65-F5344CB8AC3E}">
        <p14:creationId xmlns:p14="http://schemas.microsoft.com/office/powerpoint/2010/main" val="144415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7" y="116632"/>
            <a:ext cx="8148851" cy="1080120"/>
          </a:xfrm>
        </p:spPr>
        <p:txBody>
          <a:bodyPr/>
          <a:lstStyle/>
          <a:p>
            <a:pPr algn="ctr"/>
            <a:r>
              <a:rPr lang="en-GB" b="1" u="sng" dirty="0">
                <a:solidFill>
                  <a:schemeClr val="tx1"/>
                </a:solidFill>
                <a:latin typeface="Comic Sans MS" panose="030F0702030302020204" pitchFamily="66" charset="0"/>
              </a:rPr>
              <a:t>Our School Aims and Values</a:t>
            </a:r>
          </a:p>
        </p:txBody>
      </p:sp>
      <p:sp>
        <p:nvSpPr>
          <p:cNvPr id="3" name="Content Placeholder 2"/>
          <p:cNvSpPr>
            <a:spLocks noGrp="1"/>
          </p:cNvSpPr>
          <p:nvPr>
            <p:ph idx="1"/>
          </p:nvPr>
        </p:nvSpPr>
        <p:spPr>
          <a:xfrm>
            <a:off x="395536" y="3360233"/>
            <a:ext cx="8436882" cy="3598912"/>
          </a:xfrm>
        </p:spPr>
        <p:txBody>
          <a:bodyPr/>
          <a:lstStyle/>
          <a:p>
            <a:pPr marL="0" indent="0" algn="ctr">
              <a:buNone/>
            </a:pPr>
            <a:r>
              <a:rPr lang="en-GB" b="1" dirty="0">
                <a:latin typeface="Comic Sans MS" panose="030F0702030302020204" pitchFamily="66" charset="0"/>
              </a:rPr>
              <a:t>Since returning to school, we have revisited our aims and values which are linked to positive learning behaviours and attitudes.  This allows children to develop lifelong skills alongside learning key knowledge.</a:t>
            </a:r>
          </a:p>
          <a:p>
            <a:endParaRPr lang="en-GB" dirty="0"/>
          </a:p>
        </p:txBody>
      </p:sp>
      <p:pic>
        <p:nvPicPr>
          <p:cNvPr id="5" name="Picture 4"/>
          <p:cNvPicPr>
            <a:picLocks noChangeAspect="1"/>
          </p:cNvPicPr>
          <p:nvPr/>
        </p:nvPicPr>
        <p:blipFill>
          <a:blip r:embed="rId2"/>
          <a:stretch>
            <a:fillRect/>
          </a:stretch>
        </p:blipFill>
        <p:spPr>
          <a:xfrm>
            <a:off x="1164574" y="1484784"/>
            <a:ext cx="7186836" cy="1875449"/>
          </a:xfrm>
          <a:prstGeom prst="rect">
            <a:avLst/>
          </a:prstGeom>
        </p:spPr>
      </p:pic>
    </p:spTree>
    <p:extLst>
      <p:ext uri="{BB962C8B-B14F-4D97-AF65-F5344CB8AC3E}">
        <p14:creationId xmlns:p14="http://schemas.microsoft.com/office/powerpoint/2010/main" val="336133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1720" y="332656"/>
            <a:ext cx="4690810" cy="1296144"/>
          </a:xfrm>
          <a:prstGeom prst="rect">
            <a:avLst/>
          </a:prstGeom>
        </p:spPr>
      </p:pic>
      <p:sp>
        <p:nvSpPr>
          <p:cNvPr id="5" name="Rectangle 4"/>
          <p:cNvSpPr/>
          <p:nvPr/>
        </p:nvSpPr>
        <p:spPr>
          <a:xfrm>
            <a:off x="251520" y="1772816"/>
            <a:ext cx="8640960" cy="5386090"/>
          </a:xfrm>
          <a:prstGeom prst="rect">
            <a:avLst/>
          </a:prstGeom>
        </p:spPr>
        <p:txBody>
          <a:bodyPr wrap="square">
            <a:spAutoFit/>
          </a:bodyPr>
          <a:lstStyle/>
          <a:p>
            <a:r>
              <a:rPr lang="en-GB" sz="2000" dirty="0">
                <a:latin typeface="Comic Sans MS" panose="030F0702030302020204" pitchFamily="66" charset="0"/>
              </a:rPr>
              <a:t>This year, Class Dojo will continue to be our main communication tool between home and school. </a:t>
            </a:r>
          </a:p>
          <a:p>
            <a:pPr marL="0" indent="0">
              <a:buNone/>
            </a:pP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Each week, we will update the class story with news and pictures of our learning throughout the week. </a:t>
            </a:r>
          </a:p>
          <a:p>
            <a:pPr marL="0" indent="0">
              <a:buNone/>
            </a:pP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During the year, we will use the ‘Class Story’ to post key information about forthcoming events such as trips, themed days and general reminders.</a:t>
            </a:r>
          </a:p>
          <a:p>
            <a:pPr marL="0" indent="0">
              <a:buNone/>
            </a:pP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As in the previous year, your child can send us photographs and examples of work using the portfolio function.  We will not share this with the class unless your child requests to.</a:t>
            </a:r>
          </a:p>
          <a:p>
            <a:pPr marL="0" indent="0">
              <a:buNone/>
            </a:pP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If you need to communicate with your child’s class teacher/teaching team, you can do so using the messaging tool.</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5251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5"/>
          <p:cNvSpPr>
            <a:spLocks noGrp="1" noChangeArrowheads="1"/>
          </p:cNvSpPr>
          <p:nvPr>
            <p:ph type="body" idx="1"/>
          </p:nvPr>
        </p:nvSpPr>
        <p:spPr>
          <a:xfrm>
            <a:off x="475962" y="1052736"/>
            <a:ext cx="8229600" cy="4528344"/>
          </a:xfrm>
        </p:spPr>
        <p:txBody>
          <a:bodyPr/>
          <a:lstStyle/>
          <a:p>
            <a:pPr eaLnBrk="1" hangingPunct="1">
              <a:lnSpc>
                <a:spcPct val="80000"/>
              </a:lnSpc>
              <a:buFont typeface="Arial" panose="020B0604020202020204" pitchFamily="34" charset="0"/>
              <a:buChar char="•"/>
              <a:defRPr/>
            </a:pPr>
            <a:r>
              <a:rPr lang="en-GB" altLang="en-US" sz="2000" dirty="0">
                <a:latin typeface="Comic Sans MS" panose="030F0702030302020204" pitchFamily="66" charset="0"/>
              </a:rPr>
              <a:t>In Year, there is increased emphasis on independence and responsibility (Personal organisation: homework, behaviour, reading records and PE kits).</a:t>
            </a:r>
          </a:p>
          <a:p>
            <a:pPr marL="0" indent="0" eaLnBrk="1" hangingPunct="1">
              <a:lnSpc>
                <a:spcPct val="80000"/>
              </a:lnSpc>
              <a:buNone/>
              <a:defRPr/>
            </a:pPr>
            <a:r>
              <a:rPr lang="en-GB" altLang="en-US" sz="2000" dirty="0">
                <a:latin typeface="Comic Sans MS" panose="030F0702030302020204" pitchFamily="66" charset="0"/>
              </a:rPr>
              <a:t> </a:t>
            </a:r>
          </a:p>
          <a:p>
            <a:pPr eaLnBrk="1" hangingPunct="1">
              <a:lnSpc>
                <a:spcPct val="80000"/>
              </a:lnSpc>
              <a:buFont typeface="Arial" panose="020B0604020202020204" pitchFamily="34" charset="0"/>
              <a:buChar char="•"/>
              <a:defRPr/>
            </a:pPr>
            <a:r>
              <a:rPr lang="en-GB" altLang="en-US" sz="2000" dirty="0">
                <a:latin typeface="Comic Sans MS" panose="030F0702030302020204" pitchFamily="66" charset="0"/>
              </a:rPr>
              <a:t>Children need to bring in a named water of water bottle each day (refilled at home daily). </a:t>
            </a:r>
          </a:p>
          <a:p>
            <a:pPr marL="0" indent="0" eaLnBrk="1" hangingPunct="1">
              <a:lnSpc>
                <a:spcPct val="80000"/>
              </a:lnSpc>
              <a:buNone/>
              <a:defRPr/>
            </a:pPr>
            <a:endParaRPr lang="en-GB" altLang="en-US" sz="2000" dirty="0">
              <a:latin typeface="Comic Sans MS" panose="030F0702030302020204" pitchFamily="66" charset="0"/>
            </a:endParaRPr>
          </a:p>
          <a:p>
            <a:pPr eaLnBrk="1" hangingPunct="1">
              <a:lnSpc>
                <a:spcPct val="80000"/>
              </a:lnSpc>
              <a:buFont typeface="Arial" panose="020B0604020202020204" pitchFamily="34" charset="0"/>
              <a:buChar char="•"/>
              <a:defRPr/>
            </a:pPr>
            <a:r>
              <a:rPr lang="en-GB" altLang="en-US" sz="2000" dirty="0">
                <a:latin typeface="Comic Sans MS" panose="030F0702030302020204" pitchFamily="66" charset="0"/>
              </a:rPr>
              <a:t>Break time snacks (healthy fruit/veg or similar).</a:t>
            </a:r>
          </a:p>
          <a:p>
            <a:pPr eaLnBrk="1" hangingPunct="1">
              <a:lnSpc>
                <a:spcPct val="80000"/>
              </a:lnSpc>
              <a:buFont typeface="Wingdings" panose="05000000000000000000" pitchFamily="2" charset="2"/>
              <a:buChar char="v"/>
              <a:defRPr/>
            </a:pPr>
            <a:endParaRPr lang="en-GB" altLang="en-US" sz="2000" dirty="0">
              <a:latin typeface="Comic Sans MS" panose="030F0702030302020204" pitchFamily="66" charset="0"/>
            </a:endParaRPr>
          </a:p>
          <a:p>
            <a:pPr eaLnBrk="1" hangingPunct="1">
              <a:lnSpc>
                <a:spcPct val="80000"/>
              </a:lnSpc>
              <a:buFont typeface="Arial" panose="020B0604020202020204" pitchFamily="34" charset="0"/>
              <a:buChar char="•"/>
              <a:defRPr/>
            </a:pPr>
            <a:r>
              <a:rPr lang="en-GB" altLang="en-US" sz="2000" dirty="0">
                <a:latin typeface="Comic Sans MS" panose="030F0702030302020204" pitchFamily="66" charset="0"/>
              </a:rPr>
              <a:t>PE kits: Outdoor PE (Thursday) Indoor PE (Friday) </a:t>
            </a:r>
          </a:p>
          <a:p>
            <a:pPr eaLnBrk="1" hangingPunct="1">
              <a:lnSpc>
                <a:spcPct val="80000"/>
              </a:lnSpc>
              <a:buFont typeface="Wingdings" panose="05000000000000000000" pitchFamily="2" charset="2"/>
              <a:buChar char="v"/>
              <a:defRPr/>
            </a:pPr>
            <a:endParaRPr lang="en-GB" altLang="en-US" sz="2000" dirty="0">
              <a:latin typeface="Comic Sans MS" panose="030F0702030302020204" pitchFamily="66" charset="0"/>
            </a:endParaRPr>
          </a:p>
          <a:p>
            <a:pPr>
              <a:buFont typeface="Arial" panose="020B0604020202020204" pitchFamily="34" charset="0"/>
              <a:buChar char="•"/>
            </a:pPr>
            <a:r>
              <a:rPr lang="en-GB" sz="2000" dirty="0">
                <a:latin typeface="Comic Sans MS" panose="030F0702030302020204" pitchFamily="66" charset="0"/>
              </a:rPr>
              <a:t>PE Kit: White PE t-shirt, Navy blue shorts, White socks, </a:t>
            </a:r>
            <a:r>
              <a:rPr lang="en-GB" sz="2000" dirty="0" err="1">
                <a:latin typeface="Comic Sans MS" panose="030F0702030302020204" pitchFamily="66" charset="0"/>
              </a:rPr>
              <a:t>Elburton</a:t>
            </a:r>
            <a:r>
              <a:rPr lang="en-GB" sz="2000" dirty="0">
                <a:latin typeface="Comic Sans MS" panose="030F0702030302020204" pitchFamily="66" charset="0"/>
              </a:rPr>
              <a:t> hoodie (available from </a:t>
            </a:r>
            <a:r>
              <a:rPr lang="en-GB" sz="2000" dirty="0" err="1">
                <a:latin typeface="Comic Sans MS" panose="030F0702030302020204" pitchFamily="66" charset="0"/>
              </a:rPr>
              <a:t>Trutex</a:t>
            </a:r>
            <a:r>
              <a:rPr lang="en-GB" sz="2000" dirty="0">
                <a:latin typeface="Comic Sans MS" panose="030F0702030302020204" pitchFamily="66" charset="0"/>
              </a:rPr>
              <a:t>), Navy blue tracksuit in Winter, Sports trainers.  *Please ensure PE kits are clearly named.</a:t>
            </a:r>
          </a:p>
          <a:p>
            <a:pPr eaLnBrk="1" hangingPunct="1">
              <a:lnSpc>
                <a:spcPct val="80000"/>
              </a:lnSpc>
              <a:buFont typeface="Arial" panose="020B0604020202020204" pitchFamily="34" charset="0"/>
              <a:buChar char="•"/>
              <a:defRPr/>
            </a:pPr>
            <a:endParaRPr lang="en-GB" altLang="en-US" sz="2000" dirty="0">
              <a:latin typeface="Comic Sans MS" panose="030F0702030302020204" pitchFamily="66" charset="0"/>
            </a:endParaRPr>
          </a:p>
          <a:p>
            <a:pPr eaLnBrk="1" hangingPunct="1">
              <a:lnSpc>
                <a:spcPct val="80000"/>
              </a:lnSpc>
              <a:buFont typeface="Arial" panose="020B0604020202020204" pitchFamily="34" charset="0"/>
              <a:buChar char="•"/>
              <a:defRPr/>
            </a:pPr>
            <a:r>
              <a:rPr lang="en-GB" altLang="en-US" sz="2000" dirty="0">
                <a:latin typeface="Comic Sans MS" panose="030F0702030302020204" pitchFamily="66" charset="0"/>
              </a:rPr>
              <a:t>During the summer term, we hope that the children will be able to swim; swimming kits will need to be in school on the appropriate day (more advice nearer the time). </a:t>
            </a:r>
          </a:p>
          <a:p>
            <a:pPr eaLnBrk="1" hangingPunct="1">
              <a:lnSpc>
                <a:spcPct val="8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b="1" dirty="0">
              <a:latin typeface="Comic Sans MS" panose="030F0702030302020204" pitchFamily="66" charset="0"/>
            </a:endParaRPr>
          </a:p>
        </p:txBody>
      </p:sp>
      <p:sp>
        <p:nvSpPr>
          <p:cNvPr id="2" name="Rectangle 1"/>
          <p:cNvSpPr/>
          <p:nvPr/>
        </p:nvSpPr>
        <p:spPr>
          <a:xfrm>
            <a:off x="475962" y="242242"/>
            <a:ext cx="8272501" cy="523220"/>
          </a:xfrm>
          <a:prstGeom prst="rect">
            <a:avLst/>
          </a:prstGeom>
        </p:spPr>
        <p:txBody>
          <a:bodyPr wrap="square">
            <a:spAutoFit/>
          </a:bodyPr>
          <a:lstStyle/>
          <a:p>
            <a:pPr algn="ctr"/>
            <a:r>
              <a:rPr lang="en-GB" altLang="en-US" sz="2800" b="1" u="sng" dirty="0">
                <a:latin typeface="Comic Sans MS" panose="030F0702030302020204" pitchFamily="66" charset="0"/>
              </a:rPr>
              <a:t>Expectations and Daily Organisation</a:t>
            </a:r>
            <a:endParaRPr lang="en-GB" sz="2800" u="sng" dirty="0">
              <a:latin typeface="Comic Sans MS" panose="030F0702030302020204" pitchFamily="66" charset="0"/>
            </a:endParaRPr>
          </a:p>
        </p:txBody>
      </p:sp>
    </p:spTree>
    <p:extLst>
      <p:ext uri="{BB962C8B-B14F-4D97-AF65-F5344CB8AC3E}">
        <p14:creationId xmlns:p14="http://schemas.microsoft.com/office/powerpoint/2010/main" val="251674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a:latin typeface="Comic Sans MS" panose="030F0702030302020204" pitchFamily="66" charset="0"/>
              </a:rPr>
              <a:t>Secondary Transition</a:t>
            </a:r>
          </a:p>
        </p:txBody>
      </p:sp>
      <p:sp>
        <p:nvSpPr>
          <p:cNvPr id="16389" name="Rectangle 6"/>
          <p:cNvSpPr>
            <a:spLocks noGrp="1" noChangeArrowheads="1"/>
          </p:cNvSpPr>
          <p:nvPr>
            <p:ph type="body" idx="1"/>
          </p:nvPr>
        </p:nvSpPr>
        <p:spPr>
          <a:xfrm>
            <a:off x="395536" y="1124744"/>
            <a:ext cx="8640762" cy="3268662"/>
          </a:xfrm>
        </p:spPr>
        <p:txBody>
          <a:bodyPr/>
          <a:lstStyle/>
          <a:p>
            <a:pPr eaLnBrk="1" hangingPunct="1">
              <a:lnSpc>
                <a:spcPct val="80000"/>
              </a:lnSpc>
              <a:buFont typeface="Wingdings" panose="05000000000000000000" pitchFamily="2" charset="2"/>
              <a:buChar char="v"/>
              <a:defRPr/>
            </a:pPr>
            <a:endParaRPr lang="en-GB" altLang="en-US" sz="2200" dirty="0"/>
          </a:p>
          <a:p>
            <a:pPr marL="0" indent="0" eaLnBrk="1" hangingPunct="1">
              <a:lnSpc>
                <a:spcPct val="80000"/>
              </a:lnSpc>
              <a:buNone/>
              <a:defRPr/>
            </a:pPr>
            <a:r>
              <a:rPr lang="en-GB" altLang="en-US" sz="2000" dirty="0">
                <a:latin typeface="Comic Sans MS" panose="030F0702030302020204" pitchFamily="66" charset="0"/>
              </a:rPr>
              <a:t>The deadline for applying for your child’s Year 7 place is the </a:t>
            </a:r>
            <a:r>
              <a:rPr lang="en-GB" altLang="en-US" sz="2000" b="1" dirty="0">
                <a:latin typeface="Comic Sans MS" panose="030F0702030302020204" pitchFamily="66" charset="0"/>
              </a:rPr>
              <a:t>31</a:t>
            </a:r>
            <a:r>
              <a:rPr lang="en-GB" altLang="en-US" sz="2000" b="1" baseline="30000" dirty="0">
                <a:latin typeface="Comic Sans MS" panose="030F0702030302020204" pitchFamily="66" charset="0"/>
              </a:rPr>
              <a:t>st</a:t>
            </a:r>
            <a:r>
              <a:rPr lang="en-GB" altLang="en-US" sz="2000" b="1" dirty="0">
                <a:latin typeface="Comic Sans MS" panose="030F0702030302020204" pitchFamily="66" charset="0"/>
              </a:rPr>
              <a:t> October 2023</a:t>
            </a:r>
            <a:r>
              <a:rPr lang="en-GB" altLang="en-US" sz="2000" dirty="0">
                <a:latin typeface="Comic Sans MS" panose="030F0702030302020204" pitchFamily="66" charset="0"/>
              </a:rPr>
              <a:t>.</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a:latin typeface="Comic Sans MS" panose="030F0702030302020204" pitchFamily="66" charset="0"/>
              </a:rPr>
              <a:t>Over the next few weeks, secondary schools in the area are holding open evenings for you to visit prior to applying for their place.  </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a:latin typeface="Comic Sans MS" panose="030F0702030302020204" pitchFamily="66" charset="0"/>
              </a:rPr>
              <a:t>During the summer term, the secondary schools will be able to offer a comprehensive transition programme for your child which will include an onsite visit.  Additionally, the secondary teachers will come into </a:t>
            </a:r>
            <a:r>
              <a:rPr lang="en-GB" altLang="en-US" sz="2000" dirty="0" err="1">
                <a:latin typeface="Comic Sans MS" panose="030F0702030302020204" pitchFamily="66" charset="0"/>
              </a:rPr>
              <a:t>Elburton</a:t>
            </a:r>
            <a:r>
              <a:rPr lang="en-GB" altLang="en-US" sz="2000" dirty="0">
                <a:latin typeface="Comic Sans MS" panose="030F0702030302020204" pitchFamily="66" charset="0"/>
              </a:rPr>
              <a:t> to meet the Year 6 classes.</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a:latin typeface="Comic Sans MS" panose="030F0702030302020204" pitchFamily="66" charset="0"/>
              </a:rPr>
              <a:t>Some children, who have additional needs, may be offered an ‘Enhanced Transition’ which will be arranged on your behalf.  Our SEND Lead, Mrs </a:t>
            </a:r>
            <a:r>
              <a:rPr lang="en-GB" altLang="en-US" sz="2000" dirty="0" err="1">
                <a:latin typeface="Comic Sans MS" panose="030F0702030302020204" pitchFamily="66" charset="0"/>
              </a:rPr>
              <a:t>Birnie</a:t>
            </a:r>
            <a:r>
              <a:rPr lang="en-GB" altLang="en-US" sz="2000" dirty="0">
                <a:latin typeface="Comic Sans MS" panose="030F0702030302020204" pitchFamily="66" charset="0"/>
              </a:rPr>
              <a:t>, will be able to offer more information about this should you require it.</a:t>
            </a:r>
          </a:p>
          <a:p>
            <a:pPr eaLnBrk="1" hangingPunct="1">
              <a:lnSpc>
                <a:spcPct val="80000"/>
              </a:lnSpc>
              <a:buFont typeface="Wingdings" panose="05000000000000000000" pitchFamily="2" charset="2"/>
              <a:buChar char="v"/>
              <a:defRPr/>
            </a:pPr>
            <a:endParaRPr lang="en-GB" altLang="en-US" dirty="0"/>
          </a:p>
          <a:p>
            <a:pPr eaLnBrk="1" hangingPunct="1">
              <a:lnSpc>
                <a:spcPct val="80000"/>
              </a:lnSpc>
              <a:buFont typeface="Wingdings" panose="05000000000000000000" pitchFamily="2" charset="2"/>
              <a:buChar char="v"/>
              <a:defRPr/>
            </a:pPr>
            <a:endParaRPr lang="en-GB" altLang="en-US" sz="2800" dirty="0"/>
          </a:p>
        </p:txBody>
      </p:sp>
    </p:spTree>
    <p:extLst>
      <p:ext uri="{BB962C8B-B14F-4D97-AF65-F5344CB8AC3E}">
        <p14:creationId xmlns:p14="http://schemas.microsoft.com/office/powerpoint/2010/main" val="369122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1400"/>
            <a:ext cx="8241200" cy="1143000"/>
          </a:xfrm>
        </p:spPr>
        <p:txBody>
          <a:bodyPr/>
          <a:lstStyle/>
          <a:p>
            <a:pPr algn="ctr"/>
            <a:r>
              <a:rPr lang="en-GB" sz="4000" b="1" u="sng" dirty="0">
                <a:latin typeface="Comic Sans MS" panose="030F0702030302020204" pitchFamily="66" charset="0"/>
              </a:rPr>
              <a:t>Curriculum Map: Autumn 2023</a:t>
            </a:r>
          </a:p>
        </p:txBody>
      </p:sp>
      <p:pic>
        <p:nvPicPr>
          <p:cNvPr id="5" name="Picture 4">
            <a:extLst>
              <a:ext uri="{FF2B5EF4-FFF2-40B4-BE49-F238E27FC236}">
                <a16:creationId xmlns:a16="http://schemas.microsoft.com/office/drawing/2014/main" id="{AB4820A7-4FC2-F16D-837C-960B6CCC6C69}"/>
              </a:ext>
            </a:extLst>
          </p:cNvPr>
          <p:cNvPicPr>
            <a:picLocks noChangeAspect="1"/>
          </p:cNvPicPr>
          <p:nvPr/>
        </p:nvPicPr>
        <p:blipFill>
          <a:blip r:embed="rId2"/>
          <a:stretch>
            <a:fillRect/>
          </a:stretch>
        </p:blipFill>
        <p:spPr>
          <a:xfrm>
            <a:off x="323528" y="1124744"/>
            <a:ext cx="8457224" cy="5555683"/>
          </a:xfrm>
          <a:prstGeom prst="rect">
            <a:avLst/>
          </a:prstGeom>
        </p:spPr>
      </p:pic>
    </p:spTree>
    <p:extLst>
      <p:ext uri="{BB962C8B-B14F-4D97-AF65-F5344CB8AC3E}">
        <p14:creationId xmlns:p14="http://schemas.microsoft.com/office/powerpoint/2010/main" val="1705309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a:latin typeface="Comic Sans MS" panose="030F0702030302020204" pitchFamily="66" charset="0"/>
              </a:rPr>
              <a:t>SATs</a:t>
            </a:r>
          </a:p>
        </p:txBody>
      </p:sp>
      <p:sp>
        <p:nvSpPr>
          <p:cNvPr id="16389" name="Rectangle 6"/>
          <p:cNvSpPr>
            <a:spLocks noGrp="1" noChangeArrowheads="1"/>
          </p:cNvSpPr>
          <p:nvPr>
            <p:ph type="body" idx="1"/>
          </p:nvPr>
        </p:nvSpPr>
        <p:spPr>
          <a:xfrm>
            <a:off x="240506" y="692696"/>
            <a:ext cx="8640762" cy="3268662"/>
          </a:xfrm>
        </p:spPr>
        <p:txBody>
          <a:bodyPr/>
          <a:lstStyle/>
          <a:p>
            <a:pPr marL="0" indent="0" eaLnBrk="1" hangingPunct="1">
              <a:lnSpc>
                <a:spcPct val="80000"/>
              </a:lnSpc>
              <a:buNone/>
              <a:defRPr/>
            </a:pPr>
            <a:endParaRPr lang="en-GB" altLang="en-US" sz="2200" dirty="0"/>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200" dirty="0">
                <a:latin typeface="Comic Sans MS" panose="030F0702030302020204" pitchFamily="66" charset="0"/>
              </a:rPr>
              <a:t>The children will take their KS2 SATs this year.</a:t>
            </a:r>
          </a:p>
          <a:p>
            <a:pPr marL="0" indent="0" eaLnBrk="1" hangingPunct="1">
              <a:lnSpc>
                <a:spcPct val="80000"/>
              </a:lnSpc>
              <a:buNone/>
              <a:defRPr/>
            </a:pPr>
            <a:endParaRPr lang="en-GB" altLang="en-US" sz="2200" dirty="0">
              <a:latin typeface="Comic Sans MS" panose="030F0702030302020204" pitchFamily="66" charset="0"/>
            </a:endParaRPr>
          </a:p>
          <a:p>
            <a:pPr marL="0" indent="0" eaLnBrk="1" hangingPunct="1">
              <a:lnSpc>
                <a:spcPct val="80000"/>
              </a:lnSpc>
              <a:buNone/>
              <a:defRPr/>
            </a:pPr>
            <a:r>
              <a:rPr lang="en-GB" altLang="en-US" sz="2200" dirty="0">
                <a:latin typeface="Comic Sans MS" panose="030F0702030302020204" pitchFamily="66" charset="0"/>
              </a:rPr>
              <a:t>The testing week will be:</a:t>
            </a:r>
          </a:p>
          <a:p>
            <a:pPr marL="0" indent="0" eaLnBrk="1" hangingPunct="1">
              <a:lnSpc>
                <a:spcPct val="80000"/>
              </a:lnSpc>
              <a:buNone/>
              <a:defRPr/>
            </a:pPr>
            <a:endParaRPr lang="en-GB" altLang="en-US" sz="2000" dirty="0">
              <a:latin typeface="Comic Sans MS" panose="030F0702030302020204" pitchFamily="66" charset="0"/>
            </a:endParaRPr>
          </a:p>
          <a:p>
            <a:pPr marL="0" indent="0" algn="ctr" eaLnBrk="1" hangingPunct="1">
              <a:lnSpc>
                <a:spcPct val="80000"/>
              </a:lnSpc>
              <a:buNone/>
              <a:defRPr/>
            </a:pPr>
            <a:r>
              <a:rPr lang="en-GB" altLang="en-US" sz="2400" b="1" dirty="0">
                <a:solidFill>
                  <a:srgbClr val="FF0000"/>
                </a:solidFill>
                <a:latin typeface="Comic Sans MS" panose="030F0702030302020204" pitchFamily="66" charset="0"/>
              </a:rPr>
              <a:t>Monday 13</a:t>
            </a:r>
            <a:r>
              <a:rPr lang="en-GB" altLang="en-US" sz="2400" b="1" baseline="30000" dirty="0">
                <a:solidFill>
                  <a:srgbClr val="FF0000"/>
                </a:solidFill>
                <a:latin typeface="Comic Sans MS" panose="030F0702030302020204" pitchFamily="66" charset="0"/>
              </a:rPr>
              <a:t>th</a:t>
            </a:r>
            <a:r>
              <a:rPr lang="en-GB" altLang="en-US" sz="2400" b="1" dirty="0">
                <a:solidFill>
                  <a:srgbClr val="FF0000"/>
                </a:solidFill>
                <a:latin typeface="Comic Sans MS" panose="030F0702030302020204" pitchFamily="66" charset="0"/>
              </a:rPr>
              <a:t> May – Thursday 16</a:t>
            </a:r>
            <a:r>
              <a:rPr lang="en-GB" altLang="en-US" sz="2400" b="1" baseline="30000" dirty="0">
                <a:solidFill>
                  <a:srgbClr val="FF0000"/>
                </a:solidFill>
                <a:latin typeface="Comic Sans MS" panose="030F0702030302020204" pitchFamily="66" charset="0"/>
              </a:rPr>
              <a:t>th</a:t>
            </a:r>
            <a:r>
              <a:rPr lang="en-GB" altLang="en-US" sz="2400" b="1" dirty="0">
                <a:solidFill>
                  <a:srgbClr val="FF0000"/>
                </a:solidFill>
                <a:latin typeface="Comic Sans MS" panose="030F0702030302020204" pitchFamily="66" charset="0"/>
              </a:rPr>
              <a:t> May 2024</a:t>
            </a:r>
          </a:p>
          <a:p>
            <a:pPr marL="0" indent="0" algn="ctr"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200" dirty="0">
                <a:latin typeface="Comic Sans MS" panose="030F0702030302020204" pitchFamily="66" charset="0"/>
              </a:rPr>
              <a:t>We hope that the children understand their whole education is important and although we will prepare the children for SATs they will still receive a broad and balanced curriculum.</a:t>
            </a:r>
          </a:p>
          <a:p>
            <a:pPr marL="0" indent="0" algn="ctr"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dirty="0"/>
          </a:p>
          <a:p>
            <a:pPr eaLnBrk="1" hangingPunct="1">
              <a:lnSpc>
                <a:spcPct val="80000"/>
              </a:lnSpc>
              <a:buFont typeface="Wingdings" panose="05000000000000000000" pitchFamily="2" charset="2"/>
              <a:buChar char="v"/>
              <a:defRPr/>
            </a:pPr>
            <a:endParaRPr lang="en-GB" altLang="en-US" sz="2800" dirty="0"/>
          </a:p>
        </p:txBody>
      </p:sp>
    </p:spTree>
    <p:extLst>
      <p:ext uri="{BB962C8B-B14F-4D97-AF65-F5344CB8AC3E}">
        <p14:creationId xmlns:p14="http://schemas.microsoft.com/office/powerpoint/2010/main" val="854932976"/>
      </p:ext>
    </p:extLst>
  </p:cSld>
  <p:clrMapOvr>
    <a:masterClrMapping/>
  </p:clrMapOvr>
</p:sld>
</file>

<file path=ppt/theme/theme1.xml><?xml version="1.0" encoding="utf-8"?>
<a:theme xmlns:a="http://schemas.openxmlformats.org/drawingml/2006/main" name="Blueprint">
  <a:themeElements>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fontScheme name="Blueprint">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e6c3cef-7457-40f6-b79f-670166699b96">
      <Terms xmlns="http://schemas.microsoft.com/office/infopath/2007/PartnerControls"/>
    </lcf76f155ced4ddcb4097134ff3c332f>
    <TaxCatchAll xmlns="82b06609-823b-482d-9d34-0ec4b1d31b8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D5DFB9176DE94882B804DD376F868E" ma:contentTypeVersion="14" ma:contentTypeDescription="Create a new document." ma:contentTypeScope="" ma:versionID="54cbbc0c537a6202b8f624b039dcbd9b">
  <xsd:schema xmlns:xsd="http://www.w3.org/2001/XMLSchema" xmlns:xs="http://www.w3.org/2001/XMLSchema" xmlns:p="http://schemas.microsoft.com/office/2006/metadata/properties" xmlns:ns2="ae6c3cef-7457-40f6-b79f-670166699b96" xmlns:ns3="82b06609-823b-482d-9d34-0ec4b1d31b85" targetNamespace="http://schemas.microsoft.com/office/2006/metadata/properties" ma:root="true" ma:fieldsID="669f0a2375b541f9f1b5be7a217e2ba3" ns2:_="" ns3:_="">
    <xsd:import namespace="ae6c3cef-7457-40f6-b79f-670166699b96"/>
    <xsd:import namespace="82b06609-823b-482d-9d34-0ec4b1d31b8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c3cef-7457-40f6-b79f-670166699b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10ab9b5-4c13-4380-a207-dadb50d2280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b06609-823b-482d-9d34-0ec4b1d31b8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5e376e-3778-497b-b282-5261a84b6338}" ma:internalName="TaxCatchAll" ma:showField="CatchAllData" ma:web="82b06609-823b-482d-9d34-0ec4b1d31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AD9201-6CD0-4325-9CC7-5E05ADAA42E3}">
  <ds:schemaRefs>
    <ds:schemaRef ds:uri="http://schemas.microsoft.com/office/2006/metadata/properties"/>
    <ds:schemaRef ds:uri="http://schemas.microsoft.com/office/infopath/2007/PartnerControls"/>
    <ds:schemaRef ds:uri="ae6c3cef-7457-40f6-b79f-670166699b96"/>
    <ds:schemaRef ds:uri="82b06609-823b-482d-9d34-0ec4b1d31b85"/>
  </ds:schemaRefs>
</ds:datastoreItem>
</file>

<file path=customXml/itemProps2.xml><?xml version="1.0" encoding="utf-8"?>
<ds:datastoreItem xmlns:ds="http://schemas.openxmlformats.org/officeDocument/2006/customXml" ds:itemID="{C819165B-3495-452A-9058-EB0354B69A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6c3cef-7457-40f6-b79f-670166699b96"/>
    <ds:schemaRef ds:uri="82b06609-823b-482d-9d34-0ec4b1d31b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F5F7A6-53A2-4993-892C-BDBCEC903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2715</TotalTime>
  <Words>2140</Words>
  <Application>Microsoft Office PowerPoint</Application>
  <PresentationFormat>On-screen Show (4:3)</PresentationFormat>
  <Paragraphs>248</Paragraphs>
  <Slides>26</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Comic Sans MS</vt:lpstr>
      <vt:lpstr>Tahoma</vt:lpstr>
      <vt:lpstr>Wingdings</vt:lpstr>
      <vt:lpstr>Blueprint</vt:lpstr>
      <vt:lpstr>  Getting To Know Year 6   2023</vt:lpstr>
      <vt:lpstr>The Year 6 Team</vt:lpstr>
      <vt:lpstr>PowerPoint Presentation</vt:lpstr>
      <vt:lpstr>Our School Aims and Values</vt:lpstr>
      <vt:lpstr>PowerPoint Presentation</vt:lpstr>
      <vt:lpstr>PowerPoint Presentation</vt:lpstr>
      <vt:lpstr>Secondary Transition</vt:lpstr>
      <vt:lpstr>Curriculum Map: Autumn 2023</vt:lpstr>
      <vt:lpstr>SATs</vt:lpstr>
      <vt:lpstr>SATs</vt:lpstr>
      <vt:lpstr>SATs</vt:lpstr>
      <vt:lpstr>SATs</vt:lpstr>
      <vt:lpstr>SATs</vt:lpstr>
      <vt:lpstr>Mathematics</vt:lpstr>
      <vt:lpstr>An example of independent learning in maths </vt:lpstr>
      <vt:lpstr>Reading</vt:lpstr>
      <vt:lpstr>Reading</vt:lpstr>
      <vt:lpstr>Accelerated Reader</vt:lpstr>
      <vt:lpstr>PowerPoint Presentation</vt:lpstr>
      <vt:lpstr>Writing</vt:lpstr>
      <vt:lpstr>RWI Spelling</vt:lpstr>
      <vt:lpstr>PowerPoint Presentation</vt:lpstr>
      <vt:lpstr>End of Year 6 Arrangements</vt:lpstr>
      <vt:lpstr> E-Safety</vt:lpstr>
      <vt:lpstr>PowerPoint Presentation</vt:lpstr>
      <vt:lpstr>PowerPoint Presentation</vt:lpstr>
    </vt:vector>
  </TitlesOfParts>
  <Company>PL5 4AA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chantaltillen</dc:creator>
  <cp:lastModifiedBy>Emma Marriott</cp:lastModifiedBy>
  <cp:revision>172</cp:revision>
  <dcterms:created xsi:type="dcterms:W3CDTF">2008-11-09T17:37:18Z</dcterms:created>
  <dcterms:modified xsi:type="dcterms:W3CDTF">2023-09-15T12:10:20Z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0x010100DAD5DFB9176DE94882B804DD376F868E</vt:lpwstr>
  </property>
  <property fmtid="{D5CDD505-2E9C-101B-9397-08002B2CF9AE}" pid="3" name="Order">
    <vt:r8>1765600</vt:r8>
  </property>
  <property fmtid="{D5CDD505-2E9C-101B-9397-08002B2CF9AE}" pid="4" name="MediaServiceImageTags">
    <vt:lpwstr/>
  </property>
</Properties>
</file>