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a" ContentType="audio/x-ms-wma"/>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20" r:id="rId2"/>
  </p:sldMasterIdLst>
  <p:handoutMasterIdLst>
    <p:handoutMasterId r:id="rId25"/>
  </p:handoutMasterIdLst>
  <p:sldIdLst>
    <p:sldId id="306" r:id="rId3"/>
    <p:sldId id="309" r:id="rId4"/>
    <p:sldId id="313" r:id="rId5"/>
    <p:sldId id="261" r:id="rId6"/>
    <p:sldId id="262" r:id="rId7"/>
    <p:sldId id="263" r:id="rId8"/>
    <p:sldId id="264" r:id="rId9"/>
    <p:sldId id="265" r:id="rId10"/>
    <p:sldId id="266" r:id="rId11"/>
    <p:sldId id="277" r:id="rId12"/>
    <p:sldId id="267" r:id="rId13"/>
    <p:sldId id="315" r:id="rId14"/>
    <p:sldId id="268" r:id="rId15"/>
    <p:sldId id="270" r:id="rId16"/>
    <p:sldId id="314" r:id="rId17"/>
    <p:sldId id="271" r:id="rId18"/>
    <p:sldId id="316" r:id="rId19"/>
    <p:sldId id="274" r:id="rId20"/>
    <p:sldId id="272" r:id="rId21"/>
    <p:sldId id="273" r:id="rId22"/>
    <p:sldId id="317" r:id="rId23"/>
    <p:sldId id="260"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20"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 roundtripDataSignature="AMtx7mh8czxzRIvSF2ds0dJ3Dx9OOOJbRg==" r:id="rId37"/>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obhan Lawrence" initials="" lastIdx="11" clrIdx="0"/>
  <p:cmAuthor id="1" name="Liz Hamilton" initials="LH" lastIdx="7" clrIdx="1">
    <p:extLst>
      <p:ext uri="{19B8F6BF-5375-455C-9EA6-DF929625EA0E}">
        <p15:presenceInfo xmlns:p15="http://schemas.microsoft.com/office/powerpoint/2012/main" userId="1cecbd9efb8b74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517"/>
    <a:srgbClr val="DD3784"/>
    <a:srgbClr val="F074B6"/>
    <a:srgbClr val="DC9328"/>
    <a:srgbClr val="D9B653"/>
    <a:srgbClr val="E7A23D"/>
    <a:srgbClr val="AF891F"/>
    <a:srgbClr val="19596C"/>
    <a:srgbClr val="357F71"/>
    <a:srgbClr val="456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D3BD7-E06A-4F88-A20B-D75F8BBF039C}" v="503" dt="2022-11-25T09:40:34.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4" autoAdjust="0"/>
    <p:restoredTop sz="94660"/>
  </p:normalViewPr>
  <p:slideViewPr>
    <p:cSldViewPr snapToGrid="0" showGuides="1">
      <p:cViewPr varScale="1">
        <p:scale>
          <a:sx n="72" d="100"/>
          <a:sy n="72" d="100"/>
        </p:scale>
        <p:origin x="1470" y="66"/>
      </p:cViewPr>
      <p:guideLst>
        <p:guide orient="horz" pos="459"/>
        <p:guide pos="2880"/>
        <p:guide pos="5488"/>
        <p:guide pos="272"/>
        <p:guide orient="horz" pos="2160"/>
        <p:guide orient="horz" pos="4020"/>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customschemas.google.com/relationships/presentationmetadata" Target="metadata"/><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 Id="rId46"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Smithers" userId="b6023296-d4df-454d-831e-1c5d1a4a00f9" providerId="ADAL" clId="{E6DD3BD7-E06A-4F88-A20B-D75F8BBF039C}"/>
    <pc:docChg chg="undo custSel addSld delSld modSld sldOrd">
      <pc:chgData name="Keith Smithers" userId="b6023296-d4df-454d-831e-1c5d1a4a00f9" providerId="ADAL" clId="{E6DD3BD7-E06A-4F88-A20B-D75F8BBF039C}" dt="2022-11-25T09:40:37.983" v="578" actId="47"/>
      <pc:docMkLst>
        <pc:docMk/>
      </pc:docMkLst>
      <pc:sldChg chg="modSp add mod">
        <pc:chgData name="Keith Smithers" userId="b6023296-d4df-454d-831e-1c5d1a4a00f9" providerId="ADAL" clId="{E6DD3BD7-E06A-4F88-A20B-D75F8BBF039C}" dt="2022-11-25T09:40:34.337" v="577" actId="27636"/>
        <pc:sldMkLst>
          <pc:docMk/>
          <pc:sldMk cId="1691430870" sldId="260"/>
        </pc:sldMkLst>
        <pc:spChg chg="mod">
          <ac:chgData name="Keith Smithers" userId="b6023296-d4df-454d-831e-1c5d1a4a00f9" providerId="ADAL" clId="{E6DD3BD7-E06A-4F88-A20B-D75F8BBF039C}" dt="2022-11-25T09:40:34.337" v="577" actId="27636"/>
          <ac:spMkLst>
            <pc:docMk/>
            <pc:sldMk cId="1691430870" sldId="260"/>
            <ac:spMk id="3" creationId="{00000000-0000-0000-0000-000000000000}"/>
          </ac:spMkLst>
        </pc:spChg>
      </pc:sldChg>
      <pc:sldChg chg="modSp modAnim">
        <pc:chgData name="Keith Smithers" userId="b6023296-d4df-454d-831e-1c5d1a4a00f9" providerId="ADAL" clId="{E6DD3BD7-E06A-4F88-A20B-D75F8BBF039C}" dt="2022-11-25T09:33:34.352" v="521" actId="20577"/>
        <pc:sldMkLst>
          <pc:docMk/>
          <pc:sldMk cId="197397993" sldId="263"/>
        </pc:sldMkLst>
        <pc:spChg chg="mod">
          <ac:chgData name="Keith Smithers" userId="b6023296-d4df-454d-831e-1c5d1a4a00f9" providerId="ADAL" clId="{E6DD3BD7-E06A-4F88-A20B-D75F8BBF039C}" dt="2022-11-25T09:33:34.352" v="521" actId="20577"/>
          <ac:spMkLst>
            <pc:docMk/>
            <pc:sldMk cId="197397993" sldId="263"/>
            <ac:spMk id="3" creationId="{5A5D7295-C7C2-3E4A-87AE-FA4C959921B1}"/>
          </ac:spMkLst>
        </pc:spChg>
      </pc:sldChg>
      <pc:sldChg chg="modSp">
        <pc:chgData name="Keith Smithers" userId="b6023296-d4df-454d-831e-1c5d1a4a00f9" providerId="ADAL" clId="{E6DD3BD7-E06A-4F88-A20B-D75F8BBF039C}" dt="2022-11-25T09:36:31.790" v="524" actId="20577"/>
        <pc:sldMkLst>
          <pc:docMk/>
          <pc:sldMk cId="3117044668" sldId="264"/>
        </pc:sldMkLst>
        <pc:spChg chg="mod">
          <ac:chgData name="Keith Smithers" userId="b6023296-d4df-454d-831e-1c5d1a4a00f9" providerId="ADAL" clId="{E6DD3BD7-E06A-4F88-A20B-D75F8BBF039C}" dt="2022-11-25T09:36:31.790" v="524" actId="20577"/>
          <ac:spMkLst>
            <pc:docMk/>
            <pc:sldMk cId="3117044668" sldId="264"/>
            <ac:spMk id="6" creationId="{958234B1-BAE9-6C47-971B-97105AC1AE7E}"/>
          </ac:spMkLst>
        </pc:spChg>
      </pc:sldChg>
      <pc:sldChg chg="delSp modSp mod delAnim">
        <pc:chgData name="Keith Smithers" userId="b6023296-d4df-454d-831e-1c5d1a4a00f9" providerId="ADAL" clId="{E6DD3BD7-E06A-4F88-A20B-D75F8BBF039C}" dt="2022-11-25T09:37:10.272" v="531" actId="478"/>
        <pc:sldMkLst>
          <pc:docMk/>
          <pc:sldMk cId="1944829508" sldId="266"/>
        </pc:sldMkLst>
        <pc:spChg chg="del">
          <ac:chgData name="Keith Smithers" userId="b6023296-d4df-454d-831e-1c5d1a4a00f9" providerId="ADAL" clId="{E6DD3BD7-E06A-4F88-A20B-D75F8BBF039C}" dt="2022-11-25T09:37:00.349" v="525" actId="478"/>
          <ac:spMkLst>
            <pc:docMk/>
            <pc:sldMk cId="1944829508" sldId="266"/>
            <ac:spMk id="4" creationId="{90DEA228-B2D4-874D-B961-5F05E585FEB3}"/>
          </ac:spMkLst>
        </pc:spChg>
        <pc:spChg chg="mod">
          <ac:chgData name="Keith Smithers" userId="b6023296-d4df-454d-831e-1c5d1a4a00f9" providerId="ADAL" clId="{E6DD3BD7-E06A-4F88-A20B-D75F8BBF039C}" dt="2022-11-25T09:37:06.302" v="529" actId="20577"/>
          <ac:spMkLst>
            <pc:docMk/>
            <pc:sldMk cId="1944829508" sldId="266"/>
            <ac:spMk id="21" creationId="{321E4E3D-9A2A-D14D-9F31-9CBE0EC4D317}"/>
          </ac:spMkLst>
        </pc:spChg>
        <pc:spChg chg="del">
          <ac:chgData name="Keith Smithers" userId="b6023296-d4df-454d-831e-1c5d1a4a00f9" providerId="ADAL" clId="{E6DD3BD7-E06A-4F88-A20B-D75F8BBF039C}" dt="2022-11-25T09:37:10.272" v="531" actId="478"/>
          <ac:spMkLst>
            <pc:docMk/>
            <pc:sldMk cId="1944829508" sldId="266"/>
            <ac:spMk id="22" creationId="{8122BD5D-D7B7-414E-8D2C-628A5E00A7AC}"/>
          </ac:spMkLst>
        </pc:spChg>
        <pc:spChg chg="del">
          <ac:chgData name="Keith Smithers" userId="b6023296-d4df-454d-831e-1c5d1a4a00f9" providerId="ADAL" clId="{E6DD3BD7-E06A-4F88-A20B-D75F8BBF039C}" dt="2022-11-25T09:37:10.272" v="531" actId="478"/>
          <ac:spMkLst>
            <pc:docMk/>
            <pc:sldMk cId="1944829508" sldId="266"/>
            <ac:spMk id="27" creationId="{51D9484A-4D94-1B4F-A55D-31C8E206FA6E}"/>
          </ac:spMkLst>
        </pc:spChg>
        <pc:spChg chg="del">
          <ac:chgData name="Keith Smithers" userId="b6023296-d4df-454d-831e-1c5d1a4a00f9" providerId="ADAL" clId="{E6DD3BD7-E06A-4F88-A20B-D75F8BBF039C}" dt="2022-11-25T09:37:10.272" v="531" actId="478"/>
          <ac:spMkLst>
            <pc:docMk/>
            <pc:sldMk cId="1944829508" sldId="266"/>
            <ac:spMk id="28" creationId="{C648C258-DAD6-4945-BA3A-924892D38849}"/>
          </ac:spMkLst>
        </pc:spChg>
        <pc:spChg chg="del">
          <ac:chgData name="Keith Smithers" userId="b6023296-d4df-454d-831e-1c5d1a4a00f9" providerId="ADAL" clId="{E6DD3BD7-E06A-4F88-A20B-D75F8BBF039C}" dt="2022-11-25T09:37:10.272" v="531" actId="478"/>
          <ac:spMkLst>
            <pc:docMk/>
            <pc:sldMk cId="1944829508" sldId="266"/>
            <ac:spMk id="29" creationId="{E21EAD7E-8662-7343-BF0E-2B400AAB1734}"/>
          </ac:spMkLst>
        </pc:spChg>
        <pc:spChg chg="del">
          <ac:chgData name="Keith Smithers" userId="b6023296-d4df-454d-831e-1c5d1a4a00f9" providerId="ADAL" clId="{E6DD3BD7-E06A-4F88-A20B-D75F8BBF039C}" dt="2022-11-25T09:37:05.007" v="528" actId="478"/>
          <ac:spMkLst>
            <pc:docMk/>
            <pc:sldMk cId="1944829508" sldId="266"/>
            <ac:spMk id="30" creationId="{A7423A67-DCE7-2A41-BE37-E368D3AD17D4}"/>
          </ac:spMkLst>
        </pc:spChg>
        <pc:spChg chg="del">
          <ac:chgData name="Keith Smithers" userId="b6023296-d4df-454d-831e-1c5d1a4a00f9" providerId="ADAL" clId="{E6DD3BD7-E06A-4F88-A20B-D75F8BBF039C}" dt="2022-11-25T09:37:10.272" v="531" actId="478"/>
          <ac:spMkLst>
            <pc:docMk/>
            <pc:sldMk cId="1944829508" sldId="266"/>
            <ac:spMk id="33" creationId="{3970CDA5-C455-A540-886F-3131AC1227F5}"/>
          </ac:spMkLst>
        </pc:spChg>
        <pc:grpChg chg="del">
          <ac:chgData name="Keith Smithers" userId="b6023296-d4df-454d-831e-1c5d1a4a00f9" providerId="ADAL" clId="{E6DD3BD7-E06A-4F88-A20B-D75F8BBF039C}" dt="2022-11-25T09:37:07.688" v="530" actId="478"/>
          <ac:grpSpMkLst>
            <pc:docMk/>
            <pc:sldMk cId="1944829508" sldId="266"/>
            <ac:grpSpMk id="19" creationId="{F3715E2C-B9EB-A645-8E9E-4713BD1E309D}"/>
          </ac:grpSpMkLst>
        </pc:grpChg>
        <pc:grpChg chg="del">
          <ac:chgData name="Keith Smithers" userId="b6023296-d4df-454d-831e-1c5d1a4a00f9" providerId="ADAL" clId="{E6DD3BD7-E06A-4F88-A20B-D75F8BBF039C}" dt="2022-11-25T09:37:01.749" v="526" actId="478"/>
          <ac:grpSpMkLst>
            <pc:docMk/>
            <pc:sldMk cId="1944829508" sldId="266"/>
            <ac:grpSpMk id="23" creationId="{7749C5B3-5AF4-2A41-85BF-CF297EF2CDE3}"/>
          </ac:grpSpMkLst>
        </pc:grpChg>
        <pc:cxnChg chg="del mod">
          <ac:chgData name="Keith Smithers" userId="b6023296-d4df-454d-831e-1c5d1a4a00f9" providerId="ADAL" clId="{E6DD3BD7-E06A-4F88-A20B-D75F8BBF039C}" dt="2022-11-25T09:37:10.272" v="531" actId="478"/>
          <ac:cxnSpMkLst>
            <pc:docMk/>
            <pc:sldMk cId="1944829508" sldId="266"/>
            <ac:cxnSpMk id="31" creationId="{1EC9EA5F-BEE2-FA45-9516-12367E527C70}"/>
          </ac:cxnSpMkLst>
        </pc:cxnChg>
        <pc:cxnChg chg="del">
          <ac:chgData name="Keith Smithers" userId="b6023296-d4df-454d-831e-1c5d1a4a00f9" providerId="ADAL" clId="{E6DD3BD7-E06A-4F88-A20B-D75F8BBF039C}" dt="2022-11-25T09:37:10.272" v="531" actId="478"/>
          <ac:cxnSpMkLst>
            <pc:docMk/>
            <pc:sldMk cId="1944829508" sldId="266"/>
            <ac:cxnSpMk id="32" creationId="{2E36C619-4413-DB4A-A3B1-813C10FDCEC8}"/>
          </ac:cxnSpMkLst>
        </pc:cxnChg>
        <pc:cxnChg chg="del">
          <ac:chgData name="Keith Smithers" userId="b6023296-d4df-454d-831e-1c5d1a4a00f9" providerId="ADAL" clId="{E6DD3BD7-E06A-4F88-A20B-D75F8BBF039C}" dt="2022-11-25T09:37:03.394" v="527" actId="478"/>
          <ac:cxnSpMkLst>
            <pc:docMk/>
            <pc:sldMk cId="1944829508" sldId="266"/>
            <ac:cxnSpMk id="34" creationId="{CF050118-FE07-234F-924B-50CF787F4913}"/>
          </ac:cxnSpMkLst>
        </pc:cxnChg>
      </pc:sldChg>
      <pc:sldChg chg="modSp modAnim">
        <pc:chgData name="Keith Smithers" userId="b6023296-d4df-454d-831e-1c5d1a4a00f9" providerId="ADAL" clId="{E6DD3BD7-E06A-4F88-A20B-D75F8BBF039C}" dt="2022-11-25T09:38:13.975" v="562" actId="20577"/>
        <pc:sldMkLst>
          <pc:docMk/>
          <pc:sldMk cId="2840616615" sldId="267"/>
        </pc:sldMkLst>
        <pc:spChg chg="mod">
          <ac:chgData name="Keith Smithers" userId="b6023296-d4df-454d-831e-1c5d1a4a00f9" providerId="ADAL" clId="{E6DD3BD7-E06A-4F88-A20B-D75F8BBF039C}" dt="2022-11-25T09:38:13.975" v="562" actId="20577"/>
          <ac:spMkLst>
            <pc:docMk/>
            <pc:sldMk cId="2840616615" sldId="267"/>
            <ac:spMk id="3" creationId="{0ABD4398-70A3-A24A-ABF9-BE845FBFB4B0}"/>
          </ac:spMkLst>
        </pc:spChg>
      </pc:sldChg>
      <pc:sldChg chg="modSp modAnim">
        <pc:chgData name="Keith Smithers" userId="b6023296-d4df-454d-831e-1c5d1a4a00f9" providerId="ADAL" clId="{E6DD3BD7-E06A-4F88-A20B-D75F8BBF039C}" dt="2022-11-25T09:38:34.786" v="563" actId="20577"/>
        <pc:sldMkLst>
          <pc:docMk/>
          <pc:sldMk cId="180218466" sldId="268"/>
        </pc:sldMkLst>
        <pc:spChg chg="mod">
          <ac:chgData name="Keith Smithers" userId="b6023296-d4df-454d-831e-1c5d1a4a00f9" providerId="ADAL" clId="{E6DD3BD7-E06A-4F88-A20B-D75F8BBF039C}" dt="2022-11-25T09:38:34.786" v="563" actId="20577"/>
          <ac:spMkLst>
            <pc:docMk/>
            <pc:sldMk cId="180218466" sldId="268"/>
            <ac:spMk id="6" creationId="{88DB5697-7628-6944-8BB4-08DC962D54EB}"/>
          </ac:spMkLst>
        </pc:spChg>
      </pc:sldChg>
      <pc:sldChg chg="modSp modAnim">
        <pc:chgData name="Keith Smithers" userId="b6023296-d4df-454d-831e-1c5d1a4a00f9" providerId="ADAL" clId="{E6DD3BD7-E06A-4F88-A20B-D75F8BBF039C}" dt="2022-11-25T09:39:04.002" v="573" actId="20577"/>
        <pc:sldMkLst>
          <pc:docMk/>
          <pc:sldMk cId="2492591856" sldId="270"/>
        </pc:sldMkLst>
        <pc:spChg chg="mod">
          <ac:chgData name="Keith Smithers" userId="b6023296-d4df-454d-831e-1c5d1a4a00f9" providerId="ADAL" clId="{E6DD3BD7-E06A-4F88-A20B-D75F8BBF039C}" dt="2022-11-25T09:39:04.002" v="573" actId="20577"/>
          <ac:spMkLst>
            <pc:docMk/>
            <pc:sldMk cId="2492591856" sldId="270"/>
            <ac:spMk id="3" creationId="{48DF30C8-12F8-FD47-9C2F-860F251D2ADA}"/>
          </ac:spMkLst>
        </pc:spChg>
      </pc:sldChg>
      <pc:sldChg chg="ord">
        <pc:chgData name="Keith Smithers" userId="b6023296-d4df-454d-831e-1c5d1a4a00f9" providerId="ADAL" clId="{E6DD3BD7-E06A-4F88-A20B-D75F8BBF039C}" dt="2022-11-25T08:35:41.816" v="26"/>
        <pc:sldMkLst>
          <pc:docMk/>
          <pc:sldMk cId="2989628320" sldId="274"/>
        </pc:sldMkLst>
      </pc:sldChg>
      <pc:sldChg chg="del">
        <pc:chgData name="Keith Smithers" userId="b6023296-d4df-454d-831e-1c5d1a4a00f9" providerId="ADAL" clId="{E6DD3BD7-E06A-4F88-A20B-D75F8BBF039C}" dt="2022-11-25T09:39:56.154" v="574" actId="47"/>
        <pc:sldMkLst>
          <pc:docMk/>
          <pc:sldMk cId="18707015" sldId="275"/>
        </pc:sldMkLst>
      </pc:sldChg>
      <pc:sldChg chg="modSp mod">
        <pc:chgData name="Keith Smithers" userId="b6023296-d4df-454d-831e-1c5d1a4a00f9" providerId="ADAL" clId="{E6DD3BD7-E06A-4F88-A20B-D75F8BBF039C}" dt="2022-11-25T09:37:39.207" v="559" actId="20577"/>
        <pc:sldMkLst>
          <pc:docMk/>
          <pc:sldMk cId="4107527159" sldId="277"/>
        </pc:sldMkLst>
        <pc:spChg chg="mod">
          <ac:chgData name="Keith Smithers" userId="b6023296-d4df-454d-831e-1c5d1a4a00f9" providerId="ADAL" clId="{E6DD3BD7-E06A-4F88-A20B-D75F8BBF039C}" dt="2022-11-25T09:37:28.167" v="539" actId="20577"/>
          <ac:spMkLst>
            <pc:docMk/>
            <pc:sldMk cId="4107527159" sldId="277"/>
            <ac:spMk id="5" creationId="{329D5312-B34D-154C-8ED2-9987C8554942}"/>
          </ac:spMkLst>
        </pc:spChg>
        <pc:spChg chg="mod">
          <ac:chgData name="Keith Smithers" userId="b6023296-d4df-454d-831e-1c5d1a4a00f9" providerId="ADAL" clId="{E6DD3BD7-E06A-4F88-A20B-D75F8BBF039C}" dt="2022-11-25T09:37:39.207" v="559" actId="20577"/>
          <ac:spMkLst>
            <pc:docMk/>
            <pc:sldMk cId="4107527159" sldId="277"/>
            <ac:spMk id="6" creationId="{959071F7-F2A9-8946-8770-AC10F5A46A77}"/>
          </ac:spMkLst>
        </pc:spChg>
      </pc:sldChg>
      <pc:sldChg chg="del">
        <pc:chgData name="Keith Smithers" userId="b6023296-d4df-454d-831e-1c5d1a4a00f9" providerId="ADAL" clId="{E6DD3BD7-E06A-4F88-A20B-D75F8BBF039C}" dt="2022-11-25T07:51:01.801" v="0" actId="47"/>
        <pc:sldMkLst>
          <pc:docMk/>
          <pc:sldMk cId="2292526226" sldId="310"/>
        </pc:sldMkLst>
      </pc:sldChg>
      <pc:sldChg chg="addSp modSp new mod modAnim">
        <pc:chgData name="Keith Smithers" userId="b6023296-d4df-454d-831e-1c5d1a4a00f9" providerId="ADAL" clId="{E6DD3BD7-E06A-4F88-A20B-D75F8BBF039C}" dt="2022-11-25T07:56:43.654" v="5" actId="1076"/>
        <pc:sldMkLst>
          <pc:docMk/>
          <pc:sldMk cId="1925422903" sldId="314"/>
        </pc:sldMkLst>
        <pc:picChg chg="add mod">
          <ac:chgData name="Keith Smithers" userId="b6023296-d4df-454d-831e-1c5d1a4a00f9" providerId="ADAL" clId="{E6DD3BD7-E06A-4F88-A20B-D75F8BBF039C}" dt="2022-11-25T07:56:43.654" v="5" actId="1076"/>
          <ac:picMkLst>
            <pc:docMk/>
            <pc:sldMk cId="1925422903" sldId="314"/>
            <ac:picMk id="2" creationId="{324B1710-6DD3-8128-FA33-AAE2EF670549}"/>
          </ac:picMkLst>
        </pc:picChg>
      </pc:sldChg>
      <pc:sldChg chg="addSp modSp new mod modAnim">
        <pc:chgData name="Keith Smithers" userId="b6023296-d4df-454d-831e-1c5d1a4a00f9" providerId="ADAL" clId="{E6DD3BD7-E06A-4F88-A20B-D75F8BBF039C}" dt="2022-11-25T07:58:44.414" v="10" actId="1076"/>
        <pc:sldMkLst>
          <pc:docMk/>
          <pc:sldMk cId="2701374539" sldId="315"/>
        </pc:sldMkLst>
        <pc:picChg chg="add mod">
          <ac:chgData name="Keith Smithers" userId="b6023296-d4df-454d-831e-1c5d1a4a00f9" providerId="ADAL" clId="{E6DD3BD7-E06A-4F88-A20B-D75F8BBF039C}" dt="2022-11-25T07:58:44.414" v="10" actId="1076"/>
          <ac:picMkLst>
            <pc:docMk/>
            <pc:sldMk cId="2701374539" sldId="315"/>
            <ac:picMk id="2" creationId="{816EF497-5E30-CA9D-75D9-EFA06B9156F9}"/>
          </ac:picMkLst>
        </pc:picChg>
      </pc:sldChg>
      <pc:sldChg chg="addSp modSp new mod ord setBg">
        <pc:chgData name="Keith Smithers" userId="b6023296-d4df-454d-831e-1c5d1a4a00f9" providerId="ADAL" clId="{E6DD3BD7-E06A-4F88-A20B-D75F8BBF039C}" dt="2022-11-25T08:35:18.164" v="24" actId="26606"/>
        <pc:sldMkLst>
          <pc:docMk/>
          <pc:sldMk cId="2531096379" sldId="316"/>
        </pc:sldMkLst>
        <pc:spChg chg="add">
          <ac:chgData name="Keith Smithers" userId="b6023296-d4df-454d-831e-1c5d1a4a00f9" providerId="ADAL" clId="{E6DD3BD7-E06A-4F88-A20B-D75F8BBF039C}" dt="2022-11-25T08:35:18.164" v="24" actId="26606"/>
          <ac:spMkLst>
            <pc:docMk/>
            <pc:sldMk cId="2531096379" sldId="316"/>
            <ac:spMk id="9" creationId="{262ABC4B-37D8-4218-BDD8-6DF6A00C0C80}"/>
          </ac:spMkLst>
        </pc:spChg>
        <pc:picChg chg="add mod ord">
          <ac:chgData name="Keith Smithers" userId="b6023296-d4df-454d-831e-1c5d1a4a00f9" providerId="ADAL" clId="{E6DD3BD7-E06A-4F88-A20B-D75F8BBF039C}" dt="2022-11-25T08:35:18.164" v="24" actId="26606"/>
          <ac:picMkLst>
            <pc:docMk/>
            <pc:sldMk cId="2531096379" sldId="316"/>
            <ac:picMk id="2" creationId="{8AA7093D-A16C-FF28-27F4-DC158ED53F70}"/>
          </ac:picMkLst>
        </pc:picChg>
        <pc:picChg chg="add mod ord">
          <ac:chgData name="Keith Smithers" userId="b6023296-d4df-454d-831e-1c5d1a4a00f9" providerId="ADAL" clId="{E6DD3BD7-E06A-4F88-A20B-D75F8BBF039C}" dt="2022-11-25T08:35:18.164" v="24" actId="26606"/>
          <ac:picMkLst>
            <pc:docMk/>
            <pc:sldMk cId="2531096379" sldId="316"/>
            <ac:picMk id="3" creationId="{1B624683-FCF5-9485-46AE-2F2B786B9E17}"/>
          </ac:picMkLst>
        </pc:picChg>
        <pc:picChg chg="add mod">
          <ac:chgData name="Keith Smithers" userId="b6023296-d4df-454d-831e-1c5d1a4a00f9" providerId="ADAL" clId="{E6DD3BD7-E06A-4F88-A20B-D75F8BBF039C}" dt="2022-11-25T08:35:18.164" v="24" actId="26606"/>
          <ac:picMkLst>
            <pc:docMk/>
            <pc:sldMk cId="2531096379" sldId="316"/>
            <ac:picMk id="4" creationId="{9D3B6F34-5925-1776-5BE8-B93E142310F8}"/>
          </ac:picMkLst>
        </pc:picChg>
      </pc:sldChg>
      <pc:sldChg chg="addSp delSp modSp add mod delAnim modAnim">
        <pc:chgData name="Keith Smithers" userId="b6023296-d4df-454d-831e-1c5d1a4a00f9" providerId="ADAL" clId="{E6DD3BD7-E06A-4F88-A20B-D75F8BBF039C}" dt="2022-11-25T08:39:52.725" v="514" actId="5793"/>
        <pc:sldMkLst>
          <pc:docMk/>
          <pc:sldMk cId="289758488" sldId="317"/>
        </pc:sldMkLst>
        <pc:spChg chg="mod">
          <ac:chgData name="Keith Smithers" userId="b6023296-d4df-454d-831e-1c5d1a4a00f9" providerId="ADAL" clId="{E6DD3BD7-E06A-4F88-A20B-D75F8BBF039C}" dt="2022-11-25T08:36:21.298" v="69" actId="20577"/>
          <ac:spMkLst>
            <pc:docMk/>
            <pc:sldMk cId="289758488" sldId="317"/>
            <ac:spMk id="2" creationId="{A9262E05-3136-754E-BB72-1DD506B2B8AD}"/>
          </ac:spMkLst>
        </pc:spChg>
        <pc:spChg chg="del mod">
          <ac:chgData name="Keith Smithers" userId="b6023296-d4df-454d-831e-1c5d1a4a00f9" providerId="ADAL" clId="{E6DD3BD7-E06A-4F88-A20B-D75F8BBF039C}" dt="2022-11-25T08:36:07.107" v="32" actId="478"/>
          <ac:spMkLst>
            <pc:docMk/>
            <pc:sldMk cId="289758488" sldId="317"/>
            <ac:spMk id="3" creationId="{94CAB7AD-7997-1244-BCE7-65ABEAC1C3B2}"/>
          </ac:spMkLst>
        </pc:spChg>
        <pc:spChg chg="add mod">
          <ac:chgData name="Keith Smithers" userId="b6023296-d4df-454d-831e-1c5d1a4a00f9" providerId="ADAL" clId="{E6DD3BD7-E06A-4F88-A20B-D75F8BBF039C}" dt="2022-11-25T08:39:52.725" v="514" actId="5793"/>
          <ac:spMkLst>
            <pc:docMk/>
            <pc:sldMk cId="289758488" sldId="317"/>
            <ac:spMk id="4" creationId="{5A1E69F8-19CC-D71D-B296-1CF2E1A4C073}"/>
          </ac:spMkLst>
        </pc:spChg>
        <pc:spChg chg="del">
          <ac:chgData name="Keith Smithers" userId="b6023296-d4df-454d-831e-1c5d1a4a00f9" providerId="ADAL" clId="{E6DD3BD7-E06A-4F88-A20B-D75F8BBF039C}" dt="2022-11-25T08:36:04.318" v="30" actId="478"/>
          <ac:spMkLst>
            <pc:docMk/>
            <pc:sldMk cId="289758488" sldId="317"/>
            <ac:spMk id="5" creationId="{DF0AFB41-9EC2-CBEC-F2EC-ABE4ADCA6988}"/>
          </ac:spMkLst>
        </pc:spChg>
      </pc:sldChg>
      <pc:sldChg chg="new del">
        <pc:chgData name="Keith Smithers" userId="b6023296-d4df-454d-831e-1c5d1a4a00f9" providerId="ADAL" clId="{E6DD3BD7-E06A-4F88-A20B-D75F8BBF039C}" dt="2022-11-25T08:35:57.331" v="28" actId="680"/>
        <pc:sldMkLst>
          <pc:docMk/>
          <pc:sldMk cId="1231676859" sldId="317"/>
        </pc:sldMkLst>
      </pc:sldChg>
      <pc:sldChg chg="new del">
        <pc:chgData name="Keith Smithers" userId="b6023296-d4df-454d-831e-1c5d1a4a00f9" providerId="ADAL" clId="{E6DD3BD7-E06A-4F88-A20B-D75F8BBF039C}" dt="2022-11-25T09:40:37.983" v="578" actId="47"/>
        <pc:sldMkLst>
          <pc:docMk/>
          <pc:sldMk cId="2801430660"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25/11/2022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5% Opacity">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A7D4E-5275-4D99-9F69-45340CC28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3" y="0"/>
            <a:ext cx="9147053" cy="6858000"/>
          </a:xfrm>
          <a:prstGeom prst="rect">
            <a:avLst/>
          </a:prstGeom>
        </p:spPr>
      </p:pic>
    </p:spTree>
    <p:extLst>
      <p:ext uri="{BB962C8B-B14F-4D97-AF65-F5344CB8AC3E}">
        <p14:creationId xmlns:p14="http://schemas.microsoft.com/office/powerpoint/2010/main" val="171265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714AA21-65D7-44CC-92C4-8E89A683A53E}"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75108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DD627BA-6F1D-44A2-9F8B-C083901FF17B}"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1834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15D930-67AB-41E8-9BFF-B10825640103}"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59217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D7778F9-6859-444E-9474-088B8F0E1DF8}"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388460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68ADCFC-E9CC-488B-BF7E-6F952D92F8FD}"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31950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5F8BBB1-4906-4349-B2F1-4C59621888BC}"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350594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0C1E15C-BE52-4E2D-BE41-58762B22E2BD}"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70847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511F022-6F19-4E8E-886B-8D92D6BA2868}"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117112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B1EEF1-F68B-4DF0-8637-A3C4B6AC44C4}"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27682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DFE4C9-F437-4843-B3AC-109D152A19ED}"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93656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0%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383802A-48ED-4594-9F5D-82FC1D2DA6BC}"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82378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0%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973836" y="594360"/>
            <a:ext cx="4704588" cy="2843784"/>
          </a:xfrm>
        </p:spPr>
        <p:txBody>
          <a:bodyPr anchor="b"/>
          <a:lstStyle>
            <a:lvl1pPr algn="l">
              <a:defRPr sz="405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4231386" y="4700016"/>
            <a:ext cx="3819906" cy="1197864"/>
          </a:xfrm>
        </p:spPr>
        <p:txBody>
          <a:bodyPr>
            <a:normAutofit/>
          </a:bodyPr>
          <a:lstStyle>
            <a:lvl1pPr marL="0" indent="0" algn="r">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975947"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6163335" y="2973840"/>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589425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5882597" y="3198266"/>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24950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106E9BD-E2D1-4702-B984-354DAE563919}"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8532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25/11/2022</a:t>
            </a:fld>
            <a:endParaRPr lang="en-GB" dirty="0"/>
          </a:p>
        </p:txBody>
      </p:sp>
    </p:spTree>
  </p:cSld>
  <p:clrMap bg1="lt1" tx1="dk1" bg2="lt2" tx2="dk2" accent1="accent1" accent2="accent2" accent3="accent3" accent4="accent4" accent5="accent5" accent6="accent6" hlink="hlink" folHlink="folHlink"/>
  <p:sldLayoutIdLst>
    <p:sldLayoutId id="2147483718" r:id="rId1"/>
    <p:sldLayoutId id="2147483711" r:id="rId2"/>
    <p:sldLayoutId id="2147483712" r:id="rId3"/>
    <p:sldLayoutId id="2147483713" r:id="rId4"/>
    <p:sldLayoutId id="2147483716" r:id="rId5"/>
    <p:sldLayoutId id="2147483714" r:id="rId6"/>
    <p:sldLayoutId id="2147483715" r:id="rId7"/>
    <p:sldLayoutId id="2147483719"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fontAlgn="base">
              <a:spcBef>
                <a:spcPct val="0"/>
              </a:spcBef>
              <a:spcAft>
                <a:spcPct val="0"/>
              </a:spcAft>
              <a:defRPr/>
            </a:pPr>
            <a:endParaRPr lang="en-GB">
              <a:solidFill>
                <a:srgbClr val="000000"/>
              </a:solidFill>
            </a:endParaRPr>
          </a:p>
        </p:txBody>
      </p:sp>
      <p:sp>
        <p:nvSpPr>
          <p:cNvPr id="107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fontAlgn="base">
              <a:spcBef>
                <a:spcPct val="0"/>
              </a:spcBef>
              <a:spcAft>
                <a:spcPct val="0"/>
              </a:spcAft>
              <a:defRPr/>
            </a:pPr>
            <a:endParaRPr lang="en-GB">
              <a:solidFill>
                <a:srgbClr val="000000"/>
              </a:solidFill>
            </a:endParaRPr>
          </a:p>
        </p:txBody>
      </p:sp>
      <p:sp>
        <p:nvSpPr>
          <p:cNvPr id="107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fontAlgn="base">
              <a:spcBef>
                <a:spcPct val="0"/>
              </a:spcBef>
              <a:spcAft>
                <a:spcPct val="0"/>
              </a:spcAft>
              <a:defRPr/>
            </a:pPr>
            <a:fld id="{FA30CF2F-032D-4A07-BBD1-D3E8FA377B33}"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388293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ophateuk.org/about-hate-crime/racism-in-the-uk/"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K-BhHnzdsj0?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rmingham.ac.uk/news/2022/university-of-birmingham-survey-reveals-islamophobia-is-the-posh-persons-prejudice"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ordslibrary.parliament.uk/womens-health-outcomes-is-there-a-gender-gap/"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cwhwtKxg1Ds?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tonewall.org.uk/lgbt-britain-hate-crime-and-discrimination"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onewall.org.uk/system/files/lgbt_in_britain_-_trans_report_final.pdf"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stonewall.org.uk/lgbt-britain-hate-crime-and-discrimin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media" Target="../media/media2.wma"/><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9.png"/><Relationship Id="rId5" Type="http://schemas.openxmlformats.org/officeDocument/2006/relationships/slideLayout" Target="../slideLayouts/slideLayout10.xml"/><Relationship Id="rId4" Type="http://schemas.openxmlformats.org/officeDocument/2006/relationships/audio" Target="../media/media2.wma"/></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education/2021/mar/28/uk-schools-record-more-than-60000-racist-incidents-five-year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42901" y="2055935"/>
            <a:ext cx="3309314" cy="2719663"/>
          </a:xfrm>
        </p:spPr>
        <p:txBody>
          <a:bodyPr anchor="t">
            <a:normAutofit fontScale="90000"/>
          </a:bodyPr>
          <a:lstStyle/>
          <a:p>
            <a:pPr algn="r"/>
            <a:r>
              <a:rPr lang="en-US" sz="6000" spc="300"/>
              <a:t>Qatar world cup</a:t>
            </a:r>
            <a:endParaRPr lang="en-US" sz="600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342900" y="4869910"/>
            <a:ext cx="3309313" cy="773653"/>
          </a:xfrm>
        </p:spPr>
        <p:txBody>
          <a:bodyPr>
            <a:normAutofit lnSpcReduction="10000"/>
          </a:bodyPr>
          <a:lstStyle/>
          <a:p>
            <a:r>
              <a:rPr lang="en-US" sz="2400"/>
              <a:t>Is this a positive sporting event?</a:t>
            </a:r>
          </a:p>
        </p:txBody>
      </p:sp>
      <p:pic>
        <p:nvPicPr>
          <p:cNvPr id="4" name="Picture 3">
            <a:extLst>
              <a:ext uri="{FF2B5EF4-FFF2-40B4-BE49-F238E27FC236}">
                <a16:creationId xmlns:a16="http://schemas.microsoft.com/office/drawing/2014/main" id="{367C37E7-C32A-1715-29EF-9BA583A04F03}"/>
              </a:ext>
            </a:extLst>
          </p:cNvPr>
          <p:cNvPicPr>
            <a:picLocks noChangeAspect="1"/>
          </p:cNvPicPr>
          <p:nvPr/>
        </p:nvPicPr>
        <p:blipFill>
          <a:blip r:embed="rId2"/>
          <a:stretch>
            <a:fillRect/>
          </a:stretch>
        </p:blipFill>
        <p:spPr>
          <a:xfrm>
            <a:off x="4490195" y="2434655"/>
            <a:ext cx="4177398" cy="2830187"/>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3;p9">
            <a:extLst>
              <a:ext uri="{FF2B5EF4-FFF2-40B4-BE49-F238E27FC236}">
                <a16:creationId xmlns:a16="http://schemas.microsoft.com/office/drawing/2014/main" id="{77A85283-0EC2-1440-9608-F5F120432201}"/>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Invisible Disabilities</a:t>
            </a:r>
            <a:endParaRPr sz="3600" b="1" dirty="0">
              <a:solidFill>
                <a:srgbClr val="DD3784"/>
              </a:solidFill>
              <a:latin typeface="Open Sans"/>
              <a:ea typeface="Open Sans"/>
              <a:cs typeface="Open Sans"/>
              <a:sym typeface="Open Sans"/>
            </a:endParaRPr>
          </a:p>
        </p:txBody>
      </p:sp>
      <p:sp>
        <p:nvSpPr>
          <p:cNvPr id="5" name="Google Shape;97;p9">
            <a:extLst>
              <a:ext uri="{FF2B5EF4-FFF2-40B4-BE49-F238E27FC236}">
                <a16:creationId xmlns:a16="http://schemas.microsoft.com/office/drawing/2014/main" id="{329D5312-B34D-154C-8ED2-9987C8554942}"/>
              </a:ext>
            </a:extLst>
          </p:cNvPr>
          <p:cNvSpPr txBox="1"/>
          <p:nvPr/>
        </p:nvSpPr>
        <p:spPr>
          <a:xfrm>
            <a:off x="895074" y="4926537"/>
            <a:ext cx="3831056" cy="1463822"/>
          </a:xfrm>
          <a:prstGeom prst="rect">
            <a:avLst/>
          </a:prstGeom>
          <a:noFill/>
          <a:ln>
            <a:noFill/>
          </a:ln>
        </p:spPr>
        <p:txBody>
          <a:bodyPr spcFirstLastPara="1" wrap="square" lIns="0" tIns="45700" rIns="0" bIns="45700" anchor="t" anchorCtr="0">
            <a:spAutoFit/>
          </a:bodyPr>
          <a:lstStyle/>
          <a:p>
            <a:pPr marL="285750" marR="0" lvl="0" indent="-285750" algn="l" rtl="0">
              <a:lnSpc>
                <a:spcPct val="127777"/>
              </a:lnSpc>
              <a:spcBef>
                <a:spcPts val="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Illness</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Autism/ASC</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Visual impairments</a:t>
            </a:r>
            <a:endParaRPr sz="1800" b="1" dirty="0">
              <a:solidFill>
                <a:srgbClr val="262626"/>
              </a:solidFill>
              <a:latin typeface="Open Sans"/>
              <a:ea typeface="Open Sans"/>
              <a:cs typeface="Open Sans"/>
              <a:sym typeface="Open Sans"/>
            </a:endParaRPr>
          </a:p>
        </p:txBody>
      </p:sp>
      <p:sp>
        <p:nvSpPr>
          <p:cNvPr id="6" name="Google Shape;98;p9">
            <a:extLst>
              <a:ext uri="{FF2B5EF4-FFF2-40B4-BE49-F238E27FC236}">
                <a16:creationId xmlns:a16="http://schemas.microsoft.com/office/drawing/2014/main" id="{959071F7-F2A9-8946-8770-AC10F5A46A77}"/>
              </a:ext>
            </a:extLst>
          </p:cNvPr>
          <p:cNvSpPr txBox="1"/>
          <p:nvPr/>
        </p:nvSpPr>
        <p:spPr>
          <a:xfrm>
            <a:off x="4580356" y="4926537"/>
            <a:ext cx="3822700" cy="1463822"/>
          </a:xfrm>
          <a:prstGeom prst="rect">
            <a:avLst/>
          </a:prstGeom>
          <a:noFill/>
          <a:ln>
            <a:noFill/>
          </a:ln>
        </p:spPr>
        <p:txBody>
          <a:bodyPr spcFirstLastPara="1" wrap="square" lIns="0" tIns="45700" rIns="0" bIns="45700" anchor="t" anchorCtr="0">
            <a:spAutoFit/>
          </a:bodyPr>
          <a:lstStyle/>
          <a:p>
            <a:pPr marL="285750" marR="0" lvl="0" indent="-285750" algn="l" rtl="0">
              <a:lnSpc>
                <a:spcPct val="127777"/>
              </a:lnSpc>
              <a:spcBef>
                <a:spcPts val="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Hearing loss</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Learning difficulties</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Breathing problems</a:t>
            </a:r>
            <a:endParaRPr dirty="0"/>
          </a:p>
        </p:txBody>
      </p:sp>
      <p:sp>
        <p:nvSpPr>
          <p:cNvPr id="7" name="Google Shape;94;p9">
            <a:extLst>
              <a:ext uri="{FF2B5EF4-FFF2-40B4-BE49-F238E27FC236}">
                <a16:creationId xmlns:a16="http://schemas.microsoft.com/office/drawing/2014/main" id="{C266002F-429A-E088-853A-DB0A72F1E7C2}"/>
              </a:ext>
            </a:extLst>
          </p:cNvPr>
          <p:cNvSpPr txBox="1"/>
          <p:nvPr/>
        </p:nvSpPr>
        <p:spPr>
          <a:xfrm>
            <a:off x="431800" y="1387654"/>
            <a:ext cx="8280400" cy="2462213"/>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Invisible disabilities (or hidden disabilities) are disabilities that are not visible from the outside. The term ‘invisible disability’ exists as an umbrella term that captures a whole spectrum of hidden disabilities, chronic medical conditions and other challenges.</a:t>
            </a:r>
            <a:endParaRPr dirty="0"/>
          </a:p>
          <a:p>
            <a:pPr marL="0" marR="0" lvl="0" indent="0" algn="l" rtl="0">
              <a:spcBef>
                <a:spcPts val="60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Other people may struggle to recognise an invisible disability because they cannot see physical evidence of it. As a result, people with invisible disabilities can sometimes find it difficult to access the support they need as their disability is not always understood by others.</a:t>
            </a:r>
            <a:endParaRPr dirty="0"/>
          </a:p>
        </p:txBody>
      </p:sp>
      <p:sp>
        <p:nvSpPr>
          <p:cNvPr id="3" name="Google Shape;95;p9">
            <a:extLst>
              <a:ext uri="{FF2B5EF4-FFF2-40B4-BE49-F238E27FC236}">
                <a16:creationId xmlns:a16="http://schemas.microsoft.com/office/drawing/2014/main" id="{2CE15129-3B80-7B24-35EF-6C8B0530C0F5}"/>
              </a:ext>
            </a:extLst>
          </p:cNvPr>
          <p:cNvSpPr/>
          <p:nvPr/>
        </p:nvSpPr>
        <p:spPr>
          <a:xfrm>
            <a:off x="1058779" y="4012453"/>
            <a:ext cx="7026442" cy="648000"/>
          </a:xfrm>
          <a:prstGeom prst="roundRect">
            <a:avLst>
              <a:gd name="adj" fmla="val 16667"/>
            </a:avLst>
          </a:prstGeom>
          <a:solidFill>
            <a:srgbClr val="F074B6"/>
          </a:solidFill>
          <a:ln>
            <a:noFill/>
          </a:ln>
        </p:spPr>
        <p:txBody>
          <a:bodyPr spcFirstLastPara="1" wrap="square" lIns="0" tIns="45700" rIns="0" bIns="45700" anchor="ctr" anchorCtr="0">
            <a:spAutoFit/>
          </a:bodyPr>
          <a:lstStyle/>
          <a:p>
            <a:pPr marL="0" marR="0" lvl="0" indent="0" algn="ctr" rtl="0">
              <a:lnSpc>
                <a:spcPct val="127777"/>
              </a:lnSpc>
              <a:spcBef>
                <a:spcPts val="0"/>
              </a:spcBef>
              <a:spcAft>
                <a:spcPts val="0"/>
              </a:spcAft>
              <a:buNone/>
            </a:pPr>
            <a:r>
              <a:rPr lang="en-GB" sz="1800">
                <a:solidFill>
                  <a:srgbClr val="262626"/>
                </a:solidFill>
                <a:latin typeface="Open Sans"/>
                <a:ea typeface="Open Sans"/>
                <a:cs typeface="Open Sans"/>
                <a:sym typeface="Open Sans"/>
              </a:rPr>
              <a:t>What examples of invisible disabilities can you think of?</a:t>
            </a:r>
            <a:endParaRPr/>
          </a:p>
        </p:txBody>
      </p:sp>
    </p:spTree>
    <p:extLst>
      <p:ext uri="{BB962C8B-B14F-4D97-AF65-F5344CB8AC3E}">
        <p14:creationId xmlns:p14="http://schemas.microsoft.com/office/powerpoint/2010/main" val="41075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3;p10">
            <a:extLst>
              <a:ext uri="{FF2B5EF4-FFF2-40B4-BE49-F238E27FC236}">
                <a16:creationId xmlns:a16="http://schemas.microsoft.com/office/drawing/2014/main" id="{BB8942E9-527A-2D46-86E1-9CE235E228AE}"/>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Race</a:t>
            </a:r>
            <a:endParaRPr sz="3600" b="1" dirty="0">
              <a:solidFill>
                <a:srgbClr val="AA8517"/>
              </a:solidFill>
              <a:latin typeface="Open Sans"/>
              <a:ea typeface="Open Sans"/>
              <a:cs typeface="Open Sans"/>
              <a:sym typeface="Open Sans"/>
            </a:endParaRPr>
          </a:p>
        </p:txBody>
      </p:sp>
      <p:sp>
        <p:nvSpPr>
          <p:cNvPr id="3" name="Google Shape;104;p10">
            <a:extLst>
              <a:ext uri="{FF2B5EF4-FFF2-40B4-BE49-F238E27FC236}">
                <a16:creationId xmlns:a16="http://schemas.microsoft.com/office/drawing/2014/main" id="{0ABD4398-70A3-A24A-ABF9-BE845FBFB4B0}"/>
              </a:ext>
            </a:extLst>
          </p:cNvPr>
          <p:cNvSpPr txBox="1"/>
          <p:nvPr/>
        </p:nvSpPr>
        <p:spPr>
          <a:xfrm>
            <a:off x="431800" y="1387654"/>
            <a:ext cx="8280400" cy="3549649"/>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80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their </a:t>
            </a:r>
            <a:r>
              <a:rPr lang="en-GB" sz="1800" b="1" dirty="0">
                <a:solidFill>
                  <a:srgbClr val="262626"/>
                </a:solidFill>
                <a:latin typeface="Open Sans"/>
                <a:ea typeface="Open Sans"/>
                <a:cs typeface="Open Sans"/>
                <a:sym typeface="Open Sans"/>
              </a:rPr>
              <a:t>race</a:t>
            </a:r>
            <a:r>
              <a:rPr lang="en-GB" sz="1800" dirty="0">
                <a:solidFill>
                  <a:srgbClr val="262626"/>
                </a:solidFill>
                <a:latin typeface="Open Sans"/>
                <a:ea typeface="Open Sans"/>
                <a:cs typeface="Open Sans"/>
                <a:sym typeface="Open Sans"/>
              </a:rPr>
              <a:t>.</a:t>
            </a:r>
            <a:endParaRPr lang="en-GB" sz="800" dirty="0">
              <a:solidFill>
                <a:schemeClr val="dk1"/>
              </a:solidFill>
              <a:latin typeface="Calibri"/>
              <a:ea typeface="Open Sans"/>
              <a:cs typeface="Calibri"/>
              <a:sym typeface="Calibri"/>
            </a:endParaRPr>
          </a:p>
          <a:p>
            <a:pPr marL="0" marR="0" lvl="0" indent="0" algn="l" rtl="0">
              <a:spcBef>
                <a:spcPts val="0"/>
              </a:spcBef>
              <a:spcAft>
                <a:spcPts val="800"/>
              </a:spcAft>
              <a:buClr>
                <a:srgbClr val="262626"/>
              </a:buClr>
              <a:buSzPts val="1800"/>
              <a:buFont typeface="Open Sans"/>
              <a:buNone/>
            </a:pPr>
            <a:r>
              <a:rPr lang="en-GB" sz="1800" dirty="0">
                <a:solidFill>
                  <a:schemeClr val="dk1"/>
                </a:solidFill>
                <a:latin typeface="Open Sans"/>
                <a:ea typeface="Open Sans"/>
                <a:cs typeface="Open Sans"/>
                <a:sym typeface="Open Sans"/>
              </a:rPr>
              <a:t>Prejudice </a:t>
            </a:r>
            <a:r>
              <a:rPr lang="en-GB" sz="1800" b="0" i="0" dirty="0">
                <a:solidFill>
                  <a:srgbClr val="000000"/>
                </a:solidFill>
                <a:latin typeface="Open Sans"/>
                <a:ea typeface="Open Sans"/>
                <a:cs typeface="Open Sans"/>
                <a:sym typeface="Open Sans"/>
              </a:rPr>
              <a:t>and discrimination against people based on the colour of their skin or the racial or ethnic group to which they belong is referred to as </a:t>
            </a:r>
            <a:r>
              <a:rPr lang="en-GB" sz="1800" b="1" i="0" dirty="0">
                <a:solidFill>
                  <a:srgbClr val="AA8517"/>
                </a:solidFill>
                <a:latin typeface="Open Sans"/>
                <a:ea typeface="Open Sans"/>
                <a:cs typeface="Open Sans"/>
                <a:sym typeface="Open Sans"/>
              </a:rPr>
              <a:t>racism</a:t>
            </a:r>
            <a:r>
              <a:rPr lang="en-GB" sz="1800" b="0" i="0" dirty="0">
                <a:solidFill>
                  <a:srgbClr val="000000"/>
                </a:solidFill>
                <a:latin typeface="Open Sans"/>
                <a:ea typeface="Open Sans"/>
                <a:cs typeface="Open Sans"/>
                <a:sym typeface="Open Sans"/>
              </a:rPr>
              <a:t>. </a:t>
            </a:r>
            <a:br>
              <a:rPr lang="en-GB" sz="1800" b="0" i="0" dirty="0">
                <a:solidFill>
                  <a:srgbClr val="000000"/>
                </a:solidFill>
                <a:latin typeface="Open Sans"/>
                <a:ea typeface="Open Sans"/>
                <a:cs typeface="Open Sans"/>
                <a:sym typeface="Open Sans"/>
              </a:rPr>
            </a:br>
            <a:r>
              <a:rPr lang="en-GB" sz="1800" b="0" i="0" dirty="0">
                <a:solidFill>
                  <a:srgbClr val="000000"/>
                </a:solidFill>
                <a:latin typeface="Open Sans"/>
                <a:ea typeface="Open Sans"/>
                <a:cs typeface="Open Sans"/>
                <a:sym typeface="Open Sans"/>
              </a:rPr>
              <a:t>It takes many forms and can happen in many places, but is typically targeted at minority groups.</a:t>
            </a:r>
            <a:endParaRPr lang="en-GB" dirty="0">
              <a:sym typeface="Open Sans"/>
            </a:endParaRPr>
          </a:p>
          <a:p>
            <a:pPr marL="0" marR="0" lvl="0" indent="0" algn="l" rtl="0">
              <a:spcBef>
                <a:spcPts val="0"/>
              </a:spcBef>
              <a:spcAft>
                <a:spcPts val="800"/>
              </a:spcAft>
              <a:buClr>
                <a:srgbClr val="262626"/>
              </a:buClr>
              <a:buSzPts val="1800"/>
              <a:buFont typeface="Open Sans"/>
              <a:buNone/>
            </a:pPr>
            <a:r>
              <a:rPr lang="en-GB" sz="1800" b="1" dirty="0">
                <a:solidFill>
                  <a:srgbClr val="AA8517"/>
                </a:solidFill>
                <a:latin typeface="Open Sans"/>
                <a:ea typeface="Open Sans"/>
                <a:cs typeface="Open Sans"/>
                <a:sym typeface="Open Sans"/>
              </a:rPr>
              <a:t>Xenophobia</a:t>
            </a:r>
            <a:r>
              <a:rPr lang="en-GB" sz="1800" b="1" dirty="0">
                <a:solidFill>
                  <a:srgbClr val="262626"/>
                </a:solidFill>
                <a:latin typeface="Open Sans"/>
                <a:ea typeface="Open Sans"/>
                <a:cs typeface="Open Sans"/>
                <a:sym typeface="Open Sans"/>
              </a:rPr>
              <a:t> </a:t>
            </a:r>
            <a:r>
              <a:rPr lang="en-GB" sz="1800" dirty="0">
                <a:solidFill>
                  <a:srgbClr val="262626"/>
                </a:solidFill>
                <a:latin typeface="Open Sans"/>
                <a:ea typeface="Open Sans"/>
                <a:cs typeface="Open Sans"/>
                <a:sym typeface="Open Sans"/>
              </a:rPr>
              <a:t>refers specifically to the discrimination or prejudice against people from different countries. </a:t>
            </a: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Racially motivated </a:t>
            </a:r>
            <a:r>
              <a:rPr lang="en-GB" b="1" dirty="0">
                <a:solidFill>
                  <a:srgbClr val="AA8517"/>
                </a:solidFill>
                <a:latin typeface="Open Sans"/>
                <a:ea typeface="Open Sans"/>
                <a:cs typeface="Open Sans"/>
                <a:sym typeface="Open Sans"/>
              </a:rPr>
              <a:t>hate crimes </a:t>
            </a:r>
            <a:r>
              <a:rPr lang="en-GB" dirty="0">
                <a:solidFill>
                  <a:srgbClr val="262626"/>
                </a:solidFill>
                <a:latin typeface="Open Sans"/>
                <a:ea typeface="Open Sans"/>
                <a:cs typeface="Open Sans"/>
                <a:sym typeface="Open Sans"/>
              </a:rPr>
              <a:t>are the most common type of hate crime reported in the UK. There were over 85 000 racially motivated offences recorded in 2020/2021.</a:t>
            </a:r>
            <a:r>
              <a:rPr lang="en-GB" baseline="30000" dirty="0">
                <a:solidFill>
                  <a:srgbClr val="262626"/>
                </a:solidFill>
                <a:latin typeface="Open Sans"/>
                <a:ea typeface="Open Sans"/>
                <a:cs typeface="Open Sans"/>
                <a:sym typeface="Open Sans"/>
              </a:rPr>
              <a:t>2</a:t>
            </a:r>
            <a:endParaRPr lang="en-GB" b="1" dirty="0">
              <a:solidFill>
                <a:srgbClr val="262626"/>
              </a:solidFill>
              <a:latin typeface="Open Sans"/>
              <a:ea typeface="Open Sans"/>
              <a:cs typeface="Open Sans"/>
              <a:sym typeface="Open Sans"/>
            </a:endParaRPr>
          </a:p>
        </p:txBody>
      </p:sp>
      <p:sp>
        <p:nvSpPr>
          <p:cNvPr id="6" name="Google Shape;71;p6">
            <a:extLst>
              <a:ext uri="{FF2B5EF4-FFF2-40B4-BE49-F238E27FC236}">
                <a16:creationId xmlns:a16="http://schemas.microsoft.com/office/drawing/2014/main" id="{44698DDE-E86B-F844-40AB-EC1DD74DF8D3}"/>
              </a:ext>
            </a:extLst>
          </p:cNvPr>
          <p:cNvSpPr txBox="1"/>
          <p:nvPr/>
        </p:nvSpPr>
        <p:spPr>
          <a:xfrm>
            <a:off x="431800" y="6114553"/>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2 </a:t>
            </a:r>
            <a:r>
              <a:rPr lang="en-GB" sz="1200" u="sng" dirty="0">
                <a:solidFill>
                  <a:srgbClr val="AA851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Racism in the UK (Stop Hate UK)</a:t>
            </a:r>
            <a:endParaRPr lang="en-GB" sz="1200" dirty="0">
              <a:solidFill>
                <a:srgbClr val="AA8517"/>
              </a:solidFill>
              <a:latin typeface="Open Sans"/>
              <a:ea typeface="Open Sans"/>
              <a:cs typeface="Open Sans"/>
              <a:sym typeface="Open Sans"/>
            </a:endParaRPr>
          </a:p>
        </p:txBody>
      </p:sp>
    </p:spTree>
    <p:extLst>
      <p:ext uri="{BB962C8B-B14F-4D97-AF65-F5344CB8AC3E}">
        <p14:creationId xmlns:p14="http://schemas.microsoft.com/office/powerpoint/2010/main" val="28406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ngland team kneel before first World Cup game against Iran">
            <a:hlinkClick r:id="" action="ppaction://media"/>
            <a:extLst>
              <a:ext uri="{FF2B5EF4-FFF2-40B4-BE49-F238E27FC236}">
                <a16:creationId xmlns:a16="http://schemas.microsoft.com/office/drawing/2014/main" id="{816EF497-5E30-CA9D-75D9-EFA06B9156F9}"/>
              </a:ext>
            </a:extLst>
          </p:cNvPr>
          <p:cNvPicPr>
            <a:picLocks noRot="1" noChangeAspect="1"/>
          </p:cNvPicPr>
          <p:nvPr>
            <a:videoFile r:link="rId1"/>
          </p:nvPr>
        </p:nvPicPr>
        <p:blipFill>
          <a:blip r:embed="rId3"/>
          <a:stretch>
            <a:fillRect/>
          </a:stretch>
        </p:blipFill>
        <p:spPr>
          <a:xfrm>
            <a:off x="1644168" y="1300293"/>
            <a:ext cx="5983651" cy="3380763"/>
          </a:xfrm>
          <a:prstGeom prst="rect">
            <a:avLst/>
          </a:prstGeom>
        </p:spPr>
      </p:pic>
    </p:spTree>
    <p:extLst>
      <p:ext uri="{BB962C8B-B14F-4D97-AF65-F5344CB8AC3E}">
        <p14:creationId xmlns:p14="http://schemas.microsoft.com/office/powerpoint/2010/main" val="270137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10;p11">
            <a:extLst>
              <a:ext uri="{FF2B5EF4-FFF2-40B4-BE49-F238E27FC236}">
                <a16:creationId xmlns:a16="http://schemas.microsoft.com/office/drawing/2014/main" id="{42AADB80-4B1A-A34A-97F1-16F2D31A9434}"/>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Religion or Belief</a:t>
            </a:r>
            <a:endParaRPr sz="3600" b="1" dirty="0">
              <a:solidFill>
                <a:srgbClr val="DD3784"/>
              </a:solidFill>
              <a:latin typeface="Open Sans"/>
              <a:ea typeface="Open Sans"/>
              <a:cs typeface="Open Sans"/>
              <a:sym typeface="Open Sans"/>
            </a:endParaRPr>
          </a:p>
        </p:txBody>
      </p:sp>
      <p:sp>
        <p:nvSpPr>
          <p:cNvPr id="6" name="Google Shape;111;p11">
            <a:extLst>
              <a:ext uri="{FF2B5EF4-FFF2-40B4-BE49-F238E27FC236}">
                <a16:creationId xmlns:a16="http://schemas.microsoft.com/office/drawing/2014/main" id="{88DB5697-7628-6944-8BB4-08DC962D54EB}"/>
              </a:ext>
            </a:extLst>
          </p:cNvPr>
          <p:cNvSpPr txBox="1"/>
          <p:nvPr/>
        </p:nvSpPr>
        <p:spPr>
          <a:xfrm>
            <a:off x="431800" y="1387654"/>
            <a:ext cx="8280400" cy="1887656"/>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800"/>
              </a:spcAft>
              <a:buClr>
                <a:srgbClr val="262626"/>
              </a:buClr>
              <a:buSzPts val="1800"/>
              <a:buFont typeface="Open Sans"/>
              <a:buNone/>
            </a:pPr>
            <a:endParaRPr lang="en-GB" dirty="0">
              <a:solidFill>
                <a:srgbClr val="262626"/>
              </a:solidFill>
              <a:latin typeface="Open Sans"/>
              <a:ea typeface="Open Sans"/>
              <a:cs typeface="Open Sans"/>
              <a:sym typeface="Open Sans"/>
            </a:endParaRPr>
          </a:p>
          <a:p>
            <a:pPr marL="0" marR="0" lvl="0" indent="0" algn="l" rtl="0">
              <a:spcBef>
                <a:spcPts val="0"/>
              </a:spcBef>
              <a:spcAft>
                <a:spcPts val="800"/>
              </a:spcAft>
              <a:buClr>
                <a:srgbClr val="262626"/>
              </a:buClr>
              <a:buSzPts val="1800"/>
              <a:buFont typeface="Open Sans"/>
              <a:buNone/>
            </a:pPr>
            <a:endParaRPr lang="en-GB" dirty="0">
              <a:solidFill>
                <a:srgbClr val="262626"/>
              </a:solidFill>
              <a:latin typeface="Open Sans"/>
              <a:ea typeface="Open Sans"/>
              <a:cs typeface="Open Sans"/>
              <a:sym typeface="Open Sans"/>
            </a:endParaRP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The Equality Act 2010 protects people against discrimination based on their </a:t>
            </a:r>
            <a:r>
              <a:rPr lang="en-GB" b="1" dirty="0">
                <a:solidFill>
                  <a:srgbClr val="262626"/>
                </a:solidFill>
                <a:latin typeface="Open Sans"/>
                <a:ea typeface="Open Sans"/>
                <a:cs typeface="Open Sans"/>
                <a:sym typeface="Open Sans"/>
              </a:rPr>
              <a:t>religion or beliefs</a:t>
            </a:r>
            <a:r>
              <a:rPr lang="en-GB" dirty="0">
                <a:solidFill>
                  <a:srgbClr val="262626"/>
                </a:solidFill>
                <a:latin typeface="Open Sans"/>
                <a:ea typeface="Open Sans"/>
                <a:cs typeface="Open Sans"/>
                <a:sym typeface="Open Sans"/>
              </a:rPr>
              <a:t>.</a:t>
            </a:r>
          </a:p>
          <a:p>
            <a:pPr marL="0" marR="0" lvl="0" indent="0" algn="l" rtl="0">
              <a:spcBef>
                <a:spcPts val="0"/>
              </a:spcBef>
              <a:spcAft>
                <a:spcPts val="800"/>
              </a:spcAft>
              <a:buClr>
                <a:srgbClr val="262626"/>
              </a:buClr>
              <a:buSzPts val="1800"/>
              <a:buFont typeface="Open Sans"/>
              <a:buNone/>
            </a:pPr>
            <a:endParaRPr lang="en-GB" dirty="0">
              <a:solidFill>
                <a:schemeClr val="dk1"/>
              </a:solidFill>
              <a:latin typeface="Calibri"/>
              <a:ea typeface="Open Sans"/>
              <a:cs typeface="Calibri"/>
              <a:sym typeface="Calibri"/>
            </a:endParaRPr>
          </a:p>
        </p:txBody>
      </p:sp>
      <p:sp>
        <p:nvSpPr>
          <p:cNvPr id="3" name="Google Shape;71;p6">
            <a:extLst>
              <a:ext uri="{FF2B5EF4-FFF2-40B4-BE49-F238E27FC236}">
                <a16:creationId xmlns:a16="http://schemas.microsoft.com/office/drawing/2014/main" id="{2AC368C7-3144-7F78-A2E5-68CF48BCCAD7}"/>
              </a:ext>
            </a:extLst>
          </p:cNvPr>
          <p:cNvSpPr txBox="1"/>
          <p:nvPr/>
        </p:nvSpPr>
        <p:spPr>
          <a:xfrm>
            <a:off x="431800" y="6119315"/>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3</a:t>
            </a:r>
            <a:r>
              <a:rPr lang="en-GB" sz="1200" dirty="0">
                <a:solidFill>
                  <a:srgbClr val="262626"/>
                </a:solidFill>
                <a:latin typeface="Open Sans"/>
                <a:ea typeface="Open Sans"/>
                <a:cs typeface="Open Sans"/>
                <a:sym typeface="Open Sans"/>
              </a:rPr>
              <a:t> </a:t>
            </a:r>
            <a:r>
              <a:rPr lang="en-GB" sz="1200" u="sng" dirty="0">
                <a:solidFill>
                  <a:srgbClr val="DD378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University of Birmingham Survey Reveals Islamophobia Is the Posh Person’s Prejudice (University of Birmingham)</a:t>
            </a:r>
            <a:endParaRPr lang="en-GB" sz="1200" dirty="0">
              <a:solidFill>
                <a:srgbClr val="DD3784"/>
              </a:solidFill>
              <a:latin typeface="Open Sans"/>
              <a:ea typeface="Open Sans"/>
              <a:cs typeface="Open Sans"/>
              <a:sym typeface="Open Sans"/>
            </a:endParaRPr>
          </a:p>
        </p:txBody>
      </p:sp>
    </p:spTree>
    <p:extLst>
      <p:ext uri="{BB962C8B-B14F-4D97-AF65-F5344CB8AC3E}">
        <p14:creationId xmlns:p14="http://schemas.microsoft.com/office/powerpoint/2010/main" val="1802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7;p12">
            <a:extLst>
              <a:ext uri="{FF2B5EF4-FFF2-40B4-BE49-F238E27FC236}">
                <a16:creationId xmlns:a16="http://schemas.microsoft.com/office/drawing/2014/main" id="{A9F173D4-D613-F14C-A5DF-A4DA5DC9576D}"/>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Sex</a:t>
            </a:r>
            <a:endParaRPr sz="3600" b="1" dirty="0">
              <a:solidFill>
                <a:srgbClr val="AA8517"/>
              </a:solidFill>
              <a:latin typeface="Open Sans"/>
              <a:ea typeface="Open Sans"/>
              <a:cs typeface="Open Sans"/>
              <a:sym typeface="Open Sans"/>
            </a:endParaRPr>
          </a:p>
        </p:txBody>
      </p:sp>
      <p:sp>
        <p:nvSpPr>
          <p:cNvPr id="3" name="Google Shape;118;p12">
            <a:extLst>
              <a:ext uri="{FF2B5EF4-FFF2-40B4-BE49-F238E27FC236}">
                <a16:creationId xmlns:a16="http://schemas.microsoft.com/office/drawing/2014/main" id="{48DF30C8-12F8-FD47-9C2F-860F251D2ADA}"/>
              </a:ext>
            </a:extLst>
          </p:cNvPr>
          <p:cNvSpPr txBox="1"/>
          <p:nvPr/>
        </p:nvSpPr>
        <p:spPr>
          <a:xfrm>
            <a:off x="431800" y="1387654"/>
            <a:ext cx="8280400" cy="3098244"/>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their </a:t>
            </a:r>
            <a:r>
              <a:rPr lang="en-GB" sz="1800" b="1" dirty="0">
                <a:solidFill>
                  <a:srgbClr val="262626"/>
                </a:solidFill>
                <a:latin typeface="Open Sans"/>
                <a:ea typeface="Open Sans"/>
                <a:cs typeface="Open Sans"/>
                <a:sym typeface="Open Sans"/>
              </a:rPr>
              <a:t>biological </a:t>
            </a:r>
            <a:r>
              <a:rPr lang="en-GB" b="1" dirty="0">
                <a:solidFill>
                  <a:srgbClr val="262626"/>
                </a:solidFill>
                <a:latin typeface="Open Sans"/>
                <a:ea typeface="Open Sans"/>
                <a:cs typeface="Open Sans"/>
                <a:sym typeface="Open Sans"/>
              </a:rPr>
              <a:t>gender</a:t>
            </a:r>
            <a:r>
              <a:rPr lang="en-GB" sz="1800" dirty="0">
                <a:solidFill>
                  <a:srgbClr val="262626"/>
                </a:solidFill>
                <a:latin typeface="Open Sans"/>
                <a:ea typeface="Open Sans"/>
                <a:cs typeface="Open Sans"/>
                <a:sym typeface="Open Sans"/>
              </a:rPr>
              <a:t>.</a:t>
            </a:r>
            <a:endParaRPr sz="800" dirty="0">
              <a:solidFill>
                <a:schemeClr val="dk1"/>
              </a:solidFill>
              <a:latin typeface="Calibri"/>
              <a:ea typeface="Calibri"/>
              <a:cs typeface="Calibri"/>
              <a:sym typeface="Calibri"/>
            </a:endParaRPr>
          </a:p>
          <a:p>
            <a:pPr marL="0" marR="0" lvl="0" indent="0" algn="l" rtl="0">
              <a:spcBef>
                <a:spcPts val="16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Prejudice and discrimination against people based on sex or gender is referred to as </a:t>
            </a:r>
            <a:r>
              <a:rPr lang="en-GB" sz="1800" b="1" dirty="0">
                <a:solidFill>
                  <a:srgbClr val="AA8517"/>
                </a:solidFill>
                <a:latin typeface="Open Sans"/>
                <a:ea typeface="Open Sans"/>
                <a:cs typeface="Open Sans"/>
                <a:sym typeface="Open Sans"/>
              </a:rPr>
              <a:t>sexism</a:t>
            </a:r>
            <a:r>
              <a:rPr lang="en-GB" sz="1800"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Although gender equality has come a long way in the last century, there are still many areas where sexism is commonplace. </a:t>
            </a:r>
          </a:p>
          <a:p>
            <a:pPr>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The</a:t>
            </a:r>
            <a:r>
              <a:rPr lang="en-GB" b="1" dirty="0">
                <a:solidFill>
                  <a:srgbClr val="262626"/>
                </a:solidFill>
                <a:latin typeface="Open Sans"/>
                <a:ea typeface="Open Sans"/>
                <a:cs typeface="Open Sans"/>
                <a:sym typeface="Open Sans"/>
              </a:rPr>
              <a:t> </a:t>
            </a:r>
            <a:r>
              <a:rPr lang="en-GB" b="1" dirty="0">
                <a:solidFill>
                  <a:srgbClr val="AA8517"/>
                </a:solidFill>
                <a:latin typeface="Open Sans"/>
                <a:ea typeface="Open Sans"/>
                <a:cs typeface="Open Sans"/>
                <a:sym typeface="Open Sans"/>
              </a:rPr>
              <a:t>gender pay gap </a:t>
            </a:r>
            <a:r>
              <a:rPr lang="en-GB" dirty="0">
                <a:solidFill>
                  <a:srgbClr val="262626"/>
                </a:solidFill>
                <a:latin typeface="Open Sans"/>
                <a:ea typeface="Open Sans"/>
                <a:cs typeface="Open Sans"/>
                <a:sym typeface="Open Sans"/>
              </a:rPr>
              <a:t>refers to the difference in pay between men and women in employment. A gender pay gap still exists despite there being laws in the UK that call for equal pay.  </a:t>
            </a:r>
            <a:endParaRPr lang="en-GB" dirty="0">
              <a:solidFill>
                <a:schemeClr val="dk1"/>
              </a:solidFill>
              <a:latin typeface="Calibri"/>
              <a:ea typeface="Calibri"/>
              <a:cs typeface="Calibri"/>
              <a:sym typeface="Calibri"/>
            </a:endParaRPr>
          </a:p>
        </p:txBody>
      </p:sp>
      <p:sp>
        <p:nvSpPr>
          <p:cNvPr id="9" name="Google Shape;71;p6">
            <a:extLst>
              <a:ext uri="{FF2B5EF4-FFF2-40B4-BE49-F238E27FC236}">
                <a16:creationId xmlns:a16="http://schemas.microsoft.com/office/drawing/2014/main" id="{E0A5B459-4BFE-B7E5-95C7-14CBD04DE837}"/>
              </a:ext>
            </a:extLst>
          </p:cNvPr>
          <p:cNvSpPr txBox="1"/>
          <p:nvPr/>
        </p:nvSpPr>
        <p:spPr>
          <a:xfrm>
            <a:off x="431800" y="6115577"/>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4</a:t>
            </a:r>
            <a:r>
              <a:rPr lang="en-GB" sz="1200" dirty="0">
                <a:solidFill>
                  <a:srgbClr val="262626"/>
                </a:solidFill>
                <a:latin typeface="Open Sans"/>
                <a:ea typeface="Open Sans"/>
                <a:cs typeface="Open Sans"/>
                <a:sym typeface="Open Sans"/>
              </a:rPr>
              <a:t> </a:t>
            </a:r>
            <a:r>
              <a:rPr lang="en-GB" sz="1200" u="sng" dirty="0">
                <a:solidFill>
                  <a:srgbClr val="AA851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Women’s Health Outcomes: Is There a Gender Gap? (House of Lords Library)</a:t>
            </a:r>
            <a:endParaRPr lang="en-GB" sz="1200" dirty="0">
              <a:solidFill>
                <a:srgbClr val="AA8517"/>
              </a:solidFill>
              <a:latin typeface="Open Sans"/>
              <a:ea typeface="Open Sans"/>
              <a:cs typeface="Open Sans"/>
              <a:sym typeface="Open Sans"/>
            </a:endParaRPr>
          </a:p>
        </p:txBody>
      </p:sp>
    </p:spTree>
    <p:extLst>
      <p:ext uri="{BB962C8B-B14F-4D97-AF65-F5344CB8AC3E}">
        <p14:creationId xmlns:p14="http://schemas.microsoft.com/office/powerpoint/2010/main" val="24925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R Iran National Anthem (vs England) - FIFA World Cup Qatar 2022">
            <a:hlinkClick r:id="" action="ppaction://media"/>
            <a:extLst>
              <a:ext uri="{FF2B5EF4-FFF2-40B4-BE49-F238E27FC236}">
                <a16:creationId xmlns:a16="http://schemas.microsoft.com/office/drawing/2014/main" id="{324B1710-6DD3-8128-FA33-AAE2EF670549}"/>
              </a:ext>
            </a:extLst>
          </p:cNvPr>
          <p:cNvPicPr>
            <a:picLocks noRot="1" noChangeAspect="1"/>
          </p:cNvPicPr>
          <p:nvPr>
            <a:videoFile r:link="rId1"/>
          </p:nvPr>
        </p:nvPicPr>
        <p:blipFill>
          <a:blip r:embed="rId3"/>
          <a:stretch>
            <a:fillRect/>
          </a:stretch>
        </p:blipFill>
        <p:spPr>
          <a:xfrm>
            <a:off x="1403411" y="931178"/>
            <a:ext cx="6622106" cy="3741490"/>
          </a:xfrm>
          <a:prstGeom prst="rect">
            <a:avLst/>
          </a:prstGeom>
        </p:spPr>
      </p:pic>
    </p:spTree>
    <p:extLst>
      <p:ext uri="{BB962C8B-B14F-4D97-AF65-F5344CB8AC3E}">
        <p14:creationId xmlns:p14="http://schemas.microsoft.com/office/powerpoint/2010/main" val="19254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4;p13">
            <a:extLst>
              <a:ext uri="{FF2B5EF4-FFF2-40B4-BE49-F238E27FC236}">
                <a16:creationId xmlns:a16="http://schemas.microsoft.com/office/drawing/2014/main" id="{006F33E6-7062-3647-9F4B-5647AA9A85BE}"/>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Sexual Orientation</a:t>
            </a:r>
            <a:endParaRPr sz="3600" b="1" dirty="0">
              <a:solidFill>
                <a:srgbClr val="DD3784"/>
              </a:solidFill>
              <a:latin typeface="Open Sans"/>
              <a:ea typeface="Open Sans"/>
              <a:cs typeface="Open Sans"/>
              <a:sym typeface="Open Sans"/>
            </a:endParaRPr>
          </a:p>
        </p:txBody>
      </p:sp>
      <p:sp>
        <p:nvSpPr>
          <p:cNvPr id="3" name="Google Shape;125;p13">
            <a:extLst>
              <a:ext uri="{FF2B5EF4-FFF2-40B4-BE49-F238E27FC236}">
                <a16:creationId xmlns:a16="http://schemas.microsoft.com/office/drawing/2014/main" id="{A988AB0F-D2DD-AF47-9F7D-08715D8D4D86}"/>
              </a:ext>
            </a:extLst>
          </p:cNvPr>
          <p:cNvSpPr txBox="1"/>
          <p:nvPr/>
        </p:nvSpPr>
        <p:spPr>
          <a:xfrm>
            <a:off x="431800" y="1387654"/>
            <a:ext cx="8394700" cy="2718653"/>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The Equality Act 2010 protects people against discrimination based on their </a:t>
            </a:r>
            <a:r>
              <a:rPr lang="en-GB" b="1" dirty="0">
                <a:solidFill>
                  <a:srgbClr val="262626"/>
                </a:solidFill>
                <a:latin typeface="Open Sans"/>
                <a:ea typeface="Open Sans"/>
                <a:cs typeface="Open Sans"/>
                <a:sym typeface="Open Sans"/>
              </a:rPr>
              <a:t>sexual orientation</a:t>
            </a:r>
            <a:r>
              <a:rPr lang="en-GB" dirty="0">
                <a:solidFill>
                  <a:srgbClr val="262626"/>
                </a:solidFill>
                <a:latin typeface="Open Sans"/>
                <a:ea typeface="Open Sans"/>
                <a:cs typeface="Open Sans"/>
                <a:sym typeface="Open Sans"/>
              </a:rPr>
              <a:t>.</a:t>
            </a:r>
            <a:endParaRPr lang="en-GB" dirty="0">
              <a:solidFill>
                <a:schemeClr val="dk1"/>
              </a:solidFill>
              <a:latin typeface="Calibri"/>
              <a:ea typeface="Open Sans"/>
              <a:cs typeface="Calibri"/>
              <a:sym typeface="Calibri"/>
            </a:endParaRPr>
          </a:p>
          <a:p>
            <a:pPr marL="0" marR="0" lvl="0" indent="0" algn="l" rtl="0">
              <a:spcBef>
                <a:spcPts val="0"/>
              </a:spcBef>
              <a:spcAft>
                <a:spcPts val="800"/>
              </a:spcAft>
              <a:buClr>
                <a:srgbClr val="262626"/>
              </a:buClr>
              <a:buSzPts val="1800"/>
              <a:buFont typeface="Open Sans"/>
              <a:buNone/>
            </a:pPr>
            <a:r>
              <a:rPr lang="en-GB" b="1" dirty="0">
                <a:solidFill>
                  <a:srgbClr val="DD3784"/>
                </a:solidFill>
                <a:latin typeface="Open Sans"/>
                <a:ea typeface="Open Sans"/>
                <a:cs typeface="Open Sans"/>
                <a:sym typeface="Open Sans"/>
              </a:rPr>
              <a:t>Homophobia</a:t>
            </a:r>
            <a:r>
              <a:rPr lang="en-GB" b="1" dirty="0">
                <a:solidFill>
                  <a:srgbClr val="262626"/>
                </a:solidFill>
                <a:latin typeface="Open Sans"/>
                <a:ea typeface="Open Sans"/>
                <a:cs typeface="Open Sans"/>
                <a:sym typeface="Open Sans"/>
              </a:rPr>
              <a:t> </a:t>
            </a:r>
            <a:r>
              <a:rPr lang="en-GB" dirty="0">
                <a:solidFill>
                  <a:schemeClr val="dk1"/>
                </a:solidFill>
                <a:latin typeface="Open Sans"/>
                <a:ea typeface="Open Sans"/>
                <a:cs typeface="Open Sans"/>
                <a:sym typeface="Open Sans"/>
              </a:rPr>
              <a:t>is a</a:t>
            </a:r>
            <a:r>
              <a:rPr lang="en-GB" dirty="0">
                <a:solidFill>
                  <a:srgbClr val="000000"/>
                </a:solidFill>
                <a:latin typeface="Open Sans"/>
                <a:ea typeface="Open Sans"/>
                <a:cs typeface="Open Sans"/>
                <a:sym typeface="Open Sans"/>
              </a:rPr>
              <a:t>n umbrella term for prejudice and discrimination against people who are in same sex relationships</a:t>
            </a:r>
            <a:endParaRPr lang="en-GB" dirty="0">
              <a:sym typeface="Open Sans"/>
            </a:endParaRP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Statistics show that 21% of LGBT people have experienced a hate crime or incident due to their sexual orientation and/or gender identity in the last year.</a:t>
            </a:r>
            <a:r>
              <a:rPr lang="en-GB" baseline="30000" dirty="0">
                <a:solidFill>
                  <a:srgbClr val="262626"/>
                </a:solidFill>
                <a:latin typeface="Open Sans"/>
                <a:ea typeface="Open Sans"/>
                <a:cs typeface="Open Sans"/>
                <a:sym typeface="Open Sans"/>
              </a:rPr>
              <a:t> 5</a:t>
            </a:r>
            <a:r>
              <a:rPr lang="en-GB" dirty="0">
                <a:solidFill>
                  <a:srgbClr val="262626"/>
                </a:solidFill>
                <a:latin typeface="Open Sans"/>
                <a:ea typeface="Open Sans"/>
                <a:cs typeface="Open Sans"/>
                <a:sym typeface="Open Sans"/>
              </a:rPr>
              <a:t> </a:t>
            </a: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36% of LGBT people say that they do not feel comfortable walking down the street holding their partner’s hand. This increases to 58% for gay men.</a:t>
            </a:r>
            <a:endParaRPr lang="en-GB" dirty="0"/>
          </a:p>
        </p:txBody>
      </p:sp>
      <p:sp>
        <p:nvSpPr>
          <p:cNvPr id="7" name="Google Shape;71;p6">
            <a:extLst>
              <a:ext uri="{FF2B5EF4-FFF2-40B4-BE49-F238E27FC236}">
                <a16:creationId xmlns:a16="http://schemas.microsoft.com/office/drawing/2014/main" id="{25CFF384-06F7-547B-B222-7F0D20B025AA}"/>
              </a:ext>
            </a:extLst>
          </p:cNvPr>
          <p:cNvSpPr txBox="1"/>
          <p:nvPr/>
        </p:nvSpPr>
        <p:spPr>
          <a:xfrm>
            <a:off x="431800" y="6103520"/>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5</a:t>
            </a:r>
            <a:r>
              <a:rPr lang="en-GB" sz="1200" dirty="0">
                <a:solidFill>
                  <a:srgbClr val="262626"/>
                </a:solidFill>
                <a:latin typeface="Open Sans"/>
                <a:ea typeface="Open Sans"/>
                <a:cs typeface="Open Sans"/>
                <a:sym typeface="Open Sans"/>
              </a:rPr>
              <a:t> </a:t>
            </a:r>
            <a:r>
              <a:rPr lang="en-GB" sz="1200" u="sng" dirty="0">
                <a:solidFill>
                  <a:srgbClr val="DD378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LGBT in Britain - Hate Crime and Discrimination (Stonewall)</a:t>
            </a:r>
            <a:endParaRPr lang="en-GB" sz="1200" dirty="0">
              <a:solidFill>
                <a:srgbClr val="DD3784"/>
              </a:solidFill>
              <a:latin typeface="Open Sans"/>
              <a:ea typeface="Open Sans"/>
              <a:cs typeface="Open Sans"/>
              <a:sym typeface="Open Sans"/>
            </a:endParaRPr>
          </a:p>
        </p:txBody>
      </p:sp>
    </p:spTree>
    <p:extLst>
      <p:ext uri="{BB962C8B-B14F-4D97-AF65-F5344CB8AC3E}">
        <p14:creationId xmlns:p14="http://schemas.microsoft.com/office/powerpoint/2010/main" val="41155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D3B6F34-5925-1776-5BE8-B93E142310F8}"/>
              </a:ext>
            </a:extLst>
          </p:cNvPr>
          <p:cNvPicPr>
            <a:picLocks noChangeAspect="1"/>
          </p:cNvPicPr>
          <p:nvPr/>
        </p:nvPicPr>
        <p:blipFill rotWithShape="1">
          <a:blip r:embed="rId2"/>
          <a:srcRect l="10424" r="10587" b="1"/>
          <a:stretch/>
        </p:blipFill>
        <p:spPr>
          <a:xfrm>
            <a:off x="241297" y="321732"/>
            <a:ext cx="4256173" cy="3017405"/>
          </a:xfrm>
          <a:prstGeom prst="rect">
            <a:avLst/>
          </a:prstGeom>
        </p:spPr>
      </p:pic>
      <p:pic>
        <p:nvPicPr>
          <p:cNvPr id="3" name="Picture 2">
            <a:extLst>
              <a:ext uri="{FF2B5EF4-FFF2-40B4-BE49-F238E27FC236}">
                <a16:creationId xmlns:a16="http://schemas.microsoft.com/office/drawing/2014/main" id="{1B624683-FCF5-9485-46AE-2F2B786B9E17}"/>
              </a:ext>
            </a:extLst>
          </p:cNvPr>
          <p:cNvPicPr>
            <a:picLocks noChangeAspect="1"/>
          </p:cNvPicPr>
          <p:nvPr/>
        </p:nvPicPr>
        <p:blipFill rotWithShape="1">
          <a:blip r:embed="rId3"/>
          <a:srcRect t="1194" b="301"/>
          <a:stretch/>
        </p:blipFill>
        <p:spPr>
          <a:xfrm>
            <a:off x="241297" y="3510853"/>
            <a:ext cx="4256173" cy="2789954"/>
          </a:xfrm>
          <a:prstGeom prst="rect">
            <a:avLst/>
          </a:prstGeom>
        </p:spPr>
      </p:pic>
      <p:pic>
        <p:nvPicPr>
          <p:cNvPr id="2" name="Picture 1">
            <a:extLst>
              <a:ext uri="{FF2B5EF4-FFF2-40B4-BE49-F238E27FC236}">
                <a16:creationId xmlns:a16="http://schemas.microsoft.com/office/drawing/2014/main" id="{8AA7093D-A16C-FF28-27F4-DC158ED53F70}"/>
              </a:ext>
            </a:extLst>
          </p:cNvPr>
          <p:cNvPicPr>
            <a:picLocks noChangeAspect="1"/>
          </p:cNvPicPr>
          <p:nvPr/>
        </p:nvPicPr>
        <p:blipFill rotWithShape="1">
          <a:blip r:embed="rId4"/>
          <a:srcRect r="-1" b="2342"/>
          <a:stretch/>
        </p:blipFill>
        <p:spPr>
          <a:xfrm>
            <a:off x="4646529" y="321733"/>
            <a:ext cx="4256173" cy="5979074"/>
          </a:xfrm>
          <a:prstGeom prst="rect">
            <a:avLst/>
          </a:prstGeom>
        </p:spPr>
      </p:pic>
    </p:spTree>
    <p:extLst>
      <p:ext uri="{BB962C8B-B14F-4D97-AF65-F5344CB8AC3E}">
        <p14:creationId xmlns:p14="http://schemas.microsoft.com/office/powerpoint/2010/main" val="253109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44;p16">
            <a:extLst>
              <a:ext uri="{FF2B5EF4-FFF2-40B4-BE49-F238E27FC236}">
                <a16:creationId xmlns:a16="http://schemas.microsoft.com/office/drawing/2014/main" id="{7179F8A3-9DDC-9B45-9040-892A0EC74423}"/>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Marriage and Civil Partnership</a:t>
            </a:r>
            <a:endParaRPr sz="3600" b="1" dirty="0">
              <a:solidFill>
                <a:srgbClr val="AA8517"/>
              </a:solidFill>
              <a:latin typeface="Open Sans"/>
              <a:ea typeface="Open Sans"/>
              <a:cs typeface="Open Sans"/>
              <a:sym typeface="Open Sans"/>
            </a:endParaRPr>
          </a:p>
        </p:txBody>
      </p:sp>
      <p:sp>
        <p:nvSpPr>
          <p:cNvPr id="3" name="Google Shape;145;p16">
            <a:extLst>
              <a:ext uri="{FF2B5EF4-FFF2-40B4-BE49-F238E27FC236}">
                <a16:creationId xmlns:a16="http://schemas.microsoft.com/office/drawing/2014/main" id="{8F2EB089-4100-CA42-8CFF-DCC789047771}"/>
              </a:ext>
            </a:extLst>
          </p:cNvPr>
          <p:cNvSpPr txBox="1"/>
          <p:nvPr/>
        </p:nvSpPr>
        <p:spPr>
          <a:xfrm>
            <a:off x="431799" y="1387654"/>
            <a:ext cx="8280401" cy="1354176"/>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because they are </a:t>
            </a:r>
            <a:r>
              <a:rPr lang="en-GB" sz="1800" b="1" dirty="0">
                <a:solidFill>
                  <a:srgbClr val="262626"/>
                </a:solidFill>
                <a:latin typeface="Open Sans"/>
                <a:ea typeface="Open Sans"/>
                <a:cs typeface="Open Sans"/>
                <a:sym typeface="Open Sans"/>
              </a:rPr>
              <a:t>married </a:t>
            </a:r>
            <a:r>
              <a:rPr lang="en-GB" sz="1800" dirty="0">
                <a:solidFill>
                  <a:srgbClr val="262626"/>
                </a:solidFill>
                <a:latin typeface="Open Sans"/>
                <a:ea typeface="Open Sans"/>
                <a:cs typeface="Open Sans"/>
                <a:sym typeface="Open Sans"/>
              </a:rPr>
              <a:t>or in a </a:t>
            </a:r>
            <a:r>
              <a:rPr lang="en-GB" sz="1800" b="1" dirty="0">
                <a:solidFill>
                  <a:srgbClr val="262626"/>
                </a:solidFill>
                <a:latin typeface="Open Sans"/>
                <a:ea typeface="Open Sans"/>
                <a:cs typeface="Open Sans"/>
                <a:sym typeface="Open Sans"/>
              </a:rPr>
              <a:t>civil partnership</a:t>
            </a:r>
            <a:r>
              <a:rPr lang="en-GB" sz="1800"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It protects people with a formal legal partnership with someone either of the same sex or opposite sex.</a:t>
            </a:r>
            <a:endParaRPr dirty="0"/>
          </a:p>
        </p:txBody>
      </p:sp>
      <p:pic>
        <p:nvPicPr>
          <p:cNvPr id="4" name="Picture 3" descr="Background pattern&#10;&#10;Description automatically generated">
            <a:extLst>
              <a:ext uri="{FF2B5EF4-FFF2-40B4-BE49-F238E27FC236}">
                <a16:creationId xmlns:a16="http://schemas.microsoft.com/office/drawing/2014/main" id="{39158676-9C5E-6342-B8F3-5D7B5894A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67309" y="4189073"/>
            <a:ext cx="1958065" cy="3136900"/>
          </a:xfrm>
          <a:prstGeom prst="rect">
            <a:avLst/>
          </a:prstGeom>
        </p:spPr>
      </p:pic>
    </p:spTree>
    <p:extLst>
      <p:ext uri="{BB962C8B-B14F-4D97-AF65-F5344CB8AC3E}">
        <p14:creationId xmlns:p14="http://schemas.microsoft.com/office/powerpoint/2010/main" val="29896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1;p14">
            <a:extLst>
              <a:ext uri="{FF2B5EF4-FFF2-40B4-BE49-F238E27FC236}">
                <a16:creationId xmlns:a16="http://schemas.microsoft.com/office/drawing/2014/main" id="{E5D537BC-6C77-CD4D-A0DA-F2FE2B19DEA1}"/>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Gender Reassignment</a:t>
            </a:r>
            <a:endParaRPr sz="3600" b="1" dirty="0">
              <a:solidFill>
                <a:srgbClr val="AA8517"/>
              </a:solidFill>
              <a:latin typeface="Open Sans"/>
              <a:ea typeface="Open Sans"/>
              <a:cs typeface="Open Sans"/>
              <a:sym typeface="Open Sans"/>
            </a:endParaRPr>
          </a:p>
        </p:txBody>
      </p:sp>
      <p:sp>
        <p:nvSpPr>
          <p:cNvPr id="3" name="Google Shape;132;p14">
            <a:extLst>
              <a:ext uri="{FF2B5EF4-FFF2-40B4-BE49-F238E27FC236}">
                <a16:creationId xmlns:a16="http://schemas.microsoft.com/office/drawing/2014/main" id="{FADD793C-04E9-5544-8D0C-39001ED2D13F}"/>
              </a:ext>
            </a:extLst>
          </p:cNvPr>
          <p:cNvSpPr txBox="1"/>
          <p:nvPr/>
        </p:nvSpPr>
        <p:spPr>
          <a:xfrm>
            <a:off x="431800" y="1387654"/>
            <a:ext cx="8280400" cy="3323946"/>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a:t>
            </a:r>
            <a:r>
              <a:rPr lang="en-GB" sz="1800" b="1" dirty="0">
                <a:solidFill>
                  <a:srgbClr val="262626"/>
                </a:solidFill>
                <a:latin typeface="Open Sans"/>
                <a:ea typeface="Open Sans"/>
                <a:cs typeface="Open Sans"/>
                <a:sym typeface="Open Sans"/>
              </a:rPr>
              <a:t>gender reassignment</a:t>
            </a:r>
            <a:r>
              <a:rPr lang="en-GB" sz="1800" dirty="0">
                <a:solidFill>
                  <a:srgbClr val="262626"/>
                </a:solidFill>
                <a:latin typeface="Open Sans"/>
                <a:ea typeface="Open Sans"/>
                <a:cs typeface="Open Sans"/>
                <a:sym typeface="Open Sans"/>
              </a:rPr>
              <a:t>. </a:t>
            </a:r>
            <a:endParaRPr dirty="0"/>
          </a:p>
          <a:p>
            <a:pPr lvl="0">
              <a:spcBef>
                <a:spcPts val="1200"/>
              </a:spcBef>
              <a:spcAft>
                <a:spcPts val="0"/>
              </a:spcAft>
              <a:buClr>
                <a:srgbClr val="262626"/>
              </a:buClr>
              <a:buSzPts val="1800"/>
            </a:pPr>
            <a:r>
              <a:rPr lang="en-GB" sz="1800" b="1" dirty="0">
                <a:solidFill>
                  <a:srgbClr val="AA8517"/>
                </a:solidFill>
                <a:latin typeface="Open Sans"/>
                <a:ea typeface="Open Sans"/>
                <a:cs typeface="Open Sans"/>
                <a:sym typeface="Open Sans"/>
              </a:rPr>
              <a:t>Transphobia</a:t>
            </a:r>
            <a:r>
              <a:rPr lang="en-GB" sz="1800" dirty="0">
                <a:solidFill>
                  <a:srgbClr val="262626"/>
                </a:solidFill>
                <a:latin typeface="Open Sans"/>
                <a:ea typeface="Open Sans"/>
                <a:cs typeface="Open Sans"/>
                <a:sym typeface="Open Sans"/>
              </a:rPr>
              <a:t> is prejudice and discrimination against people </a:t>
            </a:r>
            <a:r>
              <a:rPr lang="en-GB" dirty="0">
                <a:solidFill>
                  <a:srgbClr val="262626"/>
                </a:solidFill>
                <a:latin typeface="Open Sans"/>
                <a:ea typeface="Open Sans"/>
                <a:cs typeface="Open Sans"/>
                <a:sym typeface="Open Sans"/>
              </a:rPr>
              <a:t>who identify as or are perceived to be transgender. </a:t>
            </a:r>
            <a:r>
              <a:rPr lang="en-GB" sz="1800" dirty="0">
                <a:solidFill>
                  <a:srgbClr val="262626"/>
                </a:solidFill>
                <a:latin typeface="Open Sans"/>
                <a:ea typeface="Open Sans"/>
                <a:cs typeface="Open Sans"/>
                <a:sym typeface="Open Sans"/>
              </a:rPr>
              <a:t>It is typically based on irrational hatred, intolerance and fear.</a:t>
            </a:r>
            <a:endParaRPr dirty="0"/>
          </a:p>
          <a:p>
            <a:pPr lvl="0">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A person whose gender identity does not align with the sex they were registered with at birth may identify as transgender or trans.</a:t>
            </a:r>
          </a:p>
          <a:p>
            <a:pPr>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Statistics show that 25% of trans people have experienced homelessness at some point in their life, and that 41% have experienced a hate crime or incident because of their gender identity in the last year.</a:t>
            </a:r>
            <a:r>
              <a:rPr lang="en-GB" baseline="30000" dirty="0">
                <a:solidFill>
                  <a:srgbClr val="262626"/>
                </a:solidFill>
                <a:latin typeface="Open Sans"/>
                <a:ea typeface="Open Sans"/>
                <a:cs typeface="Open Sans"/>
                <a:sym typeface="Open Sans"/>
              </a:rPr>
              <a:t>6</a:t>
            </a:r>
            <a:r>
              <a:rPr lang="en-GB" dirty="0">
                <a:solidFill>
                  <a:srgbClr val="262626"/>
                </a:solidFill>
                <a:latin typeface="Open Sans"/>
                <a:ea typeface="Open Sans"/>
                <a:cs typeface="Open Sans"/>
                <a:sym typeface="Open Sans"/>
              </a:rPr>
              <a:t> </a:t>
            </a:r>
            <a:endParaRPr lang="en-GB" dirty="0">
              <a:solidFill>
                <a:schemeClr val="dk1"/>
              </a:solidFill>
              <a:latin typeface="Calibri"/>
              <a:ea typeface="Calibri"/>
              <a:cs typeface="Calibri"/>
              <a:sym typeface="Calibri"/>
            </a:endParaRPr>
          </a:p>
        </p:txBody>
      </p:sp>
      <p:sp>
        <p:nvSpPr>
          <p:cNvPr id="6" name="Google Shape;71;p6">
            <a:extLst>
              <a:ext uri="{FF2B5EF4-FFF2-40B4-BE49-F238E27FC236}">
                <a16:creationId xmlns:a16="http://schemas.microsoft.com/office/drawing/2014/main" id="{744FD597-5878-5003-4FC4-7FE0881A8DB5}"/>
              </a:ext>
            </a:extLst>
          </p:cNvPr>
          <p:cNvSpPr txBox="1"/>
          <p:nvPr/>
        </p:nvSpPr>
        <p:spPr>
          <a:xfrm>
            <a:off x="431800" y="6122194"/>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6</a:t>
            </a:r>
            <a:r>
              <a:rPr lang="en-GB" sz="1200" dirty="0">
                <a:solidFill>
                  <a:srgbClr val="262626"/>
                </a:solidFill>
                <a:latin typeface="Open Sans"/>
                <a:ea typeface="Open Sans"/>
                <a:cs typeface="Open Sans"/>
                <a:sym typeface="Open Sans"/>
              </a:rPr>
              <a:t> </a:t>
            </a:r>
            <a:r>
              <a:rPr lang="en-GB" sz="1200" u="sng" dirty="0">
                <a:solidFill>
                  <a:srgbClr val="AA851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LGBT in Britain – Trans Report (Stonewall</a:t>
            </a:r>
            <a:r>
              <a:rPr lang="en-GB" sz="1200" u="sng" dirty="0">
                <a:solidFill>
                  <a:srgbClr val="AA851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t>
            </a:r>
            <a:endParaRPr lang="en-GB" sz="1200" dirty="0">
              <a:solidFill>
                <a:srgbClr val="AA8517"/>
              </a:solidFill>
              <a:latin typeface="Open Sans"/>
              <a:ea typeface="Open Sans"/>
              <a:cs typeface="Open Sans"/>
              <a:sym typeface="Open Sans"/>
            </a:endParaRPr>
          </a:p>
        </p:txBody>
      </p:sp>
    </p:spTree>
    <p:extLst>
      <p:ext uri="{BB962C8B-B14F-4D97-AF65-F5344CB8AC3E}">
        <p14:creationId xmlns:p14="http://schemas.microsoft.com/office/powerpoint/2010/main" val="186842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942207" y="3598778"/>
            <a:ext cx="7259587" cy="1097352"/>
          </a:xfrm>
        </p:spPr>
        <p:txBody>
          <a:bodyPr anchor="b">
            <a:normAutofit/>
          </a:bodyPr>
          <a:lstStyle/>
          <a:p>
            <a:pPr algn="l"/>
            <a:r>
              <a:rPr lang="en-US" sz="3150" spc="300">
                <a:latin typeface="+mn-lt"/>
              </a:rPr>
              <a:t>Inspiring today’s children for tomorrow’s world</a:t>
            </a:r>
            <a:endParaRPr lang="en-US" sz="315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464225" y="1057735"/>
            <a:ext cx="6033557" cy="783188"/>
          </a:xfrm>
        </p:spPr>
        <p:txBody>
          <a:bodyPr anchor="ctr">
            <a:noAutofit/>
          </a:bodyPr>
          <a:lstStyle/>
          <a:p>
            <a:pPr algn="l"/>
            <a:r>
              <a:rPr lang="en-US" sz="3000" u="sng" dirty="0"/>
              <a:t>What do we value at </a:t>
            </a:r>
            <a:r>
              <a:rPr lang="en-US" sz="3000" u="sng" dirty="0" err="1"/>
              <a:t>Elburton</a:t>
            </a:r>
            <a:r>
              <a:rPr lang="en-US" sz="3000" u="sng" dirty="0"/>
              <a:t>?</a:t>
            </a:r>
          </a:p>
        </p:txBody>
      </p:sp>
      <p:pic>
        <p:nvPicPr>
          <p:cNvPr id="5" name="Picture 4">
            <a:extLst>
              <a:ext uri="{FF2B5EF4-FFF2-40B4-BE49-F238E27FC236}">
                <a16:creationId xmlns:a16="http://schemas.microsoft.com/office/drawing/2014/main" id="{C7550093-1C02-4505-E3CB-59080A1DD51B}"/>
              </a:ext>
            </a:extLst>
          </p:cNvPr>
          <p:cNvPicPr>
            <a:picLocks noChangeAspect="1"/>
          </p:cNvPicPr>
          <p:nvPr/>
        </p:nvPicPr>
        <p:blipFill>
          <a:blip r:embed="rId2"/>
          <a:stretch>
            <a:fillRect/>
          </a:stretch>
        </p:blipFill>
        <p:spPr>
          <a:xfrm>
            <a:off x="0" y="1948077"/>
            <a:ext cx="9144000" cy="1005839"/>
          </a:xfrm>
          <a:prstGeom prst="rect">
            <a:avLst/>
          </a:prstGeom>
        </p:spPr>
      </p:pic>
    </p:spTree>
    <p:extLst>
      <p:ext uri="{BB962C8B-B14F-4D97-AF65-F5344CB8AC3E}">
        <p14:creationId xmlns:p14="http://schemas.microsoft.com/office/powerpoint/2010/main" val="222788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8;p15">
            <a:extLst>
              <a:ext uri="{FF2B5EF4-FFF2-40B4-BE49-F238E27FC236}">
                <a16:creationId xmlns:a16="http://schemas.microsoft.com/office/drawing/2014/main" id="{EC165B6B-A2E8-0C45-908D-ED471F7A2BE2}"/>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Age</a:t>
            </a:r>
            <a:endParaRPr sz="3600" b="1" dirty="0">
              <a:solidFill>
                <a:srgbClr val="DD3784"/>
              </a:solidFill>
              <a:latin typeface="Open Sans"/>
              <a:ea typeface="Open Sans"/>
              <a:cs typeface="Open Sans"/>
              <a:sym typeface="Open Sans"/>
            </a:endParaRPr>
          </a:p>
        </p:txBody>
      </p:sp>
      <p:sp>
        <p:nvSpPr>
          <p:cNvPr id="3" name="Google Shape;139;p15">
            <a:extLst>
              <a:ext uri="{FF2B5EF4-FFF2-40B4-BE49-F238E27FC236}">
                <a16:creationId xmlns:a16="http://schemas.microsoft.com/office/drawing/2014/main" id="{DD64BFFF-3624-8248-9109-BDEFDBF847E3}"/>
              </a:ext>
            </a:extLst>
          </p:cNvPr>
          <p:cNvSpPr txBox="1"/>
          <p:nvPr/>
        </p:nvSpPr>
        <p:spPr>
          <a:xfrm>
            <a:off x="431799" y="1387654"/>
            <a:ext cx="8237621" cy="800179"/>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their </a:t>
            </a:r>
            <a:r>
              <a:rPr lang="en-GB" sz="1800" b="1" dirty="0">
                <a:solidFill>
                  <a:srgbClr val="262626"/>
                </a:solidFill>
                <a:latin typeface="Open Sans"/>
                <a:ea typeface="Open Sans"/>
                <a:cs typeface="Open Sans"/>
                <a:sym typeface="Open Sans"/>
              </a:rPr>
              <a:t>age</a:t>
            </a:r>
            <a:r>
              <a:rPr lang="en-GB" sz="1800"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Discrimination against people based on their age can be referred to as </a:t>
            </a:r>
            <a:r>
              <a:rPr lang="en-GB" sz="1800" b="1" dirty="0">
                <a:solidFill>
                  <a:srgbClr val="DD3784"/>
                </a:solidFill>
                <a:latin typeface="Open Sans"/>
                <a:ea typeface="Open Sans"/>
                <a:cs typeface="Open Sans"/>
                <a:sym typeface="Open Sans"/>
              </a:rPr>
              <a:t>ageism</a:t>
            </a:r>
            <a:r>
              <a:rPr lang="en-GB" sz="1800" dirty="0">
                <a:solidFill>
                  <a:srgbClr val="262626"/>
                </a:solidFill>
                <a:latin typeface="Open Sans"/>
                <a:ea typeface="Open Sans"/>
                <a:cs typeface="Open Sans"/>
                <a:sym typeface="Open Sans"/>
              </a:rPr>
              <a:t>.</a:t>
            </a:r>
            <a:r>
              <a:rPr lang="en-GB" sz="1800" b="1" dirty="0">
                <a:solidFill>
                  <a:srgbClr val="262626"/>
                </a:solidFill>
                <a:latin typeface="Open Sans"/>
                <a:ea typeface="Open Sans"/>
                <a:cs typeface="Open Sans"/>
                <a:sym typeface="Open Sans"/>
              </a:rPr>
              <a:t> </a:t>
            </a:r>
            <a:endParaRPr dirty="0"/>
          </a:p>
        </p:txBody>
      </p:sp>
    </p:spTree>
    <p:extLst>
      <p:ext uri="{BB962C8B-B14F-4D97-AF65-F5344CB8AC3E}">
        <p14:creationId xmlns:p14="http://schemas.microsoft.com/office/powerpoint/2010/main" val="48311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1;p17">
            <a:extLst>
              <a:ext uri="{FF2B5EF4-FFF2-40B4-BE49-F238E27FC236}">
                <a16:creationId xmlns:a16="http://schemas.microsoft.com/office/drawing/2014/main" id="{A9262E05-3136-754E-BB72-1DD506B2B8AD}"/>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How Can We Learn From This?</a:t>
            </a:r>
            <a:endParaRPr sz="3600" b="1" dirty="0">
              <a:solidFill>
                <a:srgbClr val="DD3784"/>
              </a:solidFill>
              <a:latin typeface="Open Sans"/>
              <a:ea typeface="Open Sans"/>
              <a:cs typeface="Open Sans"/>
              <a:sym typeface="Open Sans"/>
            </a:endParaRPr>
          </a:p>
        </p:txBody>
      </p:sp>
      <p:sp>
        <p:nvSpPr>
          <p:cNvPr id="4" name="Google Shape;132;p14">
            <a:extLst>
              <a:ext uri="{FF2B5EF4-FFF2-40B4-BE49-F238E27FC236}">
                <a16:creationId xmlns:a16="http://schemas.microsoft.com/office/drawing/2014/main" id="{5A1E69F8-19CC-D71D-B296-1CF2E1A4C073}"/>
              </a:ext>
            </a:extLst>
          </p:cNvPr>
          <p:cNvSpPr txBox="1"/>
          <p:nvPr/>
        </p:nvSpPr>
        <p:spPr>
          <a:xfrm>
            <a:off x="431800" y="1387654"/>
            <a:ext cx="8280400" cy="3447057"/>
          </a:xfrm>
          <a:prstGeom prst="rect">
            <a:avLst/>
          </a:prstGeom>
          <a:noFill/>
          <a:ln>
            <a:noFill/>
          </a:ln>
        </p:spPr>
        <p:txBody>
          <a:bodyPr spcFirstLastPara="1" wrap="square" lIns="0" tIns="45700" rIns="0" bIns="45700" anchor="t" anchorCtr="0">
            <a:spAutoFit/>
          </a:bodyPr>
          <a:lstStyle/>
          <a:p>
            <a:pPr marL="285750" marR="0" lvl="0" indent="-285750" algn="l" rtl="0">
              <a:spcBef>
                <a:spcPts val="0"/>
              </a:spcBef>
              <a:spcAft>
                <a:spcPts val="0"/>
              </a:spcAft>
              <a:buClr>
                <a:srgbClr val="262626"/>
              </a:buClr>
              <a:buSzPts val="1800"/>
              <a:buFont typeface="Arial" panose="020B0604020202020204" pitchFamily="34" charset="0"/>
              <a:buChar char="•"/>
            </a:pPr>
            <a:r>
              <a:rPr lang="en-GB" sz="2000" dirty="0">
                <a:solidFill>
                  <a:srgbClr val="262626"/>
                </a:solidFill>
                <a:latin typeface="Open Sans"/>
                <a:ea typeface="Open Sans"/>
                <a:cs typeface="Open Sans"/>
                <a:sym typeface="Open Sans"/>
              </a:rPr>
              <a:t>Always show respect for others in your words and actions</a:t>
            </a:r>
          </a:p>
          <a:p>
            <a:pPr marR="0" lvl="0" algn="l" rtl="0">
              <a:spcBef>
                <a:spcPts val="0"/>
              </a:spcBef>
              <a:spcAft>
                <a:spcPts val="0"/>
              </a:spcAft>
              <a:buClr>
                <a:srgbClr val="262626"/>
              </a:buClr>
              <a:buSzPts val="1800"/>
            </a:pPr>
            <a:endParaRPr lang="en-GB" sz="2000" dirty="0">
              <a:solidFill>
                <a:srgbClr val="262626"/>
              </a:solidFill>
              <a:latin typeface="Open Sans"/>
              <a:ea typeface="Open Sans"/>
              <a:cs typeface="Open Sans"/>
              <a:sym typeface="Open Sans"/>
            </a:endParaRPr>
          </a:p>
          <a:p>
            <a:pPr marL="285750" marR="0" lvl="0" indent="-285750" algn="l" rtl="0">
              <a:spcBef>
                <a:spcPts val="0"/>
              </a:spcBef>
              <a:spcAft>
                <a:spcPts val="0"/>
              </a:spcAft>
              <a:buClr>
                <a:srgbClr val="262626"/>
              </a:buClr>
              <a:buSzPts val="1800"/>
              <a:buFont typeface="Arial" panose="020B0604020202020204" pitchFamily="34" charset="0"/>
              <a:buChar char="•"/>
            </a:pPr>
            <a:r>
              <a:rPr lang="en-GB" sz="2000" dirty="0">
                <a:solidFill>
                  <a:srgbClr val="262626"/>
                </a:solidFill>
                <a:latin typeface="Open Sans"/>
                <a:ea typeface="Open Sans"/>
                <a:cs typeface="Open Sans"/>
                <a:sym typeface="Open Sans"/>
              </a:rPr>
              <a:t>Never joke, ‘banter’ or make fun of people for being different</a:t>
            </a:r>
          </a:p>
          <a:p>
            <a:pPr marR="0" lvl="0" algn="l" rtl="0">
              <a:spcBef>
                <a:spcPts val="0"/>
              </a:spcBef>
              <a:spcAft>
                <a:spcPts val="0"/>
              </a:spcAft>
              <a:buClr>
                <a:srgbClr val="262626"/>
              </a:buClr>
              <a:buSzPts val="1800"/>
            </a:pPr>
            <a:endParaRPr lang="en-GB" sz="2000" dirty="0">
              <a:solidFill>
                <a:srgbClr val="262626"/>
              </a:solidFill>
              <a:latin typeface="Open Sans"/>
              <a:ea typeface="Open Sans"/>
              <a:cs typeface="Open Sans"/>
              <a:sym typeface="Open Sans"/>
            </a:endParaRPr>
          </a:p>
          <a:p>
            <a:pPr marL="285750" marR="0" lvl="0" indent="-285750" algn="l" rtl="0">
              <a:spcBef>
                <a:spcPts val="0"/>
              </a:spcBef>
              <a:spcAft>
                <a:spcPts val="0"/>
              </a:spcAft>
              <a:buClr>
                <a:srgbClr val="262626"/>
              </a:buClr>
              <a:buSzPts val="1800"/>
              <a:buFont typeface="Arial" panose="020B0604020202020204" pitchFamily="34" charset="0"/>
              <a:buChar char="•"/>
            </a:pPr>
            <a:r>
              <a:rPr lang="en-GB" sz="2000" dirty="0">
                <a:solidFill>
                  <a:srgbClr val="262626"/>
                </a:solidFill>
                <a:latin typeface="Open Sans"/>
                <a:ea typeface="Open Sans"/>
                <a:cs typeface="Open Sans"/>
                <a:sym typeface="Open Sans"/>
              </a:rPr>
              <a:t>‘It was only a joke’ will never be an excuse </a:t>
            </a:r>
          </a:p>
          <a:p>
            <a:pPr marR="0" lvl="0" algn="l" rtl="0">
              <a:spcBef>
                <a:spcPts val="0"/>
              </a:spcBef>
              <a:spcAft>
                <a:spcPts val="0"/>
              </a:spcAft>
              <a:buClr>
                <a:srgbClr val="262626"/>
              </a:buClr>
              <a:buSzPts val="1800"/>
            </a:pPr>
            <a:endParaRPr lang="en-GB" sz="2000" dirty="0">
              <a:solidFill>
                <a:srgbClr val="262626"/>
              </a:solidFill>
              <a:latin typeface="Open Sans"/>
              <a:ea typeface="Open Sans"/>
              <a:cs typeface="Open Sans"/>
              <a:sym typeface="Open Sans"/>
            </a:endParaRPr>
          </a:p>
          <a:p>
            <a:pPr marL="285750" marR="0" lvl="0" indent="-285750" algn="l" rtl="0">
              <a:spcBef>
                <a:spcPts val="0"/>
              </a:spcBef>
              <a:spcAft>
                <a:spcPts val="0"/>
              </a:spcAft>
              <a:buClr>
                <a:srgbClr val="262626"/>
              </a:buClr>
              <a:buSzPts val="1800"/>
              <a:buFont typeface="Arial" panose="020B0604020202020204" pitchFamily="34" charset="0"/>
              <a:buChar char="•"/>
            </a:pPr>
            <a:r>
              <a:rPr lang="en-GB" sz="2000" dirty="0">
                <a:solidFill>
                  <a:srgbClr val="262626"/>
                </a:solidFill>
                <a:latin typeface="Open Sans"/>
                <a:ea typeface="Open Sans"/>
                <a:cs typeface="Open Sans"/>
                <a:sym typeface="Open Sans"/>
              </a:rPr>
              <a:t>If you feel like you have been treated unfairly due to a protected characteristic, speak out. You will always be listened to</a:t>
            </a:r>
          </a:p>
          <a:p>
            <a:pPr marR="0" lvl="0" algn="l" rtl="0">
              <a:spcBef>
                <a:spcPts val="0"/>
              </a:spcBef>
              <a:spcAft>
                <a:spcPts val="0"/>
              </a:spcAft>
              <a:buClr>
                <a:srgbClr val="262626"/>
              </a:buClr>
              <a:buSzPts val="1800"/>
            </a:pPr>
            <a:endParaRPr lang="en-GB" sz="2000" dirty="0">
              <a:solidFill>
                <a:srgbClr val="262626"/>
              </a:solidFill>
              <a:latin typeface="Open Sans"/>
              <a:ea typeface="Open Sans"/>
              <a:cs typeface="Open Sans"/>
              <a:sym typeface="Open Sans"/>
            </a:endParaRPr>
          </a:p>
          <a:p>
            <a:pPr marL="285750" marR="0" lvl="0" indent="-285750" algn="l" rtl="0">
              <a:spcBef>
                <a:spcPts val="0"/>
              </a:spcBef>
              <a:spcAft>
                <a:spcPts val="0"/>
              </a:spcAft>
              <a:buClr>
                <a:srgbClr val="262626"/>
              </a:buClr>
              <a:buSzPts val="1800"/>
              <a:buFont typeface="Arial" panose="020B0604020202020204" pitchFamily="34" charset="0"/>
              <a:buChar char="•"/>
            </a:pPr>
            <a:r>
              <a:rPr lang="en-GB" sz="2000" dirty="0">
                <a:solidFill>
                  <a:srgbClr val="262626"/>
                </a:solidFill>
                <a:latin typeface="Open Sans"/>
                <a:ea typeface="Open Sans"/>
                <a:cs typeface="Open Sans"/>
                <a:sym typeface="Open Sans"/>
              </a:rPr>
              <a:t>Be proud to be different!</a:t>
            </a:r>
          </a:p>
          <a:p>
            <a:pPr marR="0" lvl="0" algn="l" rtl="0">
              <a:spcBef>
                <a:spcPts val="0"/>
              </a:spcBef>
              <a:spcAft>
                <a:spcPts val="0"/>
              </a:spcAft>
              <a:buClr>
                <a:srgbClr val="262626"/>
              </a:buClr>
              <a:buSzPts val="1800"/>
            </a:pPr>
            <a:endParaRPr lang="en-GB"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5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922" y="1577244"/>
            <a:ext cx="4660900" cy="4075100"/>
          </a:xfrm>
        </p:spPr>
        <p:txBody>
          <a:bodyPr>
            <a:normAutofit fontScale="47500" lnSpcReduction="20000"/>
          </a:bodyPr>
          <a:lstStyle/>
          <a:p>
            <a:pPr marL="0" indent="0">
              <a:buNone/>
            </a:pPr>
            <a:r>
              <a:rPr lang="en-GB" sz="3300" b="1" dirty="0"/>
              <a:t>1)It’s good to be me,</a:t>
            </a:r>
          </a:p>
          <a:p>
            <a:pPr marL="0" indent="0">
              <a:buNone/>
            </a:pPr>
            <a:r>
              <a:rPr lang="en-GB" sz="3300" b="1" dirty="0"/>
              <a:t>It’s good to know you,</a:t>
            </a:r>
          </a:p>
          <a:p>
            <a:pPr marL="0" indent="0">
              <a:buNone/>
            </a:pPr>
            <a:r>
              <a:rPr lang="en-GB" sz="3300" b="1" dirty="0"/>
              <a:t>It’s great to be different but together.</a:t>
            </a:r>
          </a:p>
          <a:p>
            <a:pPr marL="0" indent="0">
              <a:buNone/>
            </a:pPr>
            <a:r>
              <a:rPr lang="en-GB" sz="3300" b="1" dirty="0"/>
              <a:t>There’s no need to be</a:t>
            </a:r>
          </a:p>
          <a:p>
            <a:pPr marL="0" indent="0">
              <a:buNone/>
            </a:pPr>
            <a:r>
              <a:rPr lang="en-GB" sz="3300" b="1" dirty="0"/>
              <a:t>In anyone’s shoes,</a:t>
            </a:r>
          </a:p>
          <a:p>
            <a:pPr marL="0" indent="0">
              <a:buNone/>
            </a:pPr>
            <a:r>
              <a:rPr lang="en-GB" sz="3300" b="1" dirty="0"/>
              <a:t>I’m happy to be the ‘me’ I am!</a:t>
            </a:r>
          </a:p>
          <a:p>
            <a:pPr marL="0" indent="0">
              <a:buNone/>
            </a:pPr>
            <a:r>
              <a:rPr lang="en-GB" sz="3300" b="1" dirty="0"/>
              <a:t>(Repeat)</a:t>
            </a:r>
          </a:p>
          <a:p>
            <a:pPr marL="0" indent="0">
              <a:buNone/>
            </a:pPr>
            <a:endParaRPr lang="en-GB" sz="3300" b="1" dirty="0"/>
          </a:p>
          <a:p>
            <a:pPr marL="0" indent="0">
              <a:buNone/>
            </a:pPr>
            <a:r>
              <a:rPr lang="en-GB" sz="3300" b="1" dirty="0"/>
              <a:t>Chorus</a:t>
            </a:r>
          </a:p>
          <a:p>
            <a:pPr marL="0" indent="0">
              <a:buNone/>
            </a:pPr>
            <a:r>
              <a:rPr lang="en-GB" sz="3300" b="1" dirty="0"/>
              <a:t>But if I try to compare myself with you</a:t>
            </a:r>
          </a:p>
          <a:p>
            <a:pPr marL="0" indent="0">
              <a:buNone/>
            </a:pPr>
            <a:r>
              <a:rPr lang="en-GB" sz="3300" b="1" dirty="0"/>
              <a:t>And all the things you do,</a:t>
            </a:r>
          </a:p>
          <a:p>
            <a:pPr marL="0" indent="0">
              <a:buNone/>
            </a:pPr>
            <a:r>
              <a:rPr lang="en-GB" sz="3300" b="1" dirty="0"/>
              <a:t>I’ll never see all the qualities </a:t>
            </a:r>
          </a:p>
          <a:p>
            <a:pPr marL="0" indent="0">
              <a:buNone/>
            </a:pPr>
            <a:r>
              <a:rPr lang="en-GB" sz="3300" b="1" dirty="0"/>
              <a:t>That make me the ‘me’ I am!</a:t>
            </a:r>
          </a:p>
          <a:p>
            <a:pPr marL="0" indent="0">
              <a:buNone/>
            </a:pPr>
            <a:r>
              <a:rPr lang="en-GB" sz="3300" b="1" dirty="0"/>
              <a:t>(Repeat)</a:t>
            </a:r>
          </a:p>
          <a:p>
            <a:r>
              <a:rPr lang="en-GB" dirty="0"/>
              <a:t>`</a:t>
            </a:r>
          </a:p>
        </p:txBody>
      </p:sp>
      <p:sp>
        <p:nvSpPr>
          <p:cNvPr id="4" name="TextBox 3"/>
          <p:cNvSpPr txBox="1"/>
          <p:nvPr/>
        </p:nvSpPr>
        <p:spPr>
          <a:xfrm>
            <a:off x="5267122" y="1577244"/>
            <a:ext cx="2864951" cy="4178067"/>
          </a:xfrm>
          <a:prstGeom prst="rect">
            <a:avLst/>
          </a:prstGeom>
          <a:noFill/>
        </p:spPr>
        <p:txBody>
          <a:bodyPr wrap="none" rtlCol="0">
            <a:spAutoFit/>
          </a:bodyPr>
          <a:lstStyle/>
          <a:p>
            <a:pPr defTabSz="685800" eaLnBrk="1" fontAlgn="auto" hangingPunct="1">
              <a:spcBef>
                <a:spcPts val="0"/>
              </a:spcBef>
              <a:spcAft>
                <a:spcPts val="0"/>
              </a:spcAft>
            </a:pPr>
            <a:r>
              <a:rPr lang="en-GB" b="1" dirty="0">
                <a:solidFill>
                  <a:srgbClr val="000000"/>
                </a:solidFill>
                <a:latin typeface="Arial"/>
              </a:rPr>
              <a:t>2)It’s good to be me,</a:t>
            </a:r>
          </a:p>
          <a:p>
            <a:pPr defTabSz="685800" eaLnBrk="1" fontAlgn="auto" hangingPunct="1">
              <a:spcBef>
                <a:spcPts val="0"/>
              </a:spcBef>
              <a:spcAft>
                <a:spcPts val="0"/>
              </a:spcAft>
            </a:pPr>
            <a:r>
              <a:rPr lang="en-GB" b="1" dirty="0">
                <a:solidFill>
                  <a:srgbClr val="000000"/>
                </a:solidFill>
                <a:latin typeface="Arial"/>
              </a:rPr>
              <a:t>Whatever I do, </a:t>
            </a:r>
          </a:p>
          <a:p>
            <a:pPr defTabSz="685800" eaLnBrk="1" fontAlgn="auto" hangingPunct="1">
              <a:spcBef>
                <a:spcPts val="0"/>
              </a:spcBef>
              <a:spcAft>
                <a:spcPts val="0"/>
              </a:spcAft>
            </a:pPr>
            <a:r>
              <a:rPr lang="en-GB" b="1" dirty="0">
                <a:solidFill>
                  <a:srgbClr val="000000"/>
                </a:solidFill>
                <a:latin typeface="Arial"/>
              </a:rPr>
              <a:t>I’m free to be who I am</a:t>
            </a:r>
          </a:p>
          <a:p>
            <a:pPr defTabSz="685800" eaLnBrk="1" fontAlgn="auto" hangingPunct="1">
              <a:spcBef>
                <a:spcPts val="0"/>
              </a:spcBef>
              <a:spcAft>
                <a:spcPts val="0"/>
              </a:spcAft>
            </a:pPr>
            <a:r>
              <a:rPr lang="en-GB" b="1" dirty="0">
                <a:solidFill>
                  <a:srgbClr val="000000"/>
                </a:solidFill>
                <a:latin typeface="Arial"/>
              </a:rPr>
              <a:t>wherever.</a:t>
            </a:r>
          </a:p>
          <a:p>
            <a:pPr defTabSz="685800" eaLnBrk="1" fontAlgn="auto" hangingPunct="1">
              <a:spcBef>
                <a:spcPts val="0"/>
              </a:spcBef>
              <a:spcAft>
                <a:spcPts val="0"/>
              </a:spcAft>
            </a:pPr>
            <a:r>
              <a:rPr lang="en-GB" b="1" dirty="0">
                <a:solidFill>
                  <a:srgbClr val="000000"/>
                </a:solidFill>
                <a:latin typeface="Arial"/>
              </a:rPr>
              <a:t>With all of my faults</a:t>
            </a:r>
          </a:p>
          <a:p>
            <a:pPr defTabSz="685800" eaLnBrk="1" fontAlgn="auto" hangingPunct="1">
              <a:spcBef>
                <a:spcPts val="0"/>
              </a:spcBef>
              <a:spcAft>
                <a:spcPts val="0"/>
              </a:spcAft>
            </a:pPr>
            <a:r>
              <a:rPr lang="en-GB" b="1" dirty="0">
                <a:solidFill>
                  <a:srgbClr val="000000"/>
                </a:solidFill>
                <a:latin typeface="Arial"/>
              </a:rPr>
              <a:t>(And there’ll be a few!)</a:t>
            </a:r>
          </a:p>
          <a:p>
            <a:pPr defTabSz="685800" eaLnBrk="1" fontAlgn="auto" hangingPunct="1">
              <a:spcBef>
                <a:spcPts val="0"/>
              </a:spcBef>
              <a:spcAft>
                <a:spcPts val="0"/>
              </a:spcAft>
            </a:pPr>
            <a:r>
              <a:rPr lang="en-GB" b="1" dirty="0">
                <a:solidFill>
                  <a:srgbClr val="000000"/>
                </a:solidFill>
                <a:latin typeface="Arial"/>
              </a:rPr>
              <a:t>I’m happy to be the ‘me’ </a:t>
            </a:r>
          </a:p>
          <a:p>
            <a:pPr defTabSz="685800" eaLnBrk="1" fontAlgn="auto" hangingPunct="1">
              <a:spcBef>
                <a:spcPts val="0"/>
              </a:spcBef>
              <a:spcAft>
                <a:spcPts val="0"/>
              </a:spcAft>
            </a:pPr>
            <a:r>
              <a:rPr lang="en-GB" b="1" dirty="0">
                <a:solidFill>
                  <a:srgbClr val="000000"/>
                </a:solidFill>
                <a:latin typeface="Arial"/>
              </a:rPr>
              <a:t>I am!</a:t>
            </a:r>
          </a:p>
          <a:p>
            <a:pPr defTabSz="685800" eaLnBrk="1" fontAlgn="auto" hangingPunct="1">
              <a:spcBef>
                <a:spcPts val="0"/>
              </a:spcBef>
              <a:spcAft>
                <a:spcPts val="0"/>
              </a:spcAft>
            </a:pPr>
            <a:endParaRPr lang="en-GB" b="1" dirty="0">
              <a:solidFill>
                <a:srgbClr val="000000"/>
              </a:solidFill>
              <a:latin typeface="Arial"/>
            </a:endParaRPr>
          </a:p>
          <a:p>
            <a:pPr defTabSz="685800" eaLnBrk="1" fontAlgn="auto" hangingPunct="1">
              <a:spcBef>
                <a:spcPts val="0"/>
              </a:spcBef>
              <a:spcAft>
                <a:spcPts val="0"/>
              </a:spcAft>
            </a:pPr>
            <a:r>
              <a:rPr lang="en-GB" b="1" dirty="0">
                <a:solidFill>
                  <a:srgbClr val="000000"/>
                </a:solidFill>
                <a:latin typeface="Arial"/>
              </a:rPr>
              <a:t>Chorus</a:t>
            </a:r>
          </a:p>
          <a:p>
            <a:pPr defTabSz="685800" eaLnBrk="1" fontAlgn="auto" hangingPunct="1">
              <a:spcBef>
                <a:spcPts val="0"/>
              </a:spcBef>
              <a:spcAft>
                <a:spcPts val="0"/>
              </a:spcAft>
            </a:pPr>
            <a:endParaRPr lang="en-GB" b="1" dirty="0">
              <a:solidFill>
                <a:srgbClr val="000000"/>
              </a:solidFill>
              <a:latin typeface="Arial"/>
            </a:endParaRPr>
          </a:p>
          <a:p>
            <a:pPr defTabSz="685800" eaLnBrk="1" fontAlgn="auto" hangingPunct="1">
              <a:spcBef>
                <a:spcPts val="0"/>
              </a:spcBef>
              <a:spcAft>
                <a:spcPts val="0"/>
              </a:spcAft>
            </a:pPr>
            <a:r>
              <a:rPr lang="en-GB" b="1" dirty="0">
                <a:solidFill>
                  <a:srgbClr val="000000"/>
                </a:solidFill>
                <a:latin typeface="Arial"/>
              </a:rPr>
              <a:t>Chorus with verse 1</a:t>
            </a:r>
          </a:p>
          <a:p>
            <a:pPr defTabSz="685800" eaLnBrk="1" fontAlgn="auto" hangingPunct="1">
              <a:spcBef>
                <a:spcPts val="0"/>
              </a:spcBef>
              <a:spcAft>
                <a:spcPts val="0"/>
              </a:spcAft>
            </a:pPr>
            <a:r>
              <a:rPr lang="en-GB" b="1" dirty="0">
                <a:solidFill>
                  <a:srgbClr val="000000"/>
                </a:solidFill>
                <a:latin typeface="Arial"/>
              </a:rPr>
              <a:t>Chorus with verse 2</a:t>
            </a:r>
          </a:p>
          <a:p>
            <a:pPr defTabSz="685800" eaLnBrk="1" fontAlgn="auto" hangingPunct="1">
              <a:spcBef>
                <a:spcPts val="0"/>
              </a:spcBef>
              <a:spcAft>
                <a:spcPts val="0"/>
              </a:spcAft>
            </a:pPr>
            <a:r>
              <a:rPr lang="en-GB" b="1" dirty="0">
                <a:solidFill>
                  <a:srgbClr val="000000"/>
                </a:solidFill>
                <a:latin typeface="Arial"/>
              </a:rPr>
              <a:t>Repeat verse 2</a:t>
            </a:r>
          </a:p>
          <a:p>
            <a:pPr defTabSz="685800" eaLnBrk="1" fontAlgn="auto" hangingPunct="1">
              <a:spcBef>
                <a:spcPts val="0"/>
              </a:spcBef>
              <a:spcAft>
                <a:spcPts val="0"/>
              </a:spcAft>
            </a:pPr>
            <a:endParaRPr lang="en-GB" sz="1350" dirty="0">
              <a:solidFill>
                <a:srgbClr val="000000"/>
              </a:solidFill>
              <a:latin typeface="Arial"/>
            </a:endParaRPr>
          </a:p>
        </p:txBody>
      </p:sp>
      <p:sp>
        <p:nvSpPr>
          <p:cNvPr id="2" name="TextBox 1"/>
          <p:cNvSpPr txBox="1"/>
          <p:nvPr/>
        </p:nvSpPr>
        <p:spPr>
          <a:xfrm>
            <a:off x="491922" y="996950"/>
            <a:ext cx="3432378" cy="369332"/>
          </a:xfrm>
          <a:prstGeom prst="rect">
            <a:avLst/>
          </a:prstGeom>
          <a:noFill/>
        </p:spPr>
        <p:txBody>
          <a:bodyPr wrap="square" rtlCol="0">
            <a:spAutoFit/>
          </a:bodyPr>
          <a:lstStyle/>
          <a:p>
            <a:pPr defTabSz="685800" eaLnBrk="1" fontAlgn="auto" hangingPunct="1">
              <a:spcBef>
                <a:spcPts val="0"/>
              </a:spcBef>
              <a:spcAft>
                <a:spcPts val="0"/>
              </a:spcAft>
            </a:pPr>
            <a:r>
              <a:rPr lang="en-GB" u="sng" dirty="0">
                <a:solidFill>
                  <a:srgbClr val="000000"/>
                </a:solidFill>
                <a:latin typeface="Arial"/>
              </a:rPr>
              <a:t>IT’S GOOD TO BE ME</a:t>
            </a:r>
            <a:r>
              <a:rPr lang="en-GB" dirty="0">
                <a:solidFill>
                  <a:srgbClr val="000000"/>
                </a:solidFill>
                <a:latin typeface="Arial"/>
              </a:rPr>
              <a:t>!</a:t>
            </a:r>
          </a:p>
        </p:txBody>
      </p:sp>
      <p:sp>
        <p:nvSpPr>
          <p:cNvPr id="5" name="TextBox 4"/>
          <p:cNvSpPr txBox="1"/>
          <p:nvPr/>
        </p:nvSpPr>
        <p:spPr>
          <a:xfrm>
            <a:off x="6347620" y="1052512"/>
            <a:ext cx="1920719" cy="300082"/>
          </a:xfrm>
          <a:prstGeom prst="rect">
            <a:avLst/>
          </a:prstGeom>
          <a:noFill/>
        </p:spPr>
        <p:txBody>
          <a:bodyPr wrap="none" rtlCol="0">
            <a:spAutoFit/>
          </a:bodyPr>
          <a:lstStyle/>
          <a:p>
            <a:pPr defTabSz="685800" eaLnBrk="1" fontAlgn="auto" hangingPunct="1">
              <a:spcBef>
                <a:spcPts val="0"/>
              </a:spcBef>
              <a:spcAft>
                <a:spcPts val="0"/>
              </a:spcAft>
            </a:pPr>
            <a:r>
              <a:rPr lang="en-GB" sz="675" dirty="0">
                <a:solidFill>
                  <a:srgbClr val="000000"/>
                </a:solidFill>
                <a:latin typeface="Arial"/>
              </a:rPr>
              <a:t>From Songs for every Happy, Healthy School</a:t>
            </a:r>
          </a:p>
          <a:p>
            <a:pPr defTabSz="685800" eaLnBrk="1" fontAlgn="auto" hangingPunct="1">
              <a:spcBef>
                <a:spcPts val="0"/>
              </a:spcBef>
              <a:spcAft>
                <a:spcPts val="0"/>
              </a:spcAft>
            </a:pPr>
            <a:r>
              <a:rPr lang="en-GB" sz="675">
                <a:solidFill>
                  <a:srgbClr val="000000"/>
                </a:solidFill>
                <a:latin typeface="Arial"/>
              </a:rPr>
              <a:t>Track 2</a:t>
            </a:r>
            <a:endParaRPr lang="en-GB" sz="675" dirty="0">
              <a:solidFill>
                <a:srgbClr val="000000"/>
              </a:solidFill>
              <a:latin typeface="Arial"/>
            </a:endParaRPr>
          </a:p>
        </p:txBody>
      </p:sp>
      <p:pic>
        <p:nvPicPr>
          <p:cNvPr id="6" name="02 It's Good To Be 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2171" y="1224778"/>
            <a:ext cx="457200" cy="457200"/>
          </a:xfrm>
          <a:prstGeom prst="rect">
            <a:avLst/>
          </a:prstGeom>
        </p:spPr>
      </p:pic>
      <p:pic>
        <p:nvPicPr>
          <p:cNvPr id="7" name="17 BT-It's Good To Be M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56600" y="5092700"/>
            <a:ext cx="457200" cy="457200"/>
          </a:xfrm>
          <a:prstGeom prst="rect">
            <a:avLst/>
          </a:prstGeom>
        </p:spPr>
      </p:pic>
    </p:spTree>
    <p:extLst>
      <p:ext uri="{BB962C8B-B14F-4D97-AF65-F5344CB8AC3E}">
        <p14:creationId xmlns:p14="http://schemas.microsoft.com/office/powerpoint/2010/main" val="16914308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67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7632"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422662" y="1021501"/>
            <a:ext cx="6719357" cy="783188"/>
          </a:xfrm>
        </p:spPr>
        <p:txBody>
          <a:bodyPr anchor="ctr">
            <a:noAutofit/>
          </a:bodyPr>
          <a:lstStyle/>
          <a:p>
            <a:pPr algn="l"/>
            <a:r>
              <a:rPr lang="en-US" sz="3000" u="sng" dirty="0"/>
              <a:t>How does Qatar differ to </a:t>
            </a:r>
            <a:r>
              <a:rPr lang="en-US" sz="3000" u="sng" dirty="0" err="1"/>
              <a:t>Elburton</a:t>
            </a:r>
            <a:r>
              <a:rPr lang="en-US" sz="3000" u="sng" dirty="0"/>
              <a:t>?</a:t>
            </a:r>
          </a:p>
        </p:txBody>
      </p:sp>
      <p:pic>
        <p:nvPicPr>
          <p:cNvPr id="8" name="Picture 7">
            <a:extLst>
              <a:ext uri="{FF2B5EF4-FFF2-40B4-BE49-F238E27FC236}">
                <a16:creationId xmlns:a16="http://schemas.microsoft.com/office/drawing/2014/main" id="{BFD31C05-5D1B-3364-E5E4-A2C7858E819E}"/>
              </a:ext>
            </a:extLst>
          </p:cNvPr>
          <p:cNvPicPr>
            <a:picLocks noChangeAspect="1"/>
          </p:cNvPicPr>
          <p:nvPr/>
        </p:nvPicPr>
        <p:blipFill>
          <a:blip r:embed="rId2"/>
          <a:stretch>
            <a:fillRect/>
          </a:stretch>
        </p:blipFill>
        <p:spPr>
          <a:xfrm>
            <a:off x="50326" y="1643677"/>
            <a:ext cx="4056906" cy="1633954"/>
          </a:xfrm>
          <a:prstGeom prst="rect">
            <a:avLst/>
          </a:prstGeom>
        </p:spPr>
      </p:pic>
      <p:pic>
        <p:nvPicPr>
          <p:cNvPr id="11" name="Picture 10">
            <a:extLst>
              <a:ext uri="{FF2B5EF4-FFF2-40B4-BE49-F238E27FC236}">
                <a16:creationId xmlns:a16="http://schemas.microsoft.com/office/drawing/2014/main" id="{D96DF31D-85A8-9BD0-E69C-7A385B48D322}"/>
              </a:ext>
            </a:extLst>
          </p:cNvPr>
          <p:cNvPicPr>
            <a:picLocks noChangeAspect="1"/>
          </p:cNvPicPr>
          <p:nvPr/>
        </p:nvPicPr>
        <p:blipFill>
          <a:blip r:embed="rId3"/>
          <a:stretch>
            <a:fillRect/>
          </a:stretch>
        </p:blipFill>
        <p:spPr>
          <a:xfrm>
            <a:off x="63586" y="3429000"/>
            <a:ext cx="4043646" cy="1793463"/>
          </a:xfrm>
          <a:prstGeom prst="rect">
            <a:avLst/>
          </a:prstGeom>
        </p:spPr>
      </p:pic>
      <p:pic>
        <p:nvPicPr>
          <p:cNvPr id="13" name="Picture 12">
            <a:extLst>
              <a:ext uri="{FF2B5EF4-FFF2-40B4-BE49-F238E27FC236}">
                <a16:creationId xmlns:a16="http://schemas.microsoft.com/office/drawing/2014/main" id="{F4665748-B0BD-B08A-19BF-B3BCEE3229F9}"/>
              </a:ext>
            </a:extLst>
          </p:cNvPr>
          <p:cNvPicPr>
            <a:picLocks noChangeAspect="1"/>
          </p:cNvPicPr>
          <p:nvPr/>
        </p:nvPicPr>
        <p:blipFill>
          <a:blip r:embed="rId4"/>
          <a:stretch>
            <a:fillRect/>
          </a:stretch>
        </p:blipFill>
        <p:spPr>
          <a:xfrm>
            <a:off x="4353730" y="1804689"/>
            <a:ext cx="4658876" cy="3248622"/>
          </a:xfrm>
          <a:prstGeom prst="rect">
            <a:avLst/>
          </a:prstGeom>
        </p:spPr>
      </p:pic>
    </p:spTree>
    <p:extLst>
      <p:ext uri="{BB962C8B-B14F-4D97-AF65-F5344CB8AC3E}">
        <p14:creationId xmlns:p14="http://schemas.microsoft.com/office/powerpoint/2010/main" val="70704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56;p4">
            <a:extLst>
              <a:ext uri="{FF2B5EF4-FFF2-40B4-BE49-F238E27FC236}">
                <a16:creationId xmlns:a16="http://schemas.microsoft.com/office/drawing/2014/main" id="{C2F9CC80-AC7F-AA4E-ACF5-536A651E1733}"/>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AA8517"/>
                </a:solidFill>
                <a:latin typeface="Open Sans"/>
                <a:ea typeface="Open Sans"/>
                <a:cs typeface="Open Sans"/>
                <a:sym typeface="Open Sans"/>
              </a:rPr>
              <a:t>The Equality Act 2010</a:t>
            </a:r>
            <a:endParaRPr sz="3600" b="1" i="0" u="none" strike="noStrike" cap="none" dirty="0">
              <a:solidFill>
                <a:srgbClr val="AA8517"/>
              </a:solidFill>
              <a:latin typeface="Open Sans"/>
              <a:ea typeface="Open Sans"/>
              <a:cs typeface="Open Sans"/>
              <a:sym typeface="Open Sans"/>
            </a:endParaRPr>
          </a:p>
        </p:txBody>
      </p:sp>
      <p:sp>
        <p:nvSpPr>
          <p:cNvPr id="3" name="Google Shape;57;p4">
            <a:extLst>
              <a:ext uri="{FF2B5EF4-FFF2-40B4-BE49-F238E27FC236}">
                <a16:creationId xmlns:a16="http://schemas.microsoft.com/office/drawing/2014/main" id="{D9E557E4-DECB-2648-95E3-AE02610609A3}"/>
              </a:ext>
            </a:extLst>
          </p:cNvPr>
          <p:cNvSpPr txBox="1"/>
          <p:nvPr/>
        </p:nvSpPr>
        <p:spPr>
          <a:xfrm>
            <a:off x="431801" y="1463698"/>
            <a:ext cx="8280400" cy="1754286"/>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chemeClr val="dk1"/>
              </a:buClr>
              <a:buSzPts val="1800"/>
              <a:buFont typeface="Open Sans"/>
              <a:buNone/>
            </a:pPr>
            <a:r>
              <a:rPr lang="en-GB" sz="1800" b="0" i="0" u="none" strike="noStrike" cap="none" dirty="0">
                <a:solidFill>
                  <a:schemeClr val="dk1"/>
                </a:solidFill>
                <a:latin typeface="Open Sans"/>
                <a:ea typeface="Open Sans"/>
                <a:cs typeface="Open Sans"/>
                <a:sym typeface="Open Sans"/>
              </a:rPr>
              <a:t>The Equality Act came into force on 1</a:t>
            </a:r>
            <a:r>
              <a:rPr lang="en-GB" sz="1800" b="0" i="0" u="none" strike="noStrike" cap="none" baseline="30000" dirty="0">
                <a:solidFill>
                  <a:schemeClr val="dk1"/>
                </a:solidFill>
                <a:latin typeface="Open Sans"/>
                <a:ea typeface="Open Sans"/>
                <a:cs typeface="Open Sans"/>
                <a:sym typeface="Open Sans"/>
              </a:rPr>
              <a:t>st</a:t>
            </a:r>
            <a:r>
              <a:rPr lang="en-GB" sz="1800" b="0" i="0" u="none" strike="noStrike" cap="none" dirty="0">
                <a:solidFill>
                  <a:schemeClr val="dk1"/>
                </a:solidFill>
                <a:latin typeface="Open Sans"/>
                <a:ea typeface="Open Sans"/>
                <a:cs typeface="Open Sans"/>
                <a:sym typeface="Open Sans"/>
              </a:rPr>
              <a:t> October 2010. It brings together over 116 separate pieces of legislation into a single act.</a:t>
            </a:r>
            <a:endParaRPr dirty="0"/>
          </a:p>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Open Sans"/>
              <a:ea typeface="Open Sans"/>
              <a:cs typeface="Open Sans"/>
              <a:sym typeface="Open Sans"/>
            </a:endParaRPr>
          </a:p>
          <a:p>
            <a:pPr lvl="0">
              <a:spcBef>
                <a:spcPts val="0"/>
              </a:spcBef>
              <a:spcAft>
                <a:spcPts val="0"/>
              </a:spcAft>
              <a:buClr>
                <a:schemeClr val="dk1"/>
              </a:buClr>
              <a:buSzPts val="1800"/>
            </a:pPr>
            <a:r>
              <a:rPr lang="en-GB" dirty="0">
                <a:solidFill>
                  <a:schemeClr val="dk1"/>
                </a:solidFill>
                <a:latin typeface="Open Sans"/>
                <a:ea typeface="Open Sans"/>
                <a:cs typeface="Open Sans"/>
                <a:sym typeface="Open Sans"/>
              </a:rPr>
              <a:t>The Equality Act 2010 lays out a legal framework to protect the rights of individuals and advance equality of opportunity for all. It provides Britain with a discrimination law that prevents individuals from facing unfair treatment.</a:t>
            </a:r>
            <a:endParaRPr dirty="0"/>
          </a:p>
        </p:txBody>
      </p:sp>
      <p:pic>
        <p:nvPicPr>
          <p:cNvPr id="4" name="Picture 3" descr="Background pattern&#10;&#10;Description automatically generated">
            <a:extLst>
              <a:ext uri="{FF2B5EF4-FFF2-40B4-BE49-F238E27FC236}">
                <a16:creationId xmlns:a16="http://schemas.microsoft.com/office/drawing/2014/main" id="{B294656D-A5FC-1B47-A5D1-407D59859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26" y="3721100"/>
            <a:ext cx="1958065" cy="3136900"/>
          </a:xfrm>
          <a:prstGeom prst="rect">
            <a:avLst/>
          </a:prstGeom>
        </p:spPr>
      </p:pic>
      <p:pic>
        <p:nvPicPr>
          <p:cNvPr id="5" name="Picture 4" descr="Background pattern&#10;&#10;Description automatically generated">
            <a:extLst>
              <a:ext uri="{FF2B5EF4-FFF2-40B4-BE49-F238E27FC236}">
                <a16:creationId xmlns:a16="http://schemas.microsoft.com/office/drawing/2014/main" id="{1B94AB68-FA85-7747-A977-3455965CB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89611" y="3721102"/>
            <a:ext cx="1958063" cy="3136897"/>
          </a:xfrm>
          <a:prstGeom prst="rect">
            <a:avLst/>
          </a:prstGeom>
        </p:spPr>
      </p:pic>
    </p:spTree>
    <p:extLst>
      <p:ext uri="{BB962C8B-B14F-4D97-AF65-F5344CB8AC3E}">
        <p14:creationId xmlns:p14="http://schemas.microsoft.com/office/powerpoint/2010/main" val="21076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3;p5">
            <a:extLst>
              <a:ext uri="{FF2B5EF4-FFF2-40B4-BE49-F238E27FC236}">
                <a16:creationId xmlns:a16="http://schemas.microsoft.com/office/drawing/2014/main" id="{AD235AD8-35AB-1243-9E4A-7E009872706B}"/>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DD3784"/>
                </a:solidFill>
                <a:latin typeface="Open Sans"/>
                <a:ea typeface="Open Sans"/>
                <a:cs typeface="Open Sans"/>
                <a:sym typeface="Open Sans"/>
              </a:rPr>
              <a:t>The Equality Act 2010</a:t>
            </a:r>
            <a:endParaRPr sz="3600" b="1" i="0" u="none" strike="noStrike" cap="none" dirty="0">
              <a:solidFill>
                <a:srgbClr val="DD3784"/>
              </a:solidFill>
              <a:latin typeface="Open Sans"/>
              <a:ea typeface="Open Sans"/>
              <a:cs typeface="Open Sans"/>
              <a:sym typeface="Open Sans"/>
            </a:endParaRPr>
          </a:p>
        </p:txBody>
      </p:sp>
      <p:sp>
        <p:nvSpPr>
          <p:cNvPr id="3" name="Google Shape;64;p5">
            <a:extLst>
              <a:ext uri="{FF2B5EF4-FFF2-40B4-BE49-F238E27FC236}">
                <a16:creationId xmlns:a16="http://schemas.microsoft.com/office/drawing/2014/main" id="{68D783E7-903A-FC49-85F8-D2DDF4985B49}"/>
              </a:ext>
            </a:extLst>
          </p:cNvPr>
          <p:cNvSpPr txBox="1"/>
          <p:nvPr/>
        </p:nvSpPr>
        <p:spPr>
          <a:xfrm>
            <a:off x="431801" y="1388395"/>
            <a:ext cx="8280400" cy="4062651"/>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chemeClr val="dk1"/>
              </a:buClr>
              <a:buSzPts val="1800"/>
              <a:buFont typeface="Open Sans"/>
              <a:buNone/>
            </a:pPr>
            <a:r>
              <a:rPr lang="en-GB" sz="1800" b="0" i="0" u="none" strike="noStrike" cap="none" dirty="0">
                <a:solidFill>
                  <a:schemeClr val="dk1"/>
                </a:solidFill>
                <a:latin typeface="Open Sans"/>
                <a:ea typeface="Open Sans"/>
                <a:cs typeface="Open Sans"/>
                <a:sym typeface="Open Sans"/>
              </a:rPr>
              <a:t>Under the Equality Act 2010, you are protected from discrimination:</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are in the workplace,</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use public services like healthcare (for example, visiting your doctor or local hospital) or education (for example, at your school or college),</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use businesses and other organisations that provide services and goods (like shops, restaurants, and cinemas),</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use transport,</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join a club or association (for example, your local tennis club),</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have contact with public bodies like your local council or government departments.</a:t>
            </a:r>
            <a:endParaRPr dirty="0"/>
          </a:p>
        </p:txBody>
      </p:sp>
    </p:spTree>
    <p:extLst>
      <p:ext uri="{BB962C8B-B14F-4D97-AF65-F5344CB8AC3E}">
        <p14:creationId xmlns:p14="http://schemas.microsoft.com/office/powerpoint/2010/main" val="35650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9;p6">
            <a:extLst>
              <a:ext uri="{FF2B5EF4-FFF2-40B4-BE49-F238E27FC236}">
                <a16:creationId xmlns:a16="http://schemas.microsoft.com/office/drawing/2014/main" id="{C94D96BA-C3AE-E24F-AAA2-992D4761807E}"/>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AF891F"/>
                </a:solidFill>
                <a:latin typeface="Open Sans"/>
                <a:ea typeface="Open Sans"/>
                <a:cs typeface="Open Sans"/>
                <a:sym typeface="Open Sans"/>
              </a:rPr>
              <a:t>What Is Discrimination?</a:t>
            </a:r>
            <a:endParaRPr sz="3600" b="1" i="0" u="none" strike="noStrike" cap="none" dirty="0">
              <a:solidFill>
                <a:srgbClr val="AF891F"/>
              </a:solidFill>
              <a:latin typeface="Open Sans"/>
              <a:ea typeface="Open Sans"/>
              <a:cs typeface="Open Sans"/>
              <a:sym typeface="Open Sans"/>
            </a:endParaRPr>
          </a:p>
        </p:txBody>
      </p:sp>
      <p:sp>
        <p:nvSpPr>
          <p:cNvPr id="3" name="Google Shape;70;p6">
            <a:extLst>
              <a:ext uri="{FF2B5EF4-FFF2-40B4-BE49-F238E27FC236}">
                <a16:creationId xmlns:a16="http://schemas.microsoft.com/office/drawing/2014/main" id="{5A5D7295-C7C2-3E4A-87AE-FA4C959921B1}"/>
              </a:ext>
            </a:extLst>
          </p:cNvPr>
          <p:cNvSpPr txBox="1"/>
          <p:nvPr/>
        </p:nvSpPr>
        <p:spPr>
          <a:xfrm>
            <a:off x="431801" y="1388395"/>
            <a:ext cx="8280400" cy="3869480"/>
          </a:xfrm>
          <a:prstGeom prst="rect">
            <a:avLst/>
          </a:prstGeom>
          <a:noFill/>
          <a:ln>
            <a:noFill/>
          </a:ln>
        </p:spPr>
        <p:txBody>
          <a:bodyPr spcFirstLastPara="1" wrap="square" lIns="0" tIns="45700" rIns="0" bIns="45700" anchor="t" anchorCtr="0">
            <a:spAutoFit/>
          </a:bodyPr>
          <a:lstStyle/>
          <a:p>
            <a:pPr marL="0" marR="0" lvl="0" indent="0" algn="l" rtl="0">
              <a:lnSpc>
                <a:spcPct val="107000"/>
              </a:lnSpc>
              <a:spcBef>
                <a:spcPts val="0"/>
              </a:spcBef>
              <a:spcAft>
                <a:spcPts val="0"/>
              </a:spcAft>
              <a:buClr>
                <a:srgbClr val="262626"/>
              </a:buClr>
              <a:buSzPts val="1800"/>
              <a:buFont typeface="Open Sans"/>
              <a:buNone/>
            </a:pPr>
            <a:r>
              <a:rPr lang="en-GB" sz="1600" b="1" i="0" u="none" strike="noStrike" cap="none" dirty="0">
                <a:solidFill>
                  <a:srgbClr val="AF891F"/>
                </a:solidFill>
                <a:latin typeface="Open Sans"/>
                <a:ea typeface="Open Sans"/>
                <a:cs typeface="Open Sans"/>
                <a:sym typeface="Open Sans"/>
              </a:rPr>
              <a:t>Discrimination</a:t>
            </a:r>
            <a:r>
              <a:rPr lang="en-GB" sz="1600" b="0" i="0" u="none" strike="noStrike" cap="none" dirty="0">
                <a:solidFill>
                  <a:srgbClr val="262626"/>
                </a:solidFill>
                <a:latin typeface="Open Sans"/>
                <a:ea typeface="Open Sans"/>
                <a:cs typeface="Open Sans"/>
                <a:sym typeface="Open Sans"/>
              </a:rPr>
              <a:t> is the unfair or prejudicial treatment of people and groups based on protected characteristics. It often stems from negative stereotypes. For example, stereotypes about sex and gender can lead to sexism, and stereotypes about race can lead to racism. Acts of discrimination may include bullying. </a:t>
            </a:r>
            <a:endParaRPr sz="1600" dirty="0"/>
          </a:p>
          <a:p>
            <a:pPr lvl="0">
              <a:lnSpc>
                <a:spcPct val="107000"/>
              </a:lnSpc>
              <a:spcBef>
                <a:spcPts val="1200"/>
              </a:spcBef>
              <a:spcAft>
                <a:spcPts val="0"/>
              </a:spcAft>
              <a:buClr>
                <a:srgbClr val="262626"/>
              </a:buClr>
              <a:buSzPts val="1800"/>
            </a:pPr>
            <a:r>
              <a:rPr lang="en-GB" sz="1600" b="1" i="0" u="none" strike="noStrike" cap="none" dirty="0">
                <a:solidFill>
                  <a:srgbClr val="AF891F"/>
                </a:solidFill>
                <a:latin typeface="Open Sans"/>
                <a:ea typeface="Open Sans"/>
                <a:cs typeface="Open Sans"/>
                <a:sym typeface="Open Sans"/>
              </a:rPr>
              <a:t>Prejudice</a:t>
            </a:r>
            <a:r>
              <a:rPr lang="en-GB" sz="1600" b="0" i="0" u="none" strike="noStrike" cap="none" dirty="0">
                <a:solidFill>
                  <a:srgbClr val="262626"/>
                </a:solidFill>
                <a:latin typeface="Open Sans"/>
                <a:ea typeface="Open Sans"/>
                <a:cs typeface="Open Sans"/>
                <a:sym typeface="Open Sans"/>
              </a:rPr>
              <a:t> is the judgement of someone or something without knowing enough information about that person or thing. </a:t>
            </a:r>
          </a:p>
          <a:p>
            <a:pPr lvl="0">
              <a:lnSpc>
                <a:spcPct val="107000"/>
              </a:lnSpc>
              <a:spcBef>
                <a:spcPts val="1200"/>
              </a:spcBef>
              <a:spcAft>
                <a:spcPts val="0"/>
              </a:spcAft>
              <a:buClr>
                <a:srgbClr val="262626"/>
              </a:buClr>
              <a:buSzPts val="1800"/>
            </a:pPr>
            <a:r>
              <a:rPr lang="en-GB" sz="1600" dirty="0">
                <a:latin typeface="Open Sans"/>
                <a:ea typeface="Open Sans"/>
                <a:cs typeface="Open Sans"/>
                <a:sym typeface="Open Sans"/>
              </a:rPr>
              <a:t>A </a:t>
            </a:r>
            <a:r>
              <a:rPr lang="en-GB" sz="1600" b="1" dirty="0">
                <a:solidFill>
                  <a:srgbClr val="AF891F"/>
                </a:solidFill>
                <a:latin typeface="Open Sans"/>
                <a:ea typeface="Open Sans"/>
                <a:cs typeface="Open Sans"/>
                <a:sym typeface="Open Sans"/>
              </a:rPr>
              <a:t>hate crime </a:t>
            </a:r>
            <a:r>
              <a:rPr lang="en-GB" sz="1600" dirty="0">
                <a:latin typeface="Open Sans"/>
                <a:ea typeface="Open Sans"/>
                <a:cs typeface="Open Sans"/>
                <a:sym typeface="Open Sans"/>
              </a:rPr>
              <a:t>is any criminal offence that is perceived to be motivated by prejudice based on disability, race, religion, sexual orientation or transgender identity.</a:t>
            </a:r>
          </a:p>
          <a:p>
            <a:pPr lvl="0">
              <a:lnSpc>
                <a:spcPct val="107000"/>
              </a:lnSpc>
              <a:spcBef>
                <a:spcPts val="1200"/>
              </a:spcBef>
              <a:spcAft>
                <a:spcPts val="1200"/>
              </a:spcAft>
              <a:buClr>
                <a:srgbClr val="262626"/>
              </a:buClr>
              <a:buSzPts val="1800"/>
            </a:pPr>
            <a:r>
              <a:rPr lang="en-GB" sz="1600" dirty="0">
                <a:solidFill>
                  <a:srgbClr val="262626"/>
                </a:solidFill>
                <a:latin typeface="Open Sans"/>
                <a:ea typeface="Open Sans"/>
                <a:cs typeface="Open Sans"/>
                <a:sym typeface="Open Sans"/>
              </a:rPr>
              <a:t>It is important for us to be informed about these issues, because both students and teachers may experience discrimination in schools. For example, data shows that UK schools have recorded more than 60 000 racist incidents in the past five years,</a:t>
            </a:r>
            <a:r>
              <a:rPr lang="en-GB" sz="1600" baseline="30000" dirty="0">
                <a:solidFill>
                  <a:srgbClr val="262626"/>
                </a:solidFill>
                <a:latin typeface="Open Sans"/>
                <a:ea typeface="Open Sans"/>
                <a:cs typeface="Open Sans"/>
                <a:sym typeface="Open Sans"/>
              </a:rPr>
              <a:t>1</a:t>
            </a:r>
            <a:r>
              <a:rPr lang="en-GB" sz="1600" dirty="0">
                <a:solidFill>
                  <a:srgbClr val="262626"/>
                </a:solidFill>
                <a:latin typeface="Open Sans"/>
                <a:ea typeface="Open Sans"/>
                <a:cs typeface="Open Sans"/>
                <a:sym typeface="Open Sans"/>
              </a:rPr>
              <a:t> but real figures are believed to be much higher. </a:t>
            </a:r>
            <a:endParaRPr lang="en-GB" sz="1600" dirty="0">
              <a:solidFill>
                <a:schemeClr val="dk1"/>
              </a:solidFill>
              <a:latin typeface="Calibri"/>
              <a:ea typeface="Calibri"/>
              <a:cs typeface="Calibri"/>
              <a:sym typeface="Calibri"/>
            </a:endParaRPr>
          </a:p>
        </p:txBody>
      </p:sp>
      <p:sp>
        <p:nvSpPr>
          <p:cNvPr id="4" name="Google Shape;71;p6">
            <a:extLst>
              <a:ext uri="{FF2B5EF4-FFF2-40B4-BE49-F238E27FC236}">
                <a16:creationId xmlns:a16="http://schemas.microsoft.com/office/drawing/2014/main" id="{FBD56BA3-92CB-024B-8553-E2EA8E9FCCE6}"/>
              </a:ext>
            </a:extLst>
          </p:cNvPr>
          <p:cNvSpPr txBox="1"/>
          <p:nvPr/>
        </p:nvSpPr>
        <p:spPr>
          <a:xfrm>
            <a:off x="431800" y="5940130"/>
            <a:ext cx="6245725" cy="446877"/>
          </a:xfrm>
          <a:prstGeom prst="rect">
            <a:avLst/>
          </a:prstGeom>
          <a:noFill/>
          <a:ln>
            <a:noFill/>
          </a:ln>
        </p:spPr>
        <p:txBody>
          <a:bodyPr spcFirstLastPara="1" wrap="square" lIns="0" tIns="45700" rIns="0" bIns="45700" anchor="t" anchorCtr="0">
            <a:spAutoFit/>
          </a:bodyPr>
          <a:lstStyle/>
          <a:p>
            <a:pPr marL="0" marR="0" lvl="0" indent="0" algn="l" rtl="0">
              <a:lnSpc>
                <a:spcPct val="191666"/>
              </a:lnSpc>
              <a:spcBef>
                <a:spcPts val="0"/>
              </a:spcBef>
              <a:spcAft>
                <a:spcPts val="0"/>
              </a:spcAft>
              <a:buNone/>
            </a:pPr>
            <a:r>
              <a:rPr lang="en-GB" sz="1200" b="0" i="0" u="none" strike="noStrike" cap="none" baseline="30000" dirty="0">
                <a:solidFill>
                  <a:srgbClr val="121212"/>
                </a:solidFill>
                <a:latin typeface="Open Sans"/>
                <a:ea typeface="Open Sans"/>
                <a:cs typeface="Open Sans"/>
                <a:sym typeface="Open Sans"/>
              </a:rPr>
              <a:t>1</a:t>
            </a:r>
            <a:r>
              <a:rPr lang="en-GB" sz="1200" b="0" i="0" u="none" strike="noStrike" cap="none" dirty="0">
                <a:solidFill>
                  <a:srgbClr val="121212"/>
                </a:solidFill>
                <a:latin typeface="Open Sans"/>
                <a:ea typeface="Open Sans"/>
                <a:cs typeface="Open Sans"/>
                <a:sym typeface="Open Sans"/>
              </a:rPr>
              <a:t> </a:t>
            </a:r>
            <a:r>
              <a:rPr lang="en-GB" sz="1200" b="0" i="0" u="sng" strike="noStrike" cap="none" dirty="0">
                <a:solidFill>
                  <a:srgbClr val="AF891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UK Schools Record More than 60,000 Racist Incidents in Five Years (The Guardian)</a:t>
            </a:r>
            <a:endParaRPr sz="1200" b="1" i="0" u="none" strike="noStrike" cap="none" dirty="0">
              <a:solidFill>
                <a:srgbClr val="AF891F"/>
              </a:solidFill>
              <a:latin typeface="Open Sans"/>
              <a:ea typeface="Open Sans"/>
              <a:cs typeface="Open Sans"/>
              <a:sym typeface="Open Sans"/>
            </a:endParaRPr>
          </a:p>
        </p:txBody>
      </p:sp>
    </p:spTree>
    <p:extLst>
      <p:ext uri="{BB962C8B-B14F-4D97-AF65-F5344CB8AC3E}">
        <p14:creationId xmlns:p14="http://schemas.microsoft.com/office/powerpoint/2010/main" val="19739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76;p7">
            <a:extLst>
              <a:ext uri="{FF2B5EF4-FFF2-40B4-BE49-F238E27FC236}">
                <a16:creationId xmlns:a16="http://schemas.microsoft.com/office/drawing/2014/main" id="{0C36A86C-7B2F-E443-A889-902DF4F738CD}"/>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DD3784"/>
                </a:solidFill>
                <a:latin typeface="Open Sans"/>
                <a:ea typeface="Open Sans"/>
                <a:cs typeface="Open Sans"/>
                <a:sym typeface="Open Sans"/>
              </a:rPr>
              <a:t>How Can You Be Discriminated </a:t>
            </a:r>
            <a:br>
              <a:rPr lang="en-GB" sz="3600" b="1" i="0" u="none" strike="noStrike" cap="none" dirty="0">
                <a:solidFill>
                  <a:srgbClr val="DD3784"/>
                </a:solidFill>
                <a:latin typeface="Open Sans"/>
                <a:ea typeface="Open Sans"/>
                <a:cs typeface="Open Sans"/>
                <a:sym typeface="Open Sans"/>
              </a:rPr>
            </a:br>
            <a:r>
              <a:rPr lang="en-GB" sz="3600" b="1" i="0" u="none" strike="noStrike" cap="none" dirty="0">
                <a:solidFill>
                  <a:srgbClr val="DD3784"/>
                </a:solidFill>
                <a:latin typeface="Open Sans"/>
                <a:ea typeface="Open Sans"/>
                <a:cs typeface="Open Sans"/>
                <a:sym typeface="Open Sans"/>
              </a:rPr>
              <a:t>Against?</a:t>
            </a:r>
            <a:endParaRPr sz="3600" b="1" i="0" u="none" strike="noStrike" cap="none" dirty="0">
              <a:solidFill>
                <a:srgbClr val="DD3784"/>
              </a:solidFill>
              <a:latin typeface="Open Sans"/>
              <a:ea typeface="Open Sans"/>
              <a:cs typeface="Open Sans"/>
              <a:sym typeface="Open Sans"/>
            </a:endParaRPr>
          </a:p>
        </p:txBody>
      </p:sp>
      <p:sp>
        <p:nvSpPr>
          <p:cNvPr id="3" name="Google Shape;77;p7">
            <a:extLst>
              <a:ext uri="{FF2B5EF4-FFF2-40B4-BE49-F238E27FC236}">
                <a16:creationId xmlns:a16="http://schemas.microsoft.com/office/drawing/2014/main" id="{5297553C-4680-A74C-BB3E-0696CDB80697}"/>
              </a:ext>
            </a:extLst>
          </p:cNvPr>
          <p:cNvSpPr txBox="1"/>
          <p:nvPr/>
        </p:nvSpPr>
        <p:spPr>
          <a:xfrm>
            <a:off x="431800" y="1846351"/>
            <a:ext cx="8280400" cy="375296"/>
          </a:xfrm>
          <a:prstGeom prst="rect">
            <a:avLst/>
          </a:prstGeom>
          <a:noFill/>
          <a:ln>
            <a:noFill/>
          </a:ln>
        </p:spPr>
        <p:txBody>
          <a:bodyPr spcFirstLastPara="1" wrap="square" lIns="0" tIns="45700" rIns="0" bIns="45700" anchor="t" anchorCtr="0">
            <a:spAutoFit/>
          </a:bodyPr>
          <a:lstStyle/>
          <a:p>
            <a:pPr marL="0" marR="0" lvl="0" indent="0" algn="l" rtl="0">
              <a:lnSpc>
                <a:spcPct val="107000"/>
              </a:lnSpc>
              <a:spcBef>
                <a:spcPts val="0"/>
              </a:spcBef>
              <a:spcAft>
                <a:spcPts val="0"/>
              </a:spcAft>
              <a:buClr>
                <a:srgbClr val="262626"/>
              </a:buClr>
              <a:buSzPts val="1800"/>
              <a:buFont typeface="Open Sans"/>
              <a:buNone/>
            </a:pPr>
            <a:r>
              <a:rPr lang="en-GB" sz="1800" b="0" i="0" u="none" strike="noStrike" cap="none" dirty="0">
                <a:solidFill>
                  <a:srgbClr val="262626"/>
                </a:solidFill>
                <a:latin typeface="Open Sans"/>
                <a:ea typeface="Open Sans"/>
                <a:cs typeface="Open Sans"/>
                <a:sym typeface="Open Sans"/>
              </a:rPr>
              <a:t>There are four main types of discrimination:</a:t>
            </a:r>
            <a:endParaRPr sz="1800" b="0" i="0" u="none" strike="noStrike" cap="none" dirty="0">
              <a:solidFill>
                <a:schemeClr val="dk1"/>
              </a:solidFill>
              <a:latin typeface="Calibri"/>
              <a:ea typeface="Calibri"/>
              <a:cs typeface="Calibri"/>
              <a:sym typeface="Calibri"/>
            </a:endParaRPr>
          </a:p>
        </p:txBody>
      </p:sp>
      <p:sp>
        <p:nvSpPr>
          <p:cNvPr id="4" name="Google Shape;78;p7">
            <a:extLst>
              <a:ext uri="{FF2B5EF4-FFF2-40B4-BE49-F238E27FC236}">
                <a16:creationId xmlns:a16="http://schemas.microsoft.com/office/drawing/2014/main" id="{9CF9A2C5-1A84-0C49-863E-9195A76BB8F4}"/>
              </a:ext>
            </a:extLst>
          </p:cNvPr>
          <p:cNvSpPr/>
          <p:nvPr/>
        </p:nvSpPr>
        <p:spPr>
          <a:xfrm>
            <a:off x="431799" y="2494062"/>
            <a:ext cx="4140199" cy="1191816"/>
          </a:xfrm>
          <a:prstGeom prst="roundRect">
            <a:avLst>
              <a:gd name="adj" fmla="val 16667"/>
            </a:avLst>
          </a:prstGeom>
          <a:solidFill>
            <a:srgbClr val="F074B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i="0" u="none" strike="noStrike" cap="none" dirty="0">
                <a:solidFill>
                  <a:schemeClr val="dk1"/>
                </a:solidFill>
                <a:latin typeface="Open Sans"/>
                <a:ea typeface="Open Sans"/>
                <a:cs typeface="Open Sans"/>
                <a:sym typeface="Open Sans"/>
              </a:rPr>
              <a:t>Direct Discrimination</a:t>
            </a:r>
            <a:endParaRPr dirty="0"/>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Treating one person differently or worse than another person because of a protected characteristic. </a:t>
            </a:r>
            <a:endParaRPr sz="1600" dirty="0">
              <a:solidFill>
                <a:schemeClr val="dk1"/>
              </a:solidFill>
              <a:latin typeface="Open Sans"/>
              <a:ea typeface="Open Sans"/>
              <a:cs typeface="Open Sans"/>
              <a:sym typeface="Open Sans"/>
            </a:endParaRPr>
          </a:p>
        </p:txBody>
      </p:sp>
      <p:sp>
        <p:nvSpPr>
          <p:cNvPr id="5" name="Google Shape;79;p7">
            <a:extLst>
              <a:ext uri="{FF2B5EF4-FFF2-40B4-BE49-F238E27FC236}">
                <a16:creationId xmlns:a16="http://schemas.microsoft.com/office/drawing/2014/main" id="{E316D894-3D26-F849-9646-186E4C1C96AB}"/>
              </a:ext>
            </a:extLst>
          </p:cNvPr>
          <p:cNvSpPr/>
          <p:nvPr/>
        </p:nvSpPr>
        <p:spPr>
          <a:xfrm>
            <a:off x="4800599" y="2494062"/>
            <a:ext cx="3911601" cy="1464231"/>
          </a:xfrm>
          <a:prstGeom prst="roundRect">
            <a:avLst>
              <a:gd name="adj" fmla="val 16667"/>
            </a:avLst>
          </a:prstGeom>
          <a:solidFill>
            <a:srgbClr val="D9B65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Open Sans"/>
                <a:ea typeface="Open Sans"/>
                <a:cs typeface="Open Sans"/>
                <a:sym typeface="Open Sans"/>
              </a:rPr>
              <a:t>Harassment</a:t>
            </a:r>
            <a:endParaRPr dirty="0"/>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Treating someone in a way that violates their dignity or creates a hostile, degrading, humiliating or offensive environment. </a:t>
            </a:r>
            <a:endParaRPr dirty="0"/>
          </a:p>
        </p:txBody>
      </p:sp>
      <p:sp>
        <p:nvSpPr>
          <p:cNvPr id="6" name="Google Shape;80;p7">
            <a:extLst>
              <a:ext uri="{FF2B5EF4-FFF2-40B4-BE49-F238E27FC236}">
                <a16:creationId xmlns:a16="http://schemas.microsoft.com/office/drawing/2014/main" id="{958234B1-BAE9-6C47-971B-97105AC1AE7E}"/>
              </a:ext>
            </a:extLst>
          </p:cNvPr>
          <p:cNvSpPr/>
          <p:nvPr/>
        </p:nvSpPr>
        <p:spPr>
          <a:xfrm>
            <a:off x="431800" y="3958293"/>
            <a:ext cx="4140200" cy="1464186"/>
          </a:xfrm>
          <a:prstGeom prst="roundRect">
            <a:avLst>
              <a:gd name="adj" fmla="val 16667"/>
            </a:avLst>
          </a:prstGeom>
          <a:solidFill>
            <a:srgbClr val="D9B65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Open Sans"/>
                <a:ea typeface="Open Sans"/>
                <a:cs typeface="Open Sans"/>
                <a:sym typeface="Open Sans"/>
              </a:rPr>
              <a:t>Victimisation</a:t>
            </a:r>
            <a:endParaRPr dirty="0"/>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Treating someone unfairly because they are taking action against someone under the Equality Act (like making a complaint about discrimination)</a:t>
            </a:r>
            <a:endParaRPr sz="1600" dirty="0">
              <a:solidFill>
                <a:schemeClr val="dk1"/>
              </a:solidFill>
              <a:latin typeface="Calibri"/>
              <a:ea typeface="Calibri"/>
              <a:cs typeface="Calibri"/>
              <a:sym typeface="Calibri"/>
            </a:endParaRPr>
          </a:p>
        </p:txBody>
      </p:sp>
      <p:sp>
        <p:nvSpPr>
          <p:cNvPr id="7" name="Google Shape;81;p7">
            <a:extLst>
              <a:ext uri="{FF2B5EF4-FFF2-40B4-BE49-F238E27FC236}">
                <a16:creationId xmlns:a16="http://schemas.microsoft.com/office/drawing/2014/main" id="{B97E2F8C-E015-074A-A9AD-973D51FEEECA}"/>
              </a:ext>
            </a:extLst>
          </p:cNvPr>
          <p:cNvSpPr/>
          <p:nvPr/>
        </p:nvSpPr>
        <p:spPr>
          <a:xfrm>
            <a:off x="4800598" y="4230708"/>
            <a:ext cx="3911601" cy="1736646"/>
          </a:xfrm>
          <a:prstGeom prst="roundRect">
            <a:avLst>
              <a:gd name="adj" fmla="val 16667"/>
            </a:avLst>
          </a:prstGeom>
          <a:solidFill>
            <a:srgbClr val="F074B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Open Sans"/>
                <a:ea typeface="Open Sans"/>
                <a:cs typeface="Open Sans"/>
                <a:sym typeface="Open Sans"/>
              </a:rPr>
              <a:t>Indirect Discrimination</a:t>
            </a:r>
            <a:endParaRPr dirty="0"/>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This can happen when an organisation implements a rule, policy or way of doing things that has a worse impact on people with a particular protected characteristic.</a:t>
            </a:r>
            <a:endParaRPr dirty="0"/>
          </a:p>
        </p:txBody>
      </p:sp>
    </p:spTree>
    <p:extLst>
      <p:ext uri="{BB962C8B-B14F-4D97-AF65-F5344CB8AC3E}">
        <p14:creationId xmlns:p14="http://schemas.microsoft.com/office/powerpoint/2010/main" val="31170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86;p8">
            <a:extLst>
              <a:ext uri="{FF2B5EF4-FFF2-40B4-BE49-F238E27FC236}">
                <a16:creationId xmlns:a16="http://schemas.microsoft.com/office/drawing/2014/main" id="{9D4838D7-4F75-6545-819F-6E3444596F09}"/>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C9328"/>
                </a:solidFill>
                <a:latin typeface="Open Sans"/>
                <a:ea typeface="Open Sans"/>
                <a:cs typeface="Open Sans"/>
                <a:sym typeface="Open Sans"/>
              </a:rPr>
              <a:t>Disability</a:t>
            </a:r>
            <a:endParaRPr sz="3600" b="1" dirty="0">
              <a:solidFill>
                <a:srgbClr val="DC9328"/>
              </a:solidFill>
              <a:latin typeface="Open Sans"/>
              <a:ea typeface="Open Sans"/>
              <a:cs typeface="Open Sans"/>
              <a:sym typeface="Open Sans"/>
            </a:endParaRPr>
          </a:p>
        </p:txBody>
      </p:sp>
      <p:sp>
        <p:nvSpPr>
          <p:cNvPr id="4" name="Google Shape;87;p8">
            <a:extLst>
              <a:ext uri="{FF2B5EF4-FFF2-40B4-BE49-F238E27FC236}">
                <a16:creationId xmlns:a16="http://schemas.microsoft.com/office/drawing/2014/main" id="{DC6AE61B-BEFE-2B4F-B9C3-CB508EA25F08}"/>
              </a:ext>
            </a:extLst>
          </p:cNvPr>
          <p:cNvSpPr txBox="1"/>
          <p:nvPr/>
        </p:nvSpPr>
        <p:spPr>
          <a:xfrm>
            <a:off x="431800" y="1387654"/>
            <a:ext cx="8280400" cy="2492950"/>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The Equality Act 2010 protects people against discrimination based on any </a:t>
            </a:r>
            <a:r>
              <a:rPr lang="en-GB" sz="1800" b="1" dirty="0">
                <a:solidFill>
                  <a:schemeClr val="dk1"/>
                </a:solidFill>
                <a:latin typeface="Open Sans"/>
                <a:ea typeface="Open Sans"/>
                <a:cs typeface="Open Sans"/>
                <a:sym typeface="Open Sans"/>
              </a:rPr>
              <a:t>disabilities</a:t>
            </a:r>
            <a:r>
              <a:rPr lang="en-GB" sz="1800" dirty="0">
                <a:solidFill>
                  <a:schemeClr val="dk1"/>
                </a:solidFill>
                <a:latin typeface="Open Sans"/>
                <a:ea typeface="Open Sans"/>
                <a:cs typeface="Open Sans"/>
                <a:sym typeface="Open Sans"/>
              </a:rPr>
              <a:t> that they may have. </a:t>
            </a:r>
            <a:endParaRPr sz="1800" dirty="0">
              <a:solidFill>
                <a:schemeClr val="dk1"/>
              </a:solidFill>
              <a:latin typeface="Open Sans"/>
              <a:ea typeface="Open Sans"/>
              <a:cs typeface="Open Sans"/>
              <a:sym typeface="Open Sans"/>
            </a:endParaRPr>
          </a:p>
          <a:p>
            <a:pPr marL="0" marR="0" lvl="0" indent="0" algn="l" rtl="0">
              <a:spcBef>
                <a:spcPts val="1800"/>
              </a:spcBef>
              <a:spcAft>
                <a:spcPts val="0"/>
              </a:spcAft>
              <a:buClr>
                <a:srgbClr val="262626"/>
              </a:buClr>
              <a:buSzPts val="1800"/>
              <a:buFont typeface="Open Sans"/>
              <a:buNone/>
            </a:pPr>
            <a:r>
              <a:rPr lang="en-GB" sz="1800" i="0" dirty="0">
                <a:solidFill>
                  <a:schemeClr val="dk1"/>
                </a:solidFill>
                <a:latin typeface="Open Sans"/>
                <a:ea typeface="Open Sans"/>
                <a:cs typeface="Open Sans"/>
                <a:sym typeface="Open Sans"/>
              </a:rPr>
              <a:t>This includes any long-term physical or mental health conditions that impact a person’s ability to carry out day-to-day activities.</a:t>
            </a:r>
            <a:endParaRPr dirty="0"/>
          </a:p>
          <a:p>
            <a:pPr marL="0" marR="0" lvl="0" indent="0" algn="l" rtl="0">
              <a:spcBef>
                <a:spcPts val="180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Discrimination against people based on disability is referred to as </a:t>
            </a:r>
            <a:r>
              <a:rPr lang="en-GB" sz="1800" b="1" dirty="0">
                <a:solidFill>
                  <a:schemeClr val="dk1"/>
                </a:solidFill>
                <a:latin typeface="Open Sans"/>
                <a:ea typeface="Open Sans"/>
                <a:cs typeface="Open Sans"/>
                <a:sym typeface="Open Sans"/>
              </a:rPr>
              <a:t>ableism</a:t>
            </a:r>
            <a:r>
              <a:rPr lang="en-GB" sz="1800" dirty="0">
                <a:solidFill>
                  <a:schemeClr val="dk1"/>
                </a:solidFill>
                <a:latin typeface="Open Sans"/>
                <a:ea typeface="Open Sans"/>
                <a:cs typeface="Open Sans"/>
                <a:sym typeface="Open Sans"/>
              </a:rPr>
              <a:t>. </a:t>
            </a:r>
            <a:br>
              <a:rPr lang="en-GB" sz="1800" dirty="0">
                <a:solidFill>
                  <a:schemeClr val="dk1"/>
                </a:solidFill>
                <a:latin typeface="Open Sans"/>
                <a:ea typeface="Open Sans"/>
                <a:cs typeface="Open Sans"/>
                <a:sym typeface="Open Sans"/>
              </a:rPr>
            </a:br>
            <a:r>
              <a:rPr lang="en-GB" sz="1800" dirty="0">
                <a:solidFill>
                  <a:schemeClr val="dk1"/>
                </a:solidFill>
                <a:latin typeface="Open Sans"/>
                <a:ea typeface="Open Sans"/>
                <a:cs typeface="Open Sans"/>
                <a:sym typeface="Open Sans"/>
              </a:rPr>
              <a:t>It is typically based on irrational hatred, intolerance and fear of people with disabilities.</a:t>
            </a:r>
            <a:endParaRPr dirty="0"/>
          </a:p>
        </p:txBody>
      </p:sp>
      <p:pic>
        <p:nvPicPr>
          <p:cNvPr id="2" name="Picture 1" descr="Background pattern&#10;&#10;Description automatically generated">
            <a:extLst>
              <a:ext uri="{FF2B5EF4-FFF2-40B4-BE49-F238E27FC236}">
                <a16:creationId xmlns:a16="http://schemas.microsoft.com/office/drawing/2014/main" id="{08A8D5CB-21C3-554A-AE60-DDA3D81A3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67309" y="4189073"/>
            <a:ext cx="1958065" cy="3136900"/>
          </a:xfrm>
          <a:prstGeom prst="rect">
            <a:avLst/>
          </a:prstGeom>
        </p:spPr>
      </p:pic>
      <p:pic>
        <p:nvPicPr>
          <p:cNvPr id="7" name="Picture 6" descr="Background pattern&#10;&#10;Description automatically generated">
            <a:extLst>
              <a:ext uri="{FF2B5EF4-FFF2-40B4-BE49-F238E27FC236}">
                <a16:creationId xmlns:a16="http://schemas.microsoft.com/office/drawing/2014/main" id="{7A08AF0C-F41C-EE7C-BE23-7F431F62D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718627" y="4189072"/>
            <a:ext cx="1958065" cy="3136900"/>
          </a:xfrm>
          <a:prstGeom prst="rect">
            <a:avLst/>
          </a:prstGeom>
        </p:spPr>
      </p:pic>
    </p:spTree>
    <p:extLst>
      <p:ext uri="{BB962C8B-B14F-4D97-AF65-F5344CB8AC3E}">
        <p14:creationId xmlns:p14="http://schemas.microsoft.com/office/powerpoint/2010/main" val="38180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3;p9">
            <a:extLst>
              <a:ext uri="{FF2B5EF4-FFF2-40B4-BE49-F238E27FC236}">
                <a16:creationId xmlns:a16="http://schemas.microsoft.com/office/drawing/2014/main" id="{77A85283-0EC2-1440-9608-F5F120432201}"/>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Invisible Disabilities</a:t>
            </a:r>
            <a:endParaRPr sz="3600" b="1" dirty="0">
              <a:solidFill>
                <a:srgbClr val="DD3784"/>
              </a:solidFill>
              <a:latin typeface="Open Sans"/>
              <a:ea typeface="Open Sans"/>
              <a:cs typeface="Open Sans"/>
              <a:sym typeface="Open Sans"/>
            </a:endParaRPr>
          </a:p>
        </p:txBody>
      </p:sp>
      <p:sp>
        <p:nvSpPr>
          <p:cNvPr id="3" name="Google Shape;94;p9">
            <a:extLst>
              <a:ext uri="{FF2B5EF4-FFF2-40B4-BE49-F238E27FC236}">
                <a16:creationId xmlns:a16="http://schemas.microsoft.com/office/drawing/2014/main" id="{CA06CD75-06E9-2648-AAF7-E32A381B9F92}"/>
              </a:ext>
            </a:extLst>
          </p:cNvPr>
          <p:cNvSpPr txBox="1"/>
          <p:nvPr/>
        </p:nvSpPr>
        <p:spPr>
          <a:xfrm>
            <a:off x="431800" y="1387654"/>
            <a:ext cx="8280400" cy="2462213"/>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Invisible disabilities (or hidden disabilities) are disabilities that are not visible from the outside. The term ‘invisible disability’ exists as an umbrella term that captures a whole spectrum of hidden disabilities, chronic medical conditions and other challenges.</a:t>
            </a:r>
            <a:endParaRPr dirty="0"/>
          </a:p>
          <a:p>
            <a:pPr marL="0" marR="0" lvl="0" indent="0" algn="l" rtl="0">
              <a:spcBef>
                <a:spcPts val="60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Other people may struggle to recognise an invisible disability because they cannot see physical evidence of it. As a result, people with invisible disabilities can sometimes find it difficult to access the support they need as their disability is not always understood by others.</a:t>
            </a:r>
            <a:endParaRPr dirty="0"/>
          </a:p>
        </p:txBody>
      </p:sp>
    </p:spTree>
    <p:extLst>
      <p:ext uri="{BB962C8B-B14F-4D97-AF65-F5344CB8AC3E}">
        <p14:creationId xmlns:p14="http://schemas.microsoft.com/office/powerpoint/2010/main" val="19448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rIns="0">
        <a:spAutoFit/>
      </a:bodyPr>
      <a:lstStyle>
        <a:defPPr algn="l" fontAlgn="auto">
          <a:lnSpc>
            <a:spcPts val="2300"/>
          </a:lnSpc>
          <a:spcAft>
            <a:spcPts val="600"/>
          </a:spcAft>
          <a:defRPr sz="1800" b="1" spc="20" dirty="0">
            <a:solidFill>
              <a:schemeClr val="tx1">
                <a:lumMod val="85000"/>
                <a:lumOff val="15000"/>
              </a:schemeClr>
            </a:solidFill>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name="Presentation1" id="{065CC713-97D8-44F7-9D6C-EFE4FF188D72}" vid="{0190594E-062A-4997-8D87-2C7DAED74144}"/>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D5DFB9176DE94882B804DD376F868E" ma:contentTypeVersion="13" ma:contentTypeDescription="Create a new document." ma:contentTypeScope="" ma:versionID="a87a6f4b2ad32d0e1dcf6acefce885da">
  <xsd:schema xmlns:xsd="http://www.w3.org/2001/XMLSchema" xmlns:xs="http://www.w3.org/2001/XMLSchema" xmlns:p="http://schemas.microsoft.com/office/2006/metadata/properties" xmlns:ns2="ae6c3cef-7457-40f6-b79f-670166699b96" xmlns:ns3="82b06609-823b-482d-9d34-0ec4b1d31b85" targetNamespace="http://schemas.microsoft.com/office/2006/metadata/properties" ma:root="true" ma:fieldsID="db1e88298fa6861d56c99dcb9900d143" ns2:_="" ns3:_="">
    <xsd:import namespace="ae6c3cef-7457-40f6-b79f-670166699b96"/>
    <xsd:import namespace="82b06609-823b-482d-9d34-0ec4b1d31b8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c3cef-7457-40f6-b79f-670166699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0ab9b5-4c13-4380-a207-dadb50d2280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b06609-823b-482d-9d34-0ec4b1d31b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5e376e-3778-497b-b282-5261a84b6338}" ma:internalName="TaxCatchAll" ma:showField="CatchAllData" ma:web="82b06609-823b-482d-9d34-0ec4b1d31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6c3cef-7457-40f6-b79f-670166699b96">
      <Terms xmlns="http://schemas.microsoft.com/office/infopath/2007/PartnerControls"/>
    </lcf76f155ced4ddcb4097134ff3c332f>
    <TaxCatchAll xmlns="82b06609-823b-482d-9d34-0ec4b1d31b85" xsi:nil="true"/>
  </documentManagement>
</p:properties>
</file>

<file path=customXml/itemProps1.xml><?xml version="1.0" encoding="utf-8"?>
<ds:datastoreItem xmlns:ds="http://schemas.openxmlformats.org/officeDocument/2006/customXml" ds:itemID="{F3EF65C0-B6A7-40EB-8BE0-EE571E68E11A}"/>
</file>

<file path=customXml/itemProps2.xml><?xml version="1.0" encoding="utf-8"?>
<ds:datastoreItem xmlns:ds="http://schemas.openxmlformats.org/officeDocument/2006/customXml" ds:itemID="{B3B6761B-D154-474C-9B0C-14EF07EC7297}"/>
</file>

<file path=customXml/itemProps3.xml><?xml version="1.0" encoding="utf-8"?>
<ds:datastoreItem xmlns:ds="http://schemas.openxmlformats.org/officeDocument/2006/customXml" ds:itemID="{DCDE334B-344C-4400-8B86-DEE96E7BAAE4}"/>
</file>

<file path=docProps/app.xml><?xml version="1.0" encoding="utf-8"?>
<Properties xmlns="http://schemas.openxmlformats.org/officeDocument/2006/extended-properties" xmlns:vt="http://schemas.openxmlformats.org/officeDocument/2006/docPropsVTypes">
  <Template>Office Theme</Template>
  <TotalTime>437</TotalTime>
  <Words>1542</Words>
  <Application>Microsoft Office PowerPoint</Application>
  <PresentationFormat>On-screen Show (4:3)</PresentationFormat>
  <Paragraphs>127</Paragraphs>
  <Slides>22</Slides>
  <Notes>0</Notes>
  <HiddenSlides>0</HiddenSlides>
  <MMClips>4</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Calibri</vt:lpstr>
      <vt:lpstr>Open Sans</vt:lpstr>
      <vt:lpstr>Arial</vt:lpstr>
      <vt:lpstr>Office Theme</vt:lpstr>
      <vt:lpstr>2_Default Design</vt:lpstr>
      <vt:lpstr>Qatar world cup</vt:lpstr>
      <vt:lpstr>Inspiring today’s children for tomorrow’s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Office</dc:creator>
  <cp:lastModifiedBy>Keith Smithers</cp:lastModifiedBy>
  <cp:revision>18</cp:revision>
  <dcterms:created xsi:type="dcterms:W3CDTF">2022-05-05T09:17:10Z</dcterms:created>
  <dcterms:modified xsi:type="dcterms:W3CDTF">2022-11-25T09:40:41Z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0x010100DAD5DFB9176DE94882B804DD376F868E</vt:lpwstr>
  </property>
</Properties>
</file>