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0"/>
  </p:notesMasterIdLst>
  <p:handoutMasterIdLst>
    <p:handoutMasterId r:id="rId31"/>
  </p:handoutMasterIdLst>
  <p:sldIdLst>
    <p:sldId id="409" r:id="rId2"/>
    <p:sldId id="447" r:id="rId3"/>
    <p:sldId id="411" r:id="rId4"/>
    <p:sldId id="450" r:id="rId5"/>
    <p:sldId id="451" r:id="rId6"/>
    <p:sldId id="452" r:id="rId7"/>
    <p:sldId id="453" r:id="rId8"/>
    <p:sldId id="455" r:id="rId9"/>
    <p:sldId id="456" r:id="rId10"/>
    <p:sldId id="457" r:id="rId11"/>
    <p:sldId id="438" r:id="rId12"/>
    <p:sldId id="454" r:id="rId13"/>
    <p:sldId id="413" r:id="rId14"/>
    <p:sldId id="445" r:id="rId15"/>
    <p:sldId id="443" r:id="rId16"/>
    <p:sldId id="421" r:id="rId17"/>
    <p:sldId id="430" r:id="rId18"/>
    <p:sldId id="429" r:id="rId19"/>
    <p:sldId id="425" r:id="rId20"/>
    <p:sldId id="434" r:id="rId21"/>
    <p:sldId id="436" r:id="rId22"/>
    <p:sldId id="444" r:id="rId23"/>
    <p:sldId id="435" r:id="rId24"/>
    <p:sldId id="446" r:id="rId25"/>
    <p:sldId id="448" r:id="rId26"/>
    <p:sldId id="417" r:id="rId27"/>
    <p:sldId id="427" r:id="rId28"/>
    <p:sldId id="428" r:id="rId29"/>
  </p:sldIdLst>
  <p:sldSz cx="9144000" cy="6858000" type="screen4x3"/>
  <p:notesSz cx="6735763" cy="9869488"/>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FFFF"/>
    <a:srgbClr val="0099FF"/>
    <a:srgbClr val="6699FF"/>
    <a:srgbClr val="FF66CC"/>
    <a:srgbClr val="CC0099"/>
    <a:srgbClr val="7DDDFF"/>
    <a:srgbClr val="4BD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5007" autoAdjust="0"/>
  </p:normalViewPr>
  <p:slideViewPr>
    <p:cSldViewPr>
      <p:cViewPr varScale="1">
        <p:scale>
          <a:sx n="88" d="100"/>
          <a:sy n="88" d="100"/>
        </p:scale>
        <p:origin x="1190" y="6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DDC9631-53AD-465D-AE1A-69EB45702200}" type="datetimeFigureOut">
              <a:rPr lang="en-US" smtClean="0"/>
              <a:pPr/>
              <a:t>9/19/2022</a:t>
            </a:fld>
            <a:endParaRPr lang="en-GB" dirty="0"/>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61B33A59-08B4-4279-900F-7DC0C5D3E324}" type="slidenum">
              <a:rPr lang="en-GB" smtClean="0"/>
              <a:pPr/>
              <a:t>‹#›</a:t>
            </a:fld>
            <a:endParaRPr lang="en-GB" dirty="0"/>
          </a:p>
        </p:txBody>
      </p:sp>
    </p:spTree>
    <p:extLst>
      <p:ext uri="{BB962C8B-B14F-4D97-AF65-F5344CB8AC3E}">
        <p14:creationId xmlns:p14="http://schemas.microsoft.com/office/powerpoint/2010/main" val="156027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5632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577" y="4688007"/>
            <a:ext cx="5388610" cy="4441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343219C-A547-4C12-8382-77FE3A90A591}" type="slidenum">
              <a:rPr lang="en-GB"/>
              <a:pPr>
                <a:defRPr/>
              </a:pPr>
              <a:t>‹#›</a:t>
            </a:fld>
            <a:endParaRPr lang="en-GB" dirty="0"/>
          </a:p>
        </p:txBody>
      </p:sp>
    </p:spTree>
    <p:extLst>
      <p:ext uri="{BB962C8B-B14F-4D97-AF65-F5344CB8AC3E}">
        <p14:creationId xmlns:p14="http://schemas.microsoft.com/office/powerpoint/2010/main" val="397545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008DEC-0EFE-40C1-AC55-D8EF8FCC739B}" type="slidenum">
              <a:rPr lang="en-GB" altLang="en-US" smtClean="0"/>
              <a:pPr/>
              <a:t>1</a:t>
            </a:fld>
            <a:endParaRPr lang="en-GB" alt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747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337E6-19CA-4E92-8C9B-1568C3564D99}" type="slidenum">
              <a:rPr lang="en-GB" altLang="en-US" smtClean="0"/>
              <a:pPr/>
              <a:t>28</a:t>
            </a:fld>
            <a:endParaRPr lang="en-GB"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6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13</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405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16</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247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17</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6095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18</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866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19</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2018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20</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678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FE1DEC-EB39-4EB1-AD90-9571FD93F4EB}" type="slidenum">
              <a:rPr lang="en-GB" altLang="en-US" smtClean="0"/>
              <a:pPr/>
              <a:t>25</a:t>
            </a:fld>
            <a:endParaRPr lang="en-GB"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4417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52490-EC47-415E-ADA3-E711DEAA05CF}" type="slidenum">
              <a:rPr lang="en-GB" altLang="en-US" smtClean="0"/>
              <a:pPr/>
              <a:t>26</a:t>
            </a:fld>
            <a:endParaRPr lang="en-GB"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5249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GB" dirty="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963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63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dirty="0"/>
          </a:p>
        </p:txBody>
      </p:sp>
      <p:sp>
        <p:nvSpPr>
          <p:cNvPr id="70" name="Rectangle 70"/>
          <p:cNvSpPr>
            <a:spLocks noGrp="1" noChangeArrowheads="1"/>
          </p:cNvSpPr>
          <p:nvPr>
            <p:ph type="ftr" sz="quarter" idx="11"/>
          </p:nvPr>
        </p:nvSpPr>
        <p:spPr/>
        <p:txBody>
          <a:bodyPr/>
          <a:lstStyle>
            <a:lvl1pPr>
              <a:defRPr/>
            </a:lvl1pPr>
          </a:lstStyle>
          <a:p>
            <a:pPr>
              <a:defRPr/>
            </a:pPr>
            <a:endParaRPr lang="en-US" dirty="0"/>
          </a:p>
        </p:txBody>
      </p:sp>
      <p:sp>
        <p:nvSpPr>
          <p:cNvPr id="71" name="Rectangle 71"/>
          <p:cNvSpPr>
            <a:spLocks noGrp="1" noChangeArrowheads="1"/>
          </p:cNvSpPr>
          <p:nvPr>
            <p:ph type="sldNum" sz="quarter" idx="12"/>
          </p:nvPr>
        </p:nvSpPr>
        <p:spPr/>
        <p:txBody>
          <a:bodyPr/>
          <a:lstStyle>
            <a:lvl1pPr>
              <a:defRPr/>
            </a:lvl1pPr>
          </a:lstStyle>
          <a:p>
            <a:pPr>
              <a:defRPr/>
            </a:pPr>
            <a:fld id="{AF920865-C1E9-4E2F-9CC4-5D00E15ACB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CD1BE333-0211-4604-9C89-4A4AF6992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ABEADA07-7F35-4777-A402-0BA963B192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800600" y="1905000"/>
            <a:ext cx="3810000" cy="4114800"/>
          </a:xfrm>
        </p:spPr>
        <p:txBody>
          <a:bodyPr/>
          <a:lstStyle/>
          <a:p>
            <a:pPr lvl="0"/>
            <a:endParaRPr lang="en-GB" noProof="0" dirty="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A4A40C0C-8F79-42AD-9A4D-32372999CE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E8A8983F-CEB6-4A6A-856D-2A89CC68A0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5D4B8117-ED67-49B6-A39B-25A05E4D79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DE59272D-2A6D-449B-8696-4BC8575826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7"/>
          <p:cNvSpPr>
            <a:spLocks noGrp="1" noChangeArrowheads="1"/>
          </p:cNvSpPr>
          <p:nvPr>
            <p:ph type="sldNum" sz="quarter" idx="12"/>
          </p:nvPr>
        </p:nvSpPr>
        <p:spPr>
          <a:ln/>
        </p:spPr>
        <p:txBody>
          <a:bodyPr/>
          <a:lstStyle>
            <a:lvl1pPr>
              <a:defRPr/>
            </a:lvl1pPr>
          </a:lstStyle>
          <a:p>
            <a:pPr>
              <a:defRPr/>
            </a:pPr>
            <a:fld id="{2A0A60E7-9F9E-4912-9812-314EAECB3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7"/>
          <p:cNvSpPr>
            <a:spLocks noGrp="1" noChangeArrowheads="1"/>
          </p:cNvSpPr>
          <p:nvPr>
            <p:ph type="sldNum" sz="quarter" idx="12"/>
          </p:nvPr>
        </p:nvSpPr>
        <p:spPr>
          <a:ln/>
        </p:spPr>
        <p:txBody>
          <a:bodyPr/>
          <a:lstStyle>
            <a:lvl1pPr>
              <a:defRPr/>
            </a:lvl1pPr>
          </a:lstStyle>
          <a:p>
            <a:pPr>
              <a:defRPr/>
            </a:pPr>
            <a:fld id="{6ACE87D8-5209-49F9-982E-27F0DDE53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7"/>
          <p:cNvSpPr>
            <a:spLocks noGrp="1" noChangeArrowheads="1"/>
          </p:cNvSpPr>
          <p:nvPr>
            <p:ph type="sldNum" sz="quarter" idx="12"/>
          </p:nvPr>
        </p:nvSpPr>
        <p:spPr>
          <a:ln/>
        </p:spPr>
        <p:txBody>
          <a:bodyPr/>
          <a:lstStyle>
            <a:lvl1pPr>
              <a:defRPr/>
            </a:lvl1pPr>
          </a:lstStyle>
          <a:p>
            <a:pPr>
              <a:defRPr/>
            </a:pPr>
            <a:fld id="{BE8A3189-C54A-4E0B-A57C-48C184B6A73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C7ABB5F5-2127-432C-9D2D-31C427ED0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5BB58296-0672-47EB-8B78-460C4AD10F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9523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nvGrpSpPr>
              <p:cNvPr id="1040" name="Group 27"/>
              <p:cNvGrpSpPr>
                <a:grpSpLocks/>
              </p:cNvGrpSpPr>
              <p:nvPr/>
            </p:nvGrpSpPr>
            <p:grpSpPr bwMode="auto">
              <a:xfrm>
                <a:off x="192" y="0"/>
                <a:ext cx="5376" cy="4320"/>
                <a:chOff x="192" y="0"/>
                <a:chExt cx="5376" cy="4320"/>
              </a:xfrm>
            </p:grpSpPr>
            <p:sp>
              <p:nvSpPr>
                <p:cNvPr id="952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sp>
          <p:nvSpPr>
            <p:cNvPr id="9528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GB" dirty="0"/>
            </a:p>
          </p:txBody>
        </p:sp>
        <p:sp>
          <p:nvSpPr>
            <p:cNvPr id="9529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nvGrpSpPr>
            <p:cNvPr id="1035" name="Group 59"/>
            <p:cNvGrpSpPr>
              <a:grpSpLocks/>
            </p:cNvGrpSpPr>
            <p:nvPr/>
          </p:nvGrpSpPr>
          <p:grpSpPr bwMode="auto">
            <a:xfrm>
              <a:off x="261" y="892"/>
              <a:ext cx="1124" cy="1464"/>
              <a:chOff x="96" y="916"/>
              <a:chExt cx="2208" cy="2876"/>
            </a:xfrm>
          </p:grpSpPr>
          <p:sp>
            <p:nvSpPr>
              <p:cNvPr id="9529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9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9529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9529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8A1C5D-3CB3-433A-A97A-11EFA7AA4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4100" name="Text Box 6"/>
          <p:cNvSpPr txBox="1">
            <a:spLocks noChangeArrowheads="1"/>
          </p:cNvSpPr>
          <p:nvPr/>
        </p:nvSpPr>
        <p:spPr bwMode="auto">
          <a:xfrm>
            <a:off x="755650" y="620713"/>
            <a:ext cx="777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4101" name="Rectangle 11"/>
          <p:cNvSpPr>
            <a:spLocks noGrp="1" noChangeArrowheads="1"/>
          </p:cNvSpPr>
          <p:nvPr>
            <p:ph type="ctrTitle"/>
          </p:nvPr>
        </p:nvSpPr>
        <p:spPr>
          <a:xfrm>
            <a:off x="674687" y="3356992"/>
            <a:ext cx="7772400" cy="1470025"/>
          </a:xfrm>
        </p:spPr>
        <p:txBody>
          <a:bodyPr/>
          <a:lstStyle/>
          <a:p>
            <a:pPr algn="ctr" eaLnBrk="1" hangingPunct="1"/>
            <a:r>
              <a:rPr lang="en-GB" altLang="en-US" dirty="0" smtClean="0"/>
              <a:t/>
            </a:r>
            <a:br>
              <a:rPr lang="en-GB" altLang="en-US" dirty="0" smtClean="0"/>
            </a:br>
            <a:r>
              <a:rPr lang="en-GB" altLang="en-US" dirty="0" smtClean="0"/>
              <a:t/>
            </a:r>
            <a:br>
              <a:rPr lang="en-GB" altLang="en-US" dirty="0" smtClean="0"/>
            </a:br>
            <a:r>
              <a:rPr lang="en-GB" altLang="en-US" sz="4800" b="1" dirty="0" smtClean="0">
                <a:solidFill>
                  <a:schemeClr val="tx1"/>
                </a:solidFill>
                <a:latin typeface="SassoonPrimaryType" pitchFamily="2" charset="0"/>
              </a:rPr>
              <a:t>Welcome </a:t>
            </a:r>
            <a:r>
              <a:rPr lang="en-GB" altLang="en-US" sz="4800" b="1" dirty="0" smtClean="0">
                <a:solidFill>
                  <a:schemeClr val="tx1"/>
                </a:solidFill>
                <a:latin typeface="SassoonPrimaryType" pitchFamily="2" charset="0"/>
              </a:rPr>
              <a:t>to </a:t>
            </a:r>
            <a:r>
              <a:rPr lang="en-GB" altLang="en-US" sz="4800" b="1" dirty="0" smtClean="0">
                <a:solidFill>
                  <a:schemeClr val="tx1"/>
                </a:solidFill>
                <a:latin typeface="SassoonPrimaryType" pitchFamily="2" charset="0"/>
              </a:rPr>
              <a:t/>
            </a:r>
            <a:br>
              <a:rPr lang="en-GB" altLang="en-US" sz="4800" b="1" dirty="0" smtClean="0">
                <a:solidFill>
                  <a:schemeClr val="tx1"/>
                </a:solidFill>
                <a:latin typeface="SassoonPrimaryType" pitchFamily="2" charset="0"/>
              </a:rPr>
            </a:br>
            <a:r>
              <a:rPr lang="en-GB" altLang="en-US" sz="4800" b="1" dirty="0" smtClean="0">
                <a:solidFill>
                  <a:schemeClr val="tx1"/>
                </a:solidFill>
                <a:latin typeface="SassoonPrimaryType" pitchFamily="2" charset="0"/>
              </a:rPr>
              <a:t/>
            </a:r>
            <a:br>
              <a:rPr lang="en-GB" altLang="en-US" sz="4800" b="1" dirty="0" smtClean="0">
                <a:solidFill>
                  <a:schemeClr val="tx1"/>
                </a:solidFill>
                <a:latin typeface="SassoonPrimaryType" pitchFamily="2" charset="0"/>
              </a:rPr>
            </a:br>
            <a:r>
              <a:rPr lang="en-GB" altLang="en-US" sz="4800" b="1" dirty="0" smtClean="0">
                <a:solidFill>
                  <a:schemeClr val="tx1"/>
                </a:solidFill>
                <a:latin typeface="SassoonPrimaryType" pitchFamily="2" charset="0"/>
              </a:rPr>
              <a:t>‘Getting To Know Year 4’ </a:t>
            </a:r>
            <a:br>
              <a:rPr lang="en-GB" altLang="en-US" sz="4800" b="1" dirty="0" smtClean="0">
                <a:solidFill>
                  <a:schemeClr val="tx1"/>
                </a:solidFill>
                <a:latin typeface="SassoonPrimaryType" pitchFamily="2" charset="0"/>
              </a:rPr>
            </a:br>
            <a:r>
              <a:rPr lang="en-GB" altLang="en-US" sz="4800" b="1" dirty="0">
                <a:solidFill>
                  <a:schemeClr val="tx1"/>
                </a:solidFill>
                <a:latin typeface="SassoonPrimaryType" pitchFamily="2" charset="0"/>
              </a:rPr>
              <a:t/>
            </a:r>
            <a:br>
              <a:rPr lang="en-GB" altLang="en-US" sz="4800" b="1" dirty="0">
                <a:solidFill>
                  <a:schemeClr val="tx1"/>
                </a:solidFill>
                <a:latin typeface="SassoonPrimaryType" pitchFamily="2" charset="0"/>
              </a:rPr>
            </a:br>
            <a:r>
              <a:rPr lang="en-GB" altLang="en-US" sz="4800" b="1" dirty="0" smtClean="0">
                <a:solidFill>
                  <a:schemeClr val="tx1"/>
                </a:solidFill>
                <a:latin typeface="SassoonPrimaryType" pitchFamily="2" charset="0"/>
              </a:rPr>
              <a:t>2022</a:t>
            </a:r>
          </a:p>
        </p:txBody>
      </p:sp>
    </p:spTree>
    <p:extLst>
      <p:ext uri="{BB962C8B-B14F-4D97-AF65-F5344CB8AC3E}">
        <p14:creationId xmlns:p14="http://schemas.microsoft.com/office/powerpoint/2010/main" val="263497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04829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491880" y="117643"/>
            <a:ext cx="1289594" cy="467097"/>
          </a:xfrm>
          <a:prstGeom prst="rect">
            <a:avLst/>
          </a:prstGeom>
        </p:spPr>
      </p:pic>
      <p:sp>
        <p:nvSpPr>
          <p:cNvPr id="6" name="TextBox 5"/>
          <p:cNvSpPr txBox="1"/>
          <p:nvPr/>
        </p:nvSpPr>
        <p:spPr>
          <a:xfrm>
            <a:off x="2833581" y="584740"/>
            <a:ext cx="2672526" cy="461665"/>
          </a:xfrm>
          <a:prstGeom prst="rect">
            <a:avLst/>
          </a:prstGeom>
          <a:noFill/>
        </p:spPr>
        <p:txBody>
          <a:bodyPr wrap="none" rtlCol="0">
            <a:spAutoFit/>
          </a:bodyPr>
          <a:lstStyle/>
          <a:p>
            <a:r>
              <a:rPr lang="en-GB" b="1" dirty="0">
                <a:latin typeface="SassoonCRInfant" panose="02010503020300020003" pitchFamily="2" charset="0"/>
              </a:rPr>
              <a:t>Our </a:t>
            </a:r>
            <a:r>
              <a:rPr lang="en-GB" b="1" dirty="0" smtClean="0">
                <a:latin typeface="SassoonCRInfant" panose="02010503020300020003" pitchFamily="2" charset="0"/>
              </a:rPr>
              <a:t>Class </a:t>
            </a:r>
            <a:r>
              <a:rPr lang="en-GB" b="1" dirty="0">
                <a:latin typeface="SassoonCRInfant" panose="02010503020300020003" pitchFamily="2" charset="0"/>
              </a:rPr>
              <a:t>Vision</a:t>
            </a:r>
          </a:p>
        </p:txBody>
      </p:sp>
      <p:sp>
        <p:nvSpPr>
          <p:cNvPr id="3" name="Rectangle 2"/>
          <p:cNvSpPr/>
          <p:nvPr/>
        </p:nvSpPr>
        <p:spPr>
          <a:xfrm>
            <a:off x="318653" y="1286903"/>
            <a:ext cx="8501819" cy="5432256"/>
          </a:xfrm>
          <a:prstGeom prst="rect">
            <a:avLst/>
          </a:prstGeom>
        </p:spPr>
        <p:txBody>
          <a:bodyPr wrap="square">
            <a:spAutoFit/>
          </a:bodyPr>
          <a:lstStyle/>
          <a:p>
            <a:pPr marL="4763" indent="-4763"/>
            <a:r>
              <a:rPr lang="en-GB" sz="1850" b="1" u="sng" dirty="0" smtClean="0">
                <a:solidFill>
                  <a:srgbClr val="000000"/>
                </a:solidFill>
                <a:latin typeface="SassoonPrimaryType" pitchFamily="2" charset="0"/>
              </a:rPr>
              <a:t>Inspire:</a:t>
            </a:r>
          </a:p>
          <a:p>
            <a:pPr marL="4763" indent="-4763"/>
            <a:r>
              <a:rPr lang="en-GB" sz="1850" dirty="0">
                <a:latin typeface="SassoonPrimaryType" pitchFamily="2" charset="0"/>
              </a:rPr>
              <a:t>We will </a:t>
            </a:r>
            <a:r>
              <a:rPr lang="en-GB" sz="1850" b="1" dirty="0">
                <a:latin typeface="SassoonPrimaryType" pitchFamily="2" charset="0"/>
              </a:rPr>
              <a:t>inspire</a:t>
            </a:r>
            <a:r>
              <a:rPr lang="en-GB" sz="1850" dirty="0">
                <a:latin typeface="SassoonPrimaryType" pitchFamily="2" charset="0"/>
              </a:rPr>
              <a:t> and support each other to always do our very best. We will be confident when facing new challenges and try hard to develop ways to work more independently. </a:t>
            </a:r>
            <a:endParaRPr lang="en-GB" sz="1850" b="1" u="sng" dirty="0">
              <a:solidFill>
                <a:srgbClr val="000000"/>
              </a:solidFill>
              <a:latin typeface="SassoonPrimaryType" pitchFamily="2" charset="0"/>
            </a:endParaRPr>
          </a:p>
          <a:p>
            <a:pPr marL="4763" indent="-4763"/>
            <a:r>
              <a:rPr lang="en-GB" sz="1850" b="1" u="sng" dirty="0" smtClean="0">
                <a:solidFill>
                  <a:srgbClr val="000000"/>
                </a:solidFill>
                <a:latin typeface="SassoonPrimaryType" pitchFamily="2" charset="0"/>
              </a:rPr>
              <a:t>Pride:</a:t>
            </a:r>
          </a:p>
          <a:p>
            <a:pPr marL="4763" indent="-4763"/>
            <a:r>
              <a:rPr lang="en-GB" sz="1850" dirty="0">
                <a:latin typeface="SassoonPrimaryType" pitchFamily="2" charset="0"/>
              </a:rPr>
              <a:t>We will take </a:t>
            </a:r>
            <a:r>
              <a:rPr lang="en-GB" sz="1850" b="1" dirty="0">
                <a:latin typeface="SassoonPrimaryType" pitchFamily="2" charset="0"/>
              </a:rPr>
              <a:t>pride</a:t>
            </a:r>
            <a:r>
              <a:rPr lang="en-GB" sz="1850" dirty="0">
                <a:latin typeface="SassoonPrimaryType" pitchFamily="2" charset="0"/>
              </a:rPr>
              <a:t> in everything we do; we will always try our best when working in the classroom and when being an active member of our school and local community. </a:t>
            </a:r>
            <a:endParaRPr lang="en-GB" sz="1850" b="1" u="sng" dirty="0">
              <a:solidFill>
                <a:srgbClr val="000000"/>
              </a:solidFill>
              <a:latin typeface="SassoonPrimaryType" pitchFamily="2" charset="0"/>
            </a:endParaRPr>
          </a:p>
          <a:p>
            <a:pPr marL="4763" indent="-4763"/>
            <a:r>
              <a:rPr lang="en-GB" sz="1850" b="1" u="sng" dirty="0" smtClean="0">
                <a:solidFill>
                  <a:srgbClr val="000000"/>
                </a:solidFill>
                <a:latin typeface="SassoonPrimaryType" pitchFamily="2" charset="0"/>
              </a:rPr>
              <a:t>Flourish:</a:t>
            </a:r>
          </a:p>
          <a:p>
            <a:pPr marL="4763" indent="-4763"/>
            <a:r>
              <a:rPr lang="en-GB" sz="1850" dirty="0">
                <a:latin typeface="SassoonPrimaryType" pitchFamily="2" charset="0"/>
              </a:rPr>
              <a:t>We will </a:t>
            </a:r>
            <a:r>
              <a:rPr lang="en-GB" sz="1850" b="1" dirty="0">
                <a:latin typeface="SassoonPrimaryType" pitchFamily="2" charset="0"/>
              </a:rPr>
              <a:t>flourish</a:t>
            </a:r>
            <a:r>
              <a:rPr lang="en-GB" sz="1850" dirty="0">
                <a:latin typeface="SassoonPrimaryType" pitchFamily="2" charset="0"/>
              </a:rPr>
              <a:t> by having high expectations and enthusiastically engaging in a broad range of learning experiences. We will develop our learning a step at a time and support others in doing the same both inside and outside the classroom.  </a:t>
            </a:r>
            <a:endParaRPr lang="en-GB" sz="1850" b="1" u="sng" dirty="0">
              <a:solidFill>
                <a:srgbClr val="000000"/>
              </a:solidFill>
              <a:latin typeface="SassoonPrimaryType" pitchFamily="2" charset="0"/>
            </a:endParaRPr>
          </a:p>
          <a:p>
            <a:pPr marL="4763" indent="-4763"/>
            <a:r>
              <a:rPr lang="en-GB" sz="1850" b="1" u="sng" dirty="0" smtClean="0">
                <a:solidFill>
                  <a:srgbClr val="000000"/>
                </a:solidFill>
                <a:latin typeface="SassoonPrimaryType" pitchFamily="2" charset="0"/>
              </a:rPr>
              <a:t>Respect:</a:t>
            </a:r>
            <a:endParaRPr lang="en-GB" sz="1850" b="1" u="sng" dirty="0">
              <a:solidFill>
                <a:srgbClr val="000000"/>
              </a:solidFill>
              <a:latin typeface="SassoonPrimaryType" pitchFamily="2" charset="0"/>
            </a:endParaRPr>
          </a:p>
          <a:p>
            <a:pPr marL="4763" indent="-4763"/>
            <a:r>
              <a:rPr lang="en-GB" sz="1850" dirty="0">
                <a:latin typeface="SassoonPrimaryType" pitchFamily="2" charset="0"/>
              </a:rPr>
              <a:t>We will show </a:t>
            </a:r>
            <a:r>
              <a:rPr lang="en-GB" sz="1850" b="1" dirty="0">
                <a:latin typeface="SassoonPrimaryType" pitchFamily="2" charset="0"/>
              </a:rPr>
              <a:t>respect</a:t>
            </a:r>
            <a:r>
              <a:rPr lang="en-GB" sz="1850" dirty="0">
                <a:latin typeface="SassoonPrimaryType" pitchFamily="2" charset="0"/>
              </a:rPr>
              <a:t> by valuing everyone, including ourselves. We will be honest, polite and courteous and take responsibility for our actions in all aspects of life.  </a:t>
            </a:r>
            <a:endParaRPr lang="en-GB" sz="1850" b="1" u="sng" dirty="0" smtClean="0">
              <a:solidFill>
                <a:srgbClr val="000000"/>
              </a:solidFill>
              <a:latin typeface="SassoonPrimaryType" pitchFamily="2" charset="0"/>
            </a:endParaRPr>
          </a:p>
          <a:p>
            <a:pPr marL="4763" indent="-4763"/>
            <a:r>
              <a:rPr lang="en-GB" sz="1850" b="1" u="sng" dirty="0" smtClean="0">
                <a:solidFill>
                  <a:srgbClr val="000000"/>
                </a:solidFill>
                <a:latin typeface="SassoonPrimaryType" pitchFamily="2" charset="0"/>
              </a:rPr>
              <a:t>Safe:</a:t>
            </a:r>
          </a:p>
          <a:p>
            <a:pPr marL="4763" indent="-4763"/>
            <a:r>
              <a:rPr lang="en-GB" sz="1850" dirty="0">
                <a:latin typeface="SassoonPrimaryType" pitchFamily="2" charset="0"/>
              </a:rPr>
              <a:t>We will work together to stay </a:t>
            </a:r>
            <a:r>
              <a:rPr lang="en-GB" sz="1850" b="1" dirty="0">
                <a:latin typeface="SassoonPrimaryType" pitchFamily="2" charset="0"/>
              </a:rPr>
              <a:t>safe</a:t>
            </a:r>
            <a:r>
              <a:rPr lang="en-GB" sz="1850" dirty="0">
                <a:latin typeface="SassoonPrimaryType" pitchFamily="2" charset="0"/>
              </a:rPr>
              <a:t> and ensure that our school and local community feel happy, supported and free from fear. We will try our best to build happy, positive relationships where we can learn together without worry or concern.  </a:t>
            </a:r>
          </a:p>
          <a:p>
            <a:pPr marL="4763" indent="-4763"/>
            <a:endParaRPr lang="en-GB" sz="1400" b="1" u="sng" dirty="0">
              <a:solidFill>
                <a:srgbClr val="000000"/>
              </a:solidFill>
              <a:latin typeface="SassoonPrimaryType" pitchFamily="2" charset="0"/>
            </a:endParaRPr>
          </a:p>
        </p:txBody>
      </p:sp>
      <p:sp>
        <p:nvSpPr>
          <p:cNvPr id="9" name="Rectangle 8"/>
          <p:cNvSpPr/>
          <p:nvPr/>
        </p:nvSpPr>
        <p:spPr>
          <a:xfrm>
            <a:off x="318653" y="3011810"/>
            <a:ext cx="8735291" cy="369332"/>
          </a:xfrm>
          <a:prstGeom prst="rect">
            <a:avLst/>
          </a:prstGeom>
        </p:spPr>
        <p:txBody>
          <a:bodyPr wrap="square">
            <a:spAutoFit/>
          </a:bodyPr>
          <a:lstStyle/>
          <a:p>
            <a:pPr marL="4763" marR="953"/>
            <a:r>
              <a:rPr lang="en-GB" sz="1800" dirty="0">
                <a:solidFill>
                  <a:srgbClr val="000000"/>
                </a:solidFill>
                <a:latin typeface="SassoonCRInfant" panose="02010503020300020003" pitchFamily="2" charset="0"/>
              </a:rPr>
              <a:t> </a:t>
            </a:r>
          </a:p>
        </p:txBody>
      </p:sp>
    </p:spTree>
    <p:extLst>
      <p:ext uri="{BB962C8B-B14F-4D97-AF65-F5344CB8AC3E}">
        <p14:creationId xmlns:p14="http://schemas.microsoft.com/office/powerpoint/2010/main" val="339599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7226" y="59871"/>
            <a:ext cx="7772400" cy="1143000"/>
          </a:xfrm>
        </p:spPr>
        <p:txBody>
          <a:bodyPr/>
          <a:lstStyle/>
          <a:p>
            <a:r>
              <a:rPr lang="en-GB" b="1" u="sng" dirty="0" smtClean="0">
                <a:solidFill>
                  <a:schemeClr val="tx1"/>
                </a:solidFill>
                <a:latin typeface="SassoonPrimaryType" pitchFamily="2" charset="0"/>
              </a:rPr>
              <a:t>Dojo Points</a:t>
            </a:r>
            <a:endParaRPr lang="en-GB" b="1" u="sng" dirty="0">
              <a:solidFill>
                <a:schemeClr val="tx1"/>
              </a:solidFill>
              <a:latin typeface="SassoonPrimaryType" pitchFamily="2" charset="0"/>
            </a:endParaRPr>
          </a:p>
        </p:txBody>
      </p:sp>
      <p:sp>
        <p:nvSpPr>
          <p:cNvPr id="3" name="Content Placeholder 2"/>
          <p:cNvSpPr>
            <a:spLocks noGrp="1"/>
          </p:cNvSpPr>
          <p:nvPr>
            <p:ph idx="1"/>
          </p:nvPr>
        </p:nvSpPr>
        <p:spPr>
          <a:xfrm>
            <a:off x="429546" y="1844824"/>
            <a:ext cx="8260974" cy="4114800"/>
          </a:xfrm>
        </p:spPr>
        <p:txBody>
          <a:bodyPr/>
          <a:lstStyle/>
          <a:p>
            <a:pPr marL="0" indent="0">
              <a:buNone/>
            </a:pPr>
            <a:r>
              <a:rPr lang="en-GB" sz="2000" dirty="0" smtClean="0">
                <a:latin typeface="SassoonPrimaryType" pitchFamily="2" charset="0"/>
              </a:rPr>
              <a:t>Dojo is an </a:t>
            </a:r>
            <a:r>
              <a:rPr lang="en-GB" sz="2000" dirty="0">
                <a:latin typeface="SassoonPrimaryType" pitchFamily="2" charset="0"/>
              </a:rPr>
              <a:t>exciting way of earning rewards linked </a:t>
            </a:r>
            <a:r>
              <a:rPr lang="en-GB" sz="2000" dirty="0" smtClean="0">
                <a:latin typeface="SassoonPrimaryType" pitchFamily="2" charset="0"/>
              </a:rPr>
              <a:t>to </a:t>
            </a:r>
            <a:r>
              <a:rPr lang="en-GB" sz="2000" dirty="0" smtClean="0">
                <a:latin typeface="SassoonPrimaryType" pitchFamily="2" charset="0"/>
              </a:rPr>
              <a:t>our school </a:t>
            </a:r>
            <a:r>
              <a:rPr lang="en-GB" sz="2000" dirty="0" smtClean="0">
                <a:latin typeface="SassoonPrimaryType" pitchFamily="2" charset="0"/>
              </a:rPr>
              <a:t>values. This allows children to </a:t>
            </a:r>
            <a:r>
              <a:rPr lang="en-GB" sz="2000" dirty="0">
                <a:latin typeface="SassoonPrimaryType" pitchFamily="2" charset="0"/>
              </a:rPr>
              <a:t>receive encouragement and praise for all their efforts to motivate and celebrate </a:t>
            </a:r>
            <a:r>
              <a:rPr lang="en-GB" sz="2000" dirty="0" smtClean="0">
                <a:latin typeface="SassoonPrimaryType" pitchFamily="2" charset="0"/>
              </a:rPr>
              <a:t>achievements. </a:t>
            </a:r>
            <a:endParaRPr lang="en-GB" sz="2000" dirty="0">
              <a:latin typeface="SassoonPrimaryType" pitchFamily="2" charset="0"/>
            </a:endParaRPr>
          </a:p>
          <a:p>
            <a:pPr marL="0" indent="0">
              <a:buNone/>
            </a:pPr>
            <a:endParaRPr lang="en-GB" sz="2000" dirty="0" smtClean="0">
              <a:latin typeface="SassoonPrimaryType" pitchFamily="2" charset="0"/>
            </a:endParaRPr>
          </a:p>
          <a:p>
            <a:pPr marL="0" indent="0">
              <a:buNone/>
            </a:pPr>
            <a:r>
              <a:rPr lang="en-GB" sz="2000" dirty="0" smtClean="0">
                <a:latin typeface="SassoonPrimaryType" pitchFamily="2" charset="0"/>
              </a:rPr>
              <a:t>Our </a:t>
            </a:r>
            <a:r>
              <a:rPr lang="en-GB" sz="2000" dirty="0" smtClean="0">
                <a:latin typeface="SassoonPrimaryType" pitchFamily="2" charset="0"/>
              </a:rPr>
              <a:t>school drivers are:</a:t>
            </a:r>
            <a:endParaRPr lang="en-GB" sz="2000" dirty="0">
              <a:latin typeface="SassoonPrimaryType" pitchFamily="2" charset="0"/>
            </a:endParaRPr>
          </a:p>
          <a:p>
            <a:pPr marL="0" indent="0">
              <a:buNone/>
            </a:pPr>
            <a:endParaRPr lang="en-GB" sz="2000" dirty="0">
              <a:latin typeface="SassoonPrimaryType" pitchFamily="2" charset="0"/>
            </a:endParaRPr>
          </a:p>
          <a:p>
            <a:endParaRPr lang="en-GB" dirty="0"/>
          </a:p>
        </p:txBody>
      </p:sp>
      <p:pic>
        <p:nvPicPr>
          <p:cNvPr id="4" name="Picture 3"/>
          <p:cNvPicPr>
            <a:picLocks noChangeAspect="1"/>
          </p:cNvPicPr>
          <p:nvPr/>
        </p:nvPicPr>
        <p:blipFill>
          <a:blip r:embed="rId2"/>
          <a:stretch>
            <a:fillRect/>
          </a:stretch>
        </p:blipFill>
        <p:spPr>
          <a:xfrm>
            <a:off x="4860032" y="136009"/>
            <a:ext cx="3940494" cy="1088820"/>
          </a:xfrm>
          <a:prstGeom prst="rect">
            <a:avLst/>
          </a:prstGeom>
        </p:spPr>
      </p:pic>
      <p:pic>
        <p:nvPicPr>
          <p:cNvPr id="5" name="Picture 4"/>
          <p:cNvPicPr>
            <a:picLocks noChangeAspect="1"/>
          </p:cNvPicPr>
          <p:nvPr/>
        </p:nvPicPr>
        <p:blipFill>
          <a:blip r:embed="rId3"/>
          <a:stretch>
            <a:fillRect/>
          </a:stretch>
        </p:blipFill>
        <p:spPr>
          <a:xfrm>
            <a:off x="429546" y="4115449"/>
            <a:ext cx="1508891" cy="1520322"/>
          </a:xfrm>
          <a:prstGeom prst="rect">
            <a:avLst/>
          </a:prstGeom>
        </p:spPr>
      </p:pic>
      <p:pic>
        <p:nvPicPr>
          <p:cNvPr id="6" name="Picture 5"/>
          <p:cNvPicPr>
            <a:picLocks noChangeAspect="1"/>
          </p:cNvPicPr>
          <p:nvPr/>
        </p:nvPicPr>
        <p:blipFill>
          <a:blip r:embed="rId4"/>
          <a:stretch>
            <a:fillRect/>
          </a:stretch>
        </p:blipFill>
        <p:spPr>
          <a:xfrm>
            <a:off x="7434848" y="4077072"/>
            <a:ext cx="1508891" cy="1520322"/>
          </a:xfrm>
          <a:prstGeom prst="rect">
            <a:avLst/>
          </a:prstGeom>
        </p:spPr>
      </p:pic>
      <p:pic>
        <p:nvPicPr>
          <p:cNvPr id="7" name="Picture 6"/>
          <p:cNvPicPr>
            <a:picLocks noChangeAspect="1"/>
          </p:cNvPicPr>
          <p:nvPr/>
        </p:nvPicPr>
        <p:blipFill>
          <a:blip r:embed="rId5"/>
          <a:stretch>
            <a:fillRect/>
          </a:stretch>
        </p:blipFill>
        <p:spPr>
          <a:xfrm>
            <a:off x="3933414" y="4124702"/>
            <a:ext cx="1508891" cy="1520322"/>
          </a:xfrm>
          <a:prstGeom prst="rect">
            <a:avLst/>
          </a:prstGeom>
        </p:spPr>
      </p:pic>
      <p:pic>
        <p:nvPicPr>
          <p:cNvPr id="8" name="Picture 7"/>
          <p:cNvPicPr>
            <a:picLocks noChangeAspect="1"/>
          </p:cNvPicPr>
          <p:nvPr/>
        </p:nvPicPr>
        <p:blipFill>
          <a:blip r:embed="rId6"/>
          <a:stretch>
            <a:fillRect/>
          </a:stretch>
        </p:blipFill>
        <p:spPr>
          <a:xfrm>
            <a:off x="2181480" y="4124702"/>
            <a:ext cx="1508891" cy="1520322"/>
          </a:xfrm>
          <a:prstGeom prst="rect">
            <a:avLst/>
          </a:prstGeom>
        </p:spPr>
      </p:pic>
      <p:pic>
        <p:nvPicPr>
          <p:cNvPr id="9" name="Picture 8"/>
          <p:cNvPicPr>
            <a:picLocks noChangeAspect="1"/>
          </p:cNvPicPr>
          <p:nvPr/>
        </p:nvPicPr>
        <p:blipFill>
          <a:blip r:embed="rId7"/>
          <a:stretch>
            <a:fillRect/>
          </a:stretch>
        </p:blipFill>
        <p:spPr>
          <a:xfrm>
            <a:off x="5684131" y="4099388"/>
            <a:ext cx="1508891" cy="1520322"/>
          </a:xfrm>
          <a:prstGeom prst="rect">
            <a:avLst/>
          </a:prstGeom>
        </p:spPr>
      </p:pic>
    </p:spTree>
    <p:extLst>
      <p:ext uri="{BB962C8B-B14F-4D97-AF65-F5344CB8AC3E}">
        <p14:creationId xmlns:p14="http://schemas.microsoft.com/office/powerpoint/2010/main" val="52512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317"/>
            <a:ext cx="9144000" cy="12540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707904" y="156603"/>
            <a:ext cx="1289594" cy="467097"/>
          </a:xfrm>
          <a:prstGeom prst="rect">
            <a:avLst/>
          </a:prstGeom>
        </p:spPr>
      </p:pic>
      <p:sp>
        <p:nvSpPr>
          <p:cNvPr id="6" name="TextBox 5"/>
          <p:cNvSpPr txBox="1"/>
          <p:nvPr/>
        </p:nvSpPr>
        <p:spPr>
          <a:xfrm>
            <a:off x="3374319" y="706376"/>
            <a:ext cx="1967205" cy="461665"/>
          </a:xfrm>
          <a:prstGeom prst="rect">
            <a:avLst/>
          </a:prstGeom>
          <a:noFill/>
        </p:spPr>
        <p:txBody>
          <a:bodyPr wrap="none" rtlCol="0">
            <a:spAutoFit/>
          </a:bodyPr>
          <a:lstStyle/>
          <a:p>
            <a:r>
              <a:rPr lang="en-GB" b="1" dirty="0">
                <a:latin typeface="SassoonCRInfant" panose="02010503020300020003" pitchFamily="2" charset="0"/>
              </a:rPr>
              <a:t>Dojo Drivers</a:t>
            </a:r>
          </a:p>
        </p:txBody>
      </p:sp>
      <p:grpSp>
        <p:nvGrpSpPr>
          <p:cNvPr id="11" name="Group 10"/>
          <p:cNvGrpSpPr/>
          <p:nvPr/>
        </p:nvGrpSpPr>
        <p:grpSpPr>
          <a:xfrm>
            <a:off x="314903" y="1317571"/>
            <a:ext cx="8514193" cy="1567952"/>
            <a:chOff x="313687" y="2945059"/>
            <a:chExt cx="8514193" cy="1567952"/>
          </a:xfrm>
        </p:grpSpPr>
        <p:pic>
          <p:nvPicPr>
            <p:cNvPr id="3" name="Picture 2"/>
            <p:cNvPicPr>
              <a:picLocks noChangeAspect="1"/>
            </p:cNvPicPr>
            <p:nvPr/>
          </p:nvPicPr>
          <p:blipFill>
            <a:blip r:embed="rId3"/>
            <a:stretch>
              <a:fillRect/>
            </a:stretch>
          </p:blipFill>
          <p:spPr>
            <a:xfrm>
              <a:off x="313687" y="2983436"/>
              <a:ext cx="1508891" cy="1520322"/>
            </a:xfrm>
            <a:prstGeom prst="rect">
              <a:avLst/>
            </a:prstGeom>
          </p:spPr>
        </p:pic>
        <p:pic>
          <p:nvPicPr>
            <p:cNvPr id="4" name="Picture 3"/>
            <p:cNvPicPr>
              <a:picLocks noChangeAspect="1"/>
            </p:cNvPicPr>
            <p:nvPr/>
          </p:nvPicPr>
          <p:blipFill>
            <a:blip r:embed="rId4"/>
            <a:stretch>
              <a:fillRect/>
            </a:stretch>
          </p:blipFill>
          <p:spPr>
            <a:xfrm>
              <a:off x="7318989" y="2945059"/>
              <a:ext cx="1508891" cy="1520322"/>
            </a:xfrm>
            <a:prstGeom prst="rect">
              <a:avLst/>
            </a:prstGeom>
          </p:spPr>
        </p:pic>
        <p:pic>
          <p:nvPicPr>
            <p:cNvPr id="5" name="Picture 4"/>
            <p:cNvPicPr>
              <a:picLocks noChangeAspect="1"/>
            </p:cNvPicPr>
            <p:nvPr/>
          </p:nvPicPr>
          <p:blipFill>
            <a:blip r:embed="rId5"/>
            <a:stretch>
              <a:fillRect/>
            </a:stretch>
          </p:blipFill>
          <p:spPr>
            <a:xfrm>
              <a:off x="3817555" y="2992689"/>
              <a:ext cx="1508891" cy="1520322"/>
            </a:xfrm>
            <a:prstGeom prst="rect">
              <a:avLst/>
            </a:prstGeom>
          </p:spPr>
        </p:pic>
        <p:pic>
          <p:nvPicPr>
            <p:cNvPr id="9" name="Picture 8"/>
            <p:cNvPicPr>
              <a:picLocks noChangeAspect="1"/>
            </p:cNvPicPr>
            <p:nvPr/>
          </p:nvPicPr>
          <p:blipFill>
            <a:blip r:embed="rId6"/>
            <a:stretch>
              <a:fillRect/>
            </a:stretch>
          </p:blipFill>
          <p:spPr>
            <a:xfrm>
              <a:off x="2065621" y="2992689"/>
              <a:ext cx="1508891" cy="1520322"/>
            </a:xfrm>
            <a:prstGeom prst="rect">
              <a:avLst/>
            </a:prstGeom>
          </p:spPr>
        </p:pic>
        <p:pic>
          <p:nvPicPr>
            <p:cNvPr id="10" name="Picture 9"/>
            <p:cNvPicPr>
              <a:picLocks noChangeAspect="1"/>
            </p:cNvPicPr>
            <p:nvPr/>
          </p:nvPicPr>
          <p:blipFill>
            <a:blip r:embed="rId7"/>
            <a:stretch>
              <a:fillRect/>
            </a:stretch>
          </p:blipFill>
          <p:spPr>
            <a:xfrm>
              <a:off x="5568272" y="2967375"/>
              <a:ext cx="1508891" cy="1520322"/>
            </a:xfrm>
            <a:prstGeom prst="rect">
              <a:avLst/>
            </a:prstGeom>
          </p:spPr>
        </p:pic>
      </p:grpSp>
      <p:sp>
        <p:nvSpPr>
          <p:cNvPr id="2" name="Rectangle 1"/>
          <p:cNvSpPr/>
          <p:nvPr/>
        </p:nvSpPr>
        <p:spPr>
          <a:xfrm>
            <a:off x="116632" y="2816569"/>
            <a:ext cx="8910736" cy="3785652"/>
          </a:xfrm>
          <a:prstGeom prst="rect">
            <a:avLst/>
          </a:prstGeom>
        </p:spPr>
        <p:txBody>
          <a:bodyPr wrap="square">
            <a:spAutoFit/>
          </a:bodyPr>
          <a:lstStyle/>
          <a:p>
            <a:pPr marL="0" indent="0">
              <a:buNone/>
            </a:pPr>
            <a:r>
              <a:rPr lang="en-GB" dirty="0">
                <a:latin typeface="SassoonPrimaryType" pitchFamily="2" charset="0"/>
              </a:rPr>
              <a:t>Each </a:t>
            </a:r>
            <a:r>
              <a:rPr lang="en-GB" dirty="0" smtClean="0">
                <a:latin typeface="SassoonPrimaryType" pitchFamily="2" charset="0"/>
              </a:rPr>
              <a:t>term, </a:t>
            </a:r>
            <a:r>
              <a:rPr lang="en-GB" dirty="0">
                <a:latin typeface="SassoonPrimaryType" pitchFamily="2" charset="0"/>
              </a:rPr>
              <a:t>children can earn dojo points for demonstrating key skills linked to the school drivers.</a:t>
            </a:r>
          </a:p>
          <a:p>
            <a:pPr marL="0" indent="0">
              <a:buNone/>
            </a:pPr>
            <a:endParaRPr lang="en-GB" dirty="0">
              <a:latin typeface="SassoonPrimaryType" pitchFamily="2" charset="0"/>
            </a:endParaRPr>
          </a:p>
          <a:p>
            <a:pPr>
              <a:buFont typeface="Arial" panose="020B0604020202020204" pitchFamily="34" charset="0"/>
              <a:buChar char="•"/>
            </a:pPr>
            <a:r>
              <a:rPr lang="en-GB" dirty="0">
                <a:latin typeface="SassoonPrimaryType" pitchFamily="2" charset="0"/>
              </a:rPr>
              <a:t>25 </a:t>
            </a:r>
            <a:r>
              <a:rPr lang="en-GB" dirty="0" smtClean="0">
                <a:latin typeface="SassoonPrimaryType" pitchFamily="2" charset="0"/>
              </a:rPr>
              <a:t>Dojos </a:t>
            </a:r>
            <a:r>
              <a:rPr lang="en-GB" dirty="0">
                <a:latin typeface="SassoonPrimaryType" pitchFamily="2" charset="0"/>
              </a:rPr>
              <a:t>they will receive a </a:t>
            </a:r>
            <a:r>
              <a:rPr lang="en-GB" dirty="0" smtClean="0">
                <a:latin typeface="SassoonPrimaryType" pitchFamily="2" charset="0"/>
              </a:rPr>
              <a:t>certificate. </a:t>
            </a:r>
            <a:endParaRPr lang="en-GB" dirty="0">
              <a:latin typeface="SassoonPrimaryType" pitchFamily="2" charset="0"/>
            </a:endParaRPr>
          </a:p>
          <a:p>
            <a:pPr>
              <a:buFont typeface="Arial" panose="020B0604020202020204" pitchFamily="34" charset="0"/>
              <a:buChar char="•"/>
            </a:pPr>
            <a:r>
              <a:rPr lang="en-GB" dirty="0">
                <a:latin typeface="SassoonPrimaryType" pitchFamily="2" charset="0"/>
              </a:rPr>
              <a:t>50 </a:t>
            </a:r>
            <a:r>
              <a:rPr lang="en-GB" dirty="0" smtClean="0">
                <a:latin typeface="SassoonPrimaryType" pitchFamily="2" charset="0"/>
              </a:rPr>
              <a:t>Dojos </a:t>
            </a:r>
            <a:r>
              <a:rPr lang="en-GB" dirty="0">
                <a:latin typeface="SassoonPrimaryType" pitchFamily="2" charset="0"/>
              </a:rPr>
              <a:t>can be spent on a gift from the ‘Dojo treasure </a:t>
            </a:r>
            <a:r>
              <a:rPr lang="en-GB" dirty="0" smtClean="0">
                <a:latin typeface="SassoonPrimaryType" pitchFamily="2" charset="0"/>
              </a:rPr>
              <a:t>box.’ </a:t>
            </a:r>
            <a:endParaRPr lang="en-GB" dirty="0">
              <a:latin typeface="SassoonPrimaryType" pitchFamily="2" charset="0"/>
            </a:endParaRPr>
          </a:p>
          <a:p>
            <a:pPr>
              <a:buFont typeface="Arial" panose="020B0604020202020204" pitchFamily="34" charset="0"/>
              <a:buChar char="•"/>
            </a:pPr>
            <a:r>
              <a:rPr lang="en-GB" dirty="0">
                <a:latin typeface="SassoonPrimaryType" pitchFamily="2" charset="0"/>
              </a:rPr>
              <a:t>100 D</a:t>
            </a:r>
            <a:r>
              <a:rPr lang="en-GB" dirty="0" smtClean="0">
                <a:latin typeface="SassoonPrimaryType" pitchFamily="2" charset="0"/>
              </a:rPr>
              <a:t>ojos </a:t>
            </a:r>
            <a:r>
              <a:rPr lang="en-GB" dirty="0">
                <a:latin typeface="SassoonPrimaryType" pitchFamily="2" charset="0"/>
              </a:rPr>
              <a:t>they will be rewarded </a:t>
            </a:r>
            <a:r>
              <a:rPr lang="en-GB" dirty="0" smtClean="0">
                <a:latin typeface="SassoonPrimaryType" pitchFamily="2" charset="0"/>
              </a:rPr>
              <a:t>with </a:t>
            </a:r>
            <a:r>
              <a:rPr lang="en-GB" dirty="0">
                <a:latin typeface="SassoonPrimaryType" pitchFamily="2" charset="0"/>
              </a:rPr>
              <a:t>a book!</a:t>
            </a:r>
          </a:p>
          <a:p>
            <a:pPr marL="0" indent="0">
              <a:buNone/>
            </a:pPr>
            <a:r>
              <a:rPr lang="en-GB" dirty="0">
                <a:latin typeface="SassoonPrimaryType" pitchFamily="2" charset="0"/>
              </a:rPr>
              <a:t>We will update the class story with news and pictures of our learning throughout the year and will also use this as our main port of communication to you for reminders, private messages and other key pieces of information.</a:t>
            </a:r>
          </a:p>
        </p:txBody>
      </p:sp>
    </p:spTree>
    <p:extLst>
      <p:ext uri="{BB962C8B-B14F-4D97-AF65-F5344CB8AC3E}">
        <p14:creationId xmlns:p14="http://schemas.microsoft.com/office/powerpoint/2010/main" val="482148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373411"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5124" name="Rectangle 5"/>
          <p:cNvSpPr>
            <a:spLocks noGrp="1" noChangeArrowheads="1"/>
          </p:cNvSpPr>
          <p:nvPr>
            <p:ph type="body" idx="1"/>
          </p:nvPr>
        </p:nvSpPr>
        <p:spPr>
          <a:xfrm>
            <a:off x="97285" y="1152001"/>
            <a:ext cx="8867328" cy="4528344"/>
          </a:xfrm>
        </p:spPr>
        <p:txBody>
          <a:bodyPr/>
          <a:lstStyle/>
          <a:p>
            <a:pPr eaLnBrk="1" hangingPunct="1">
              <a:lnSpc>
                <a:spcPct val="80000"/>
              </a:lnSpc>
              <a:buFont typeface="Arial" panose="020B0604020202020204" pitchFamily="34" charset="0"/>
              <a:buChar char="•"/>
              <a:defRPr/>
            </a:pPr>
            <a:r>
              <a:rPr lang="en-GB" altLang="en-US" sz="2000" dirty="0" smtClean="0">
                <a:latin typeface="SassoonPrimaryType" pitchFamily="2" charset="0"/>
              </a:rPr>
              <a:t>More emphasis on independence and responsibility (personal organisation</a:t>
            </a:r>
            <a:r>
              <a:rPr lang="en-GB" altLang="en-US" sz="2000" dirty="0">
                <a:latin typeface="SassoonPrimaryType" pitchFamily="2" charset="0"/>
              </a:rPr>
              <a:t>:</a:t>
            </a:r>
            <a:r>
              <a:rPr lang="en-GB" altLang="en-US" sz="2000" dirty="0" smtClean="0">
                <a:latin typeface="SassoonPrimaryType" pitchFamily="2" charset="0"/>
              </a:rPr>
              <a:t> pencil cases, home learning, behaviour etc.).</a:t>
            </a:r>
          </a:p>
          <a:p>
            <a:pPr marL="0" indent="0" eaLnBrk="1" hangingPunct="1">
              <a:lnSpc>
                <a:spcPct val="80000"/>
              </a:lnSpc>
              <a:buNone/>
              <a:defRPr/>
            </a:pPr>
            <a:r>
              <a:rPr lang="en-GB" altLang="en-US" sz="2000" dirty="0" smtClean="0">
                <a:latin typeface="SassoonPrimaryType" pitchFamily="2" charset="0"/>
              </a:rPr>
              <a:t> </a:t>
            </a:r>
          </a:p>
          <a:p>
            <a:pPr eaLnBrk="1" hangingPunct="1">
              <a:lnSpc>
                <a:spcPct val="80000"/>
              </a:lnSpc>
              <a:buFont typeface="Arial" panose="020B0604020202020204" pitchFamily="34" charset="0"/>
              <a:buChar char="•"/>
              <a:defRPr/>
            </a:pPr>
            <a:r>
              <a:rPr lang="en-GB" altLang="en-US" sz="2000" dirty="0" smtClean="0">
                <a:latin typeface="SassoonPrimaryType" pitchFamily="2" charset="0"/>
              </a:rPr>
              <a:t>Importance of water bottles (named and refilled at home daily). </a:t>
            </a:r>
          </a:p>
          <a:p>
            <a:pPr marL="0" indent="0" eaLnBrk="1" hangingPunct="1">
              <a:lnSpc>
                <a:spcPct val="80000"/>
              </a:lnSpc>
              <a:buNone/>
              <a:defRPr/>
            </a:pPr>
            <a:endParaRPr lang="en-GB" altLang="en-US" sz="2000" dirty="0" smtClean="0">
              <a:latin typeface="SassoonPrimaryType" pitchFamily="2" charset="0"/>
            </a:endParaRPr>
          </a:p>
          <a:p>
            <a:pPr eaLnBrk="1" hangingPunct="1">
              <a:lnSpc>
                <a:spcPct val="80000"/>
              </a:lnSpc>
              <a:buFont typeface="Arial" panose="020B0604020202020204" pitchFamily="34" charset="0"/>
              <a:buChar char="•"/>
              <a:defRPr/>
            </a:pPr>
            <a:r>
              <a:rPr lang="en-GB" altLang="en-US" sz="2000" dirty="0" smtClean="0">
                <a:latin typeface="SassoonPrimaryType" pitchFamily="2" charset="0"/>
              </a:rPr>
              <a:t>Break time snacks (healthy fruit/veg or similar).</a:t>
            </a:r>
          </a:p>
          <a:p>
            <a:pPr eaLnBrk="1" hangingPunct="1">
              <a:lnSpc>
                <a:spcPct val="80000"/>
              </a:lnSpc>
              <a:buFont typeface="Wingdings" panose="05000000000000000000" pitchFamily="2" charset="2"/>
              <a:buChar char="v"/>
              <a:defRPr/>
            </a:pPr>
            <a:endParaRPr lang="en-GB" altLang="en-US" sz="2000" dirty="0" smtClean="0">
              <a:latin typeface="SassoonPrimaryType" pitchFamily="2" charset="0"/>
            </a:endParaRPr>
          </a:p>
          <a:p>
            <a:pPr eaLnBrk="1" hangingPunct="1">
              <a:lnSpc>
                <a:spcPct val="80000"/>
              </a:lnSpc>
              <a:buFont typeface="Arial" panose="020B0604020202020204" pitchFamily="34" charset="0"/>
              <a:buChar char="•"/>
              <a:defRPr/>
            </a:pPr>
            <a:r>
              <a:rPr lang="en-GB" altLang="en-US" sz="2000" dirty="0" smtClean="0">
                <a:latin typeface="SassoonPrimaryType" pitchFamily="2" charset="0"/>
              </a:rPr>
              <a:t>PE kits: Outdoor PE (Wednesday) Indoor PE (Mrs Woodhams – Thursday and Mr Griggs - Tuesday)</a:t>
            </a:r>
          </a:p>
          <a:p>
            <a:pPr eaLnBrk="1" hangingPunct="1">
              <a:lnSpc>
                <a:spcPct val="80000"/>
              </a:lnSpc>
              <a:buFont typeface="Wingdings" panose="05000000000000000000" pitchFamily="2" charset="2"/>
              <a:buChar char="v"/>
              <a:defRPr/>
            </a:pPr>
            <a:endParaRPr lang="en-GB" altLang="en-US" sz="2000" dirty="0">
              <a:latin typeface="SassoonPrimaryType" pitchFamily="2" charset="0"/>
            </a:endParaRPr>
          </a:p>
          <a:p>
            <a:pPr>
              <a:buFont typeface="Arial" panose="020B0604020202020204" pitchFamily="34" charset="0"/>
              <a:buChar char="•"/>
            </a:pPr>
            <a:r>
              <a:rPr lang="en-GB" sz="2000" dirty="0" smtClean="0">
                <a:latin typeface="SassoonPrimaryType" pitchFamily="2" charset="0"/>
              </a:rPr>
              <a:t>Kit is as follows: White </a:t>
            </a:r>
            <a:r>
              <a:rPr lang="en-GB" sz="2000" dirty="0">
                <a:latin typeface="SassoonPrimaryType" pitchFamily="2" charset="0"/>
              </a:rPr>
              <a:t>PE </a:t>
            </a:r>
            <a:r>
              <a:rPr lang="en-GB" sz="2000" dirty="0" smtClean="0">
                <a:latin typeface="SassoonPrimaryType" pitchFamily="2" charset="0"/>
              </a:rPr>
              <a:t>t-shirt, Navy </a:t>
            </a:r>
            <a:r>
              <a:rPr lang="en-GB" sz="2000" dirty="0">
                <a:latin typeface="SassoonPrimaryType" pitchFamily="2" charset="0"/>
              </a:rPr>
              <a:t>blue </a:t>
            </a:r>
            <a:r>
              <a:rPr lang="en-GB" sz="2000" dirty="0" smtClean="0">
                <a:latin typeface="SassoonPrimaryType" pitchFamily="2" charset="0"/>
              </a:rPr>
              <a:t>shorts, White socks, </a:t>
            </a:r>
            <a:r>
              <a:rPr lang="en-GB" sz="2000" dirty="0" err="1" smtClean="0">
                <a:latin typeface="SassoonPrimaryType" pitchFamily="2" charset="0"/>
              </a:rPr>
              <a:t>Elburton</a:t>
            </a:r>
            <a:r>
              <a:rPr lang="en-GB" sz="2000" dirty="0" smtClean="0">
                <a:latin typeface="SassoonPrimaryType" pitchFamily="2" charset="0"/>
              </a:rPr>
              <a:t> </a:t>
            </a:r>
            <a:r>
              <a:rPr lang="en-GB" sz="2000" dirty="0">
                <a:latin typeface="SassoonPrimaryType" pitchFamily="2" charset="0"/>
              </a:rPr>
              <a:t>hoodie (available from the PTA</a:t>
            </a:r>
            <a:r>
              <a:rPr lang="en-GB" sz="2000" dirty="0" smtClean="0">
                <a:latin typeface="SassoonPrimaryType" pitchFamily="2" charset="0"/>
              </a:rPr>
              <a:t>),  Navy </a:t>
            </a:r>
            <a:r>
              <a:rPr lang="en-GB" sz="2000" dirty="0">
                <a:latin typeface="SassoonPrimaryType" pitchFamily="2" charset="0"/>
              </a:rPr>
              <a:t>blue tracksuit in </a:t>
            </a:r>
            <a:r>
              <a:rPr lang="en-GB" sz="2000" dirty="0" smtClean="0">
                <a:latin typeface="SassoonPrimaryType" pitchFamily="2" charset="0"/>
              </a:rPr>
              <a:t>Winter, Sports </a:t>
            </a:r>
            <a:r>
              <a:rPr lang="en-GB" sz="2000" dirty="0">
                <a:latin typeface="SassoonPrimaryType" pitchFamily="2" charset="0"/>
              </a:rPr>
              <a:t>trainers which provide full support (no fashion brands</a:t>
            </a:r>
            <a:r>
              <a:rPr lang="en-GB" sz="2000" dirty="0" smtClean="0">
                <a:latin typeface="SassoonPrimaryType" pitchFamily="2" charset="0"/>
              </a:rPr>
              <a:t>)</a:t>
            </a:r>
          </a:p>
          <a:p>
            <a:pPr>
              <a:buFont typeface="Arial" panose="020B0604020202020204" pitchFamily="34" charset="0"/>
              <a:buChar char="•"/>
            </a:pPr>
            <a:endParaRPr lang="en-GB" sz="2000" dirty="0">
              <a:latin typeface="SassoonPrimaryType" pitchFamily="2" charset="0"/>
            </a:endParaRPr>
          </a:p>
          <a:p>
            <a:pPr eaLnBrk="1" hangingPunct="1">
              <a:lnSpc>
                <a:spcPct val="80000"/>
              </a:lnSpc>
              <a:buFont typeface="Arial" panose="020B0604020202020204" pitchFamily="34" charset="0"/>
              <a:buChar char="•"/>
              <a:defRPr/>
            </a:pPr>
            <a:r>
              <a:rPr lang="en-GB" altLang="en-US" sz="2000" dirty="0" smtClean="0">
                <a:latin typeface="SassoonPrimaryType" pitchFamily="2" charset="0"/>
              </a:rPr>
              <a:t>During the summer term, we hope that the children will be able to swim; swimming kits will need to be in school on the appropriate day (more advice nearer the time). </a:t>
            </a:r>
            <a:endParaRPr lang="en-GB" altLang="en-US" sz="2000" dirty="0">
              <a:latin typeface="SassoonPrimaryType" pitchFamily="2" charset="0"/>
            </a:endParaRPr>
          </a:p>
          <a:p>
            <a:pPr eaLnBrk="1" hangingPunct="1">
              <a:lnSpc>
                <a:spcPct val="80000"/>
              </a:lnSpc>
              <a:buFont typeface="Wingdings" panose="05000000000000000000" pitchFamily="2" charset="2"/>
              <a:buChar char="v"/>
              <a:defRPr/>
            </a:pPr>
            <a:endParaRPr lang="en-GB" altLang="en-US" sz="2000" dirty="0" smtClean="0">
              <a:latin typeface="Comic Sans MS" panose="030F0702030302020204" pitchFamily="66" charset="0"/>
            </a:endParaRPr>
          </a:p>
          <a:p>
            <a:pPr marL="0" indent="0" eaLnBrk="1" hangingPunct="1">
              <a:lnSpc>
                <a:spcPct val="80000"/>
              </a:lnSpc>
              <a:buNone/>
              <a:defRPr/>
            </a:pPr>
            <a:endParaRPr lang="en-GB" altLang="en-US" sz="2000" b="1" dirty="0" smtClean="0">
              <a:latin typeface="Comic Sans MS" panose="030F0702030302020204" pitchFamily="66" charset="0"/>
            </a:endParaRPr>
          </a:p>
        </p:txBody>
      </p:sp>
      <p:sp>
        <p:nvSpPr>
          <p:cNvPr id="2" name="Rectangle 1"/>
          <p:cNvSpPr/>
          <p:nvPr/>
        </p:nvSpPr>
        <p:spPr>
          <a:xfrm>
            <a:off x="475963" y="242242"/>
            <a:ext cx="6192688" cy="523220"/>
          </a:xfrm>
          <a:prstGeom prst="rect">
            <a:avLst/>
          </a:prstGeom>
        </p:spPr>
        <p:txBody>
          <a:bodyPr wrap="square">
            <a:spAutoFit/>
          </a:bodyPr>
          <a:lstStyle/>
          <a:p>
            <a:r>
              <a:rPr lang="en-GB" altLang="en-US" sz="2800" b="1" u="sng" dirty="0">
                <a:latin typeface="SassoonPrimaryType" pitchFamily="2" charset="0"/>
              </a:rPr>
              <a:t>Expectations and Daily Organisation</a:t>
            </a:r>
            <a:endParaRPr lang="en-GB" sz="2800" u="sng" dirty="0">
              <a:latin typeface="SassoonPrimaryType" pitchFamily="2" charset="0"/>
            </a:endParaRPr>
          </a:p>
        </p:txBody>
      </p:sp>
    </p:spTree>
    <p:extLst>
      <p:ext uri="{BB962C8B-B14F-4D97-AF65-F5344CB8AC3E}">
        <p14:creationId xmlns:p14="http://schemas.microsoft.com/office/powerpoint/2010/main" val="251674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772400" cy="1143000"/>
          </a:xfrm>
        </p:spPr>
        <p:txBody>
          <a:bodyPr/>
          <a:lstStyle/>
          <a:p>
            <a:pPr algn="ctr"/>
            <a:r>
              <a:rPr lang="en-GB" dirty="0" smtClean="0"/>
              <a:t/>
            </a:r>
            <a:br>
              <a:rPr lang="en-GB" dirty="0" smtClean="0"/>
            </a:br>
            <a:r>
              <a:rPr lang="en-GB" b="1" u="sng" dirty="0" smtClean="0">
                <a:solidFill>
                  <a:schemeClr val="tx1"/>
                </a:solidFill>
                <a:latin typeface="SassoonPrimaryType" pitchFamily="2" charset="0"/>
              </a:rPr>
              <a:t>Key Dates</a:t>
            </a:r>
            <a:endParaRPr lang="en-GB" b="1" u="sng" dirty="0">
              <a:solidFill>
                <a:schemeClr val="tx1"/>
              </a:solidFill>
              <a:latin typeface="SassoonPrimaryType" pitchFamily="2" charset="0"/>
            </a:endParaRPr>
          </a:p>
        </p:txBody>
      </p:sp>
      <p:sp>
        <p:nvSpPr>
          <p:cNvPr id="3" name="Content Placeholder 2"/>
          <p:cNvSpPr>
            <a:spLocks noGrp="1"/>
          </p:cNvSpPr>
          <p:nvPr>
            <p:ph idx="1"/>
          </p:nvPr>
        </p:nvSpPr>
        <p:spPr>
          <a:xfrm>
            <a:off x="755576" y="1628800"/>
            <a:ext cx="7772400" cy="4114800"/>
          </a:xfrm>
        </p:spPr>
        <p:txBody>
          <a:bodyPr/>
          <a:lstStyle/>
          <a:p>
            <a:pPr marL="0" indent="0">
              <a:buNone/>
            </a:pPr>
            <a:r>
              <a:rPr lang="en-GB" sz="2800" dirty="0" smtClean="0">
                <a:latin typeface="SassoonPrimaryType" pitchFamily="2" charset="0"/>
              </a:rPr>
              <a:t>Hindu Speaker (Autumn 1)</a:t>
            </a:r>
          </a:p>
          <a:p>
            <a:pPr marL="0" indent="0">
              <a:buNone/>
            </a:pPr>
            <a:r>
              <a:rPr lang="en-GB" sz="2800" dirty="0">
                <a:latin typeface="SassoonPrimaryType" pitchFamily="2" charset="0"/>
              </a:rPr>
              <a:t>Roman Day (Autumn 2)</a:t>
            </a:r>
          </a:p>
          <a:p>
            <a:pPr marL="0" indent="0">
              <a:buNone/>
            </a:pPr>
            <a:r>
              <a:rPr lang="en-GB" sz="2800" dirty="0" smtClean="0">
                <a:latin typeface="SassoonPrimaryType" pitchFamily="2" charset="0"/>
              </a:rPr>
              <a:t>Bodmin Jail Visit (Spring 2)</a:t>
            </a:r>
          </a:p>
          <a:p>
            <a:pPr marL="0" indent="0">
              <a:buNone/>
            </a:pPr>
            <a:r>
              <a:rPr lang="en-GB" sz="2800" dirty="0" smtClean="0">
                <a:latin typeface="SassoonPrimaryType" pitchFamily="2" charset="0"/>
              </a:rPr>
              <a:t>Geography Fieldwork Sherford (Summer 1)</a:t>
            </a:r>
          </a:p>
          <a:p>
            <a:pPr marL="0" indent="0">
              <a:buNone/>
            </a:pPr>
            <a:r>
              <a:rPr lang="en-GB" sz="2800" dirty="0" smtClean="0">
                <a:latin typeface="SassoonPrimaryType" pitchFamily="2" charset="0"/>
              </a:rPr>
              <a:t>Egyptian Day (Summer 2)</a:t>
            </a:r>
          </a:p>
          <a:p>
            <a:pPr marL="0" indent="0">
              <a:buNone/>
            </a:pPr>
            <a:r>
              <a:rPr lang="en-GB" sz="2800" dirty="0" smtClean="0">
                <a:latin typeface="SassoonPrimaryType" pitchFamily="2" charset="0"/>
              </a:rPr>
              <a:t>Mount Batten</a:t>
            </a:r>
            <a:r>
              <a:rPr lang="en-GB" sz="2800" dirty="0">
                <a:latin typeface="SassoonPrimaryType" pitchFamily="2" charset="0"/>
              </a:rPr>
              <a:t> </a:t>
            </a:r>
            <a:r>
              <a:rPr lang="en-GB" sz="2800" dirty="0" smtClean="0">
                <a:latin typeface="SassoonPrimaryType" pitchFamily="2" charset="0"/>
              </a:rPr>
              <a:t>- Monday 12</a:t>
            </a:r>
            <a:r>
              <a:rPr lang="en-GB" sz="2800" baseline="30000" dirty="0" smtClean="0">
                <a:latin typeface="SassoonPrimaryType" pitchFamily="2" charset="0"/>
              </a:rPr>
              <a:t>th</a:t>
            </a:r>
            <a:r>
              <a:rPr lang="en-GB" sz="2800" dirty="0" smtClean="0">
                <a:latin typeface="SassoonPrimaryType" pitchFamily="2" charset="0"/>
              </a:rPr>
              <a:t> and Tuesday 13</a:t>
            </a:r>
            <a:r>
              <a:rPr lang="en-GB" sz="2800" baseline="30000" dirty="0" smtClean="0">
                <a:latin typeface="SassoonPrimaryType" pitchFamily="2" charset="0"/>
              </a:rPr>
              <a:t>th</a:t>
            </a:r>
            <a:r>
              <a:rPr lang="en-GB" sz="2800" dirty="0" smtClean="0">
                <a:latin typeface="SassoonPrimaryType" pitchFamily="2" charset="0"/>
              </a:rPr>
              <a:t> June 2023 (Summer 2)</a:t>
            </a:r>
          </a:p>
          <a:p>
            <a:pPr marL="0" indent="0">
              <a:buNone/>
            </a:pPr>
            <a:r>
              <a:rPr lang="en-GB" sz="2800" dirty="0" smtClean="0">
                <a:latin typeface="SassoonPrimaryType" pitchFamily="2" charset="0"/>
              </a:rPr>
              <a:t>Year 5 Residential – Deposit to be paid during Summer term 1. </a:t>
            </a:r>
          </a:p>
          <a:p>
            <a:pPr marL="0" indent="0" algn="ctr">
              <a:buNone/>
            </a:pPr>
            <a:endParaRPr lang="en-GB" sz="2800" dirty="0">
              <a:latin typeface="SassoonPrimaryType" pitchFamily="2" charset="0"/>
            </a:endParaRPr>
          </a:p>
          <a:p>
            <a:pPr marL="0" indent="0">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259681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1280" y="-137720"/>
            <a:ext cx="7772400" cy="1143000"/>
          </a:xfrm>
        </p:spPr>
        <p:txBody>
          <a:bodyPr/>
          <a:lstStyle/>
          <a:p>
            <a:pPr algn="ctr"/>
            <a:r>
              <a:rPr lang="en-GB" b="1" u="sng" dirty="0" smtClean="0">
                <a:solidFill>
                  <a:schemeClr val="tx1"/>
                </a:solidFill>
                <a:latin typeface="SassoonPrimaryType" pitchFamily="2" charset="0"/>
              </a:rPr>
              <a:t>THE CURRICULUM</a:t>
            </a:r>
            <a:endParaRPr lang="en-GB" b="1" u="sng" dirty="0">
              <a:solidFill>
                <a:schemeClr val="tx1"/>
              </a:solidFill>
              <a:latin typeface="SassoonPrimaryType" pitchFamily="2" charset="0"/>
            </a:endParaRPr>
          </a:p>
        </p:txBody>
      </p:sp>
      <p:pic>
        <p:nvPicPr>
          <p:cNvPr id="6" name="Picture 5"/>
          <p:cNvPicPr>
            <a:picLocks noChangeAspect="1"/>
          </p:cNvPicPr>
          <p:nvPr/>
        </p:nvPicPr>
        <p:blipFill>
          <a:blip r:embed="rId2"/>
          <a:stretch>
            <a:fillRect/>
          </a:stretch>
        </p:blipFill>
        <p:spPr>
          <a:xfrm>
            <a:off x="927505" y="1124744"/>
            <a:ext cx="7219950" cy="5010150"/>
          </a:xfrm>
          <a:prstGeom prst="rect">
            <a:avLst/>
          </a:prstGeom>
        </p:spPr>
      </p:pic>
      <p:sp>
        <p:nvSpPr>
          <p:cNvPr id="3" name="TextBox 2"/>
          <p:cNvSpPr txBox="1"/>
          <p:nvPr/>
        </p:nvSpPr>
        <p:spPr>
          <a:xfrm>
            <a:off x="240053" y="6225482"/>
            <a:ext cx="8594853" cy="461665"/>
          </a:xfrm>
          <a:prstGeom prst="rect">
            <a:avLst/>
          </a:prstGeom>
          <a:noFill/>
        </p:spPr>
        <p:txBody>
          <a:bodyPr wrap="none" rtlCol="0">
            <a:spAutoFit/>
          </a:bodyPr>
          <a:lstStyle/>
          <a:p>
            <a:r>
              <a:rPr lang="en-GB" dirty="0" smtClean="0">
                <a:latin typeface="SassoonCRInfant" panose="02010503020300020003" pitchFamily="2" charset="0"/>
              </a:rPr>
              <a:t>To view this please visit the Year 4 class page on the school website.</a:t>
            </a:r>
            <a:endParaRPr lang="en-GB" dirty="0">
              <a:latin typeface="SassoonCRInfant" panose="02010503020300020003" pitchFamily="2" charset="0"/>
            </a:endParaRPr>
          </a:p>
        </p:txBody>
      </p:sp>
    </p:spTree>
    <p:extLst>
      <p:ext uri="{BB962C8B-B14F-4D97-AF65-F5344CB8AC3E}">
        <p14:creationId xmlns:p14="http://schemas.microsoft.com/office/powerpoint/2010/main" val="1705309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solidFill>
                  <a:schemeClr val="tx1"/>
                </a:solidFill>
                <a:latin typeface="SassoonPrimaryType" pitchFamily="2" charset="0"/>
              </a:rPr>
              <a:t>Mathematics</a:t>
            </a:r>
            <a:endParaRPr lang="en-GB" altLang="en-US" sz="3600" b="1" u="sng" dirty="0" smtClean="0">
              <a:solidFill>
                <a:schemeClr val="tx1"/>
              </a:solidFill>
              <a:latin typeface="SassoonPrimaryType" pitchFamily="2" charset="0"/>
            </a:endParaRPr>
          </a:p>
        </p:txBody>
      </p:sp>
      <p:sp>
        <p:nvSpPr>
          <p:cNvPr id="16389" name="Rectangle 6"/>
          <p:cNvSpPr>
            <a:spLocks noGrp="1" noChangeArrowheads="1"/>
          </p:cNvSpPr>
          <p:nvPr>
            <p:ph type="body" idx="1"/>
          </p:nvPr>
        </p:nvSpPr>
        <p:spPr>
          <a:xfrm>
            <a:off x="251619" y="983391"/>
            <a:ext cx="8640762" cy="3268662"/>
          </a:xfrm>
        </p:spPr>
        <p:txBody>
          <a:bodyPr/>
          <a:lstStyle/>
          <a:p>
            <a:pPr eaLnBrk="1" hangingPunct="1">
              <a:lnSpc>
                <a:spcPct val="80000"/>
              </a:lnSpc>
              <a:buFont typeface="Wingdings" panose="05000000000000000000" pitchFamily="2" charset="2"/>
              <a:buChar char="v"/>
              <a:defRPr/>
            </a:pPr>
            <a:endParaRPr lang="en-GB" altLang="en-US" sz="2000" dirty="0" smtClean="0">
              <a:latin typeface="SassoonPrimaryType" pitchFamily="2" charset="0"/>
            </a:endParaRPr>
          </a:p>
          <a:p>
            <a:pPr marL="0" indent="0" eaLnBrk="1" hangingPunct="1">
              <a:lnSpc>
                <a:spcPct val="80000"/>
              </a:lnSpc>
              <a:buNone/>
              <a:defRPr/>
            </a:pPr>
            <a:r>
              <a:rPr lang="en-GB" altLang="en-US" sz="2000" dirty="0" smtClean="0">
                <a:latin typeface="SassoonPrimaryType" pitchFamily="2" charset="0"/>
              </a:rPr>
              <a:t>Maths objectives are based on the National Curriculum</a:t>
            </a:r>
          </a:p>
          <a:p>
            <a:pPr eaLnBrk="1" hangingPunct="1">
              <a:lnSpc>
                <a:spcPct val="80000"/>
              </a:lnSpc>
              <a:buFont typeface="Wingdings" panose="05000000000000000000" pitchFamily="2" charset="2"/>
              <a:buChar char="v"/>
              <a:defRPr/>
            </a:pPr>
            <a:endParaRPr lang="en-GB" altLang="en-US" sz="2000" dirty="0">
              <a:latin typeface="SassoonPrimaryType" pitchFamily="2" charset="0"/>
            </a:endParaRPr>
          </a:p>
          <a:p>
            <a:pPr marL="0" indent="0" eaLnBrk="1" hangingPunct="1">
              <a:lnSpc>
                <a:spcPct val="80000"/>
              </a:lnSpc>
              <a:buNone/>
              <a:defRPr/>
            </a:pPr>
            <a:r>
              <a:rPr lang="en-GB" altLang="en-US" sz="2000" dirty="0" smtClean="0">
                <a:latin typeface="SassoonPrimaryType" pitchFamily="2" charset="0"/>
              </a:rPr>
              <a:t>We follow the White Rose Scheme for maths where the children learn through a series of small steps which build to consolidate their understanding. These lessons are grouped into blocks ranging in length from 1-5 weeks depending on content.</a:t>
            </a:r>
          </a:p>
          <a:p>
            <a:pPr eaLnBrk="1" hangingPunct="1">
              <a:lnSpc>
                <a:spcPct val="80000"/>
              </a:lnSpc>
              <a:buFont typeface="Wingdings" panose="05000000000000000000" pitchFamily="2" charset="2"/>
              <a:buChar char="v"/>
              <a:defRPr/>
            </a:pPr>
            <a:endParaRPr lang="en-GB" altLang="en-US" sz="2000" dirty="0" smtClean="0">
              <a:latin typeface="SassoonPrimaryType" pitchFamily="2" charset="0"/>
            </a:endParaRPr>
          </a:p>
          <a:p>
            <a:pPr marL="0" indent="0" eaLnBrk="1" hangingPunct="1">
              <a:lnSpc>
                <a:spcPct val="80000"/>
              </a:lnSpc>
              <a:buNone/>
              <a:defRPr/>
            </a:pPr>
            <a:r>
              <a:rPr lang="en-GB" altLang="en-US" sz="2000" dirty="0" smtClean="0">
                <a:latin typeface="SassoonPrimaryType" pitchFamily="2" charset="0"/>
              </a:rPr>
              <a:t>We have a ‘confident to be wrong’ approach to maths; it’s important for children to understand that they can learn from their mistakes.</a:t>
            </a:r>
          </a:p>
          <a:p>
            <a:pPr eaLnBrk="1" hangingPunct="1">
              <a:lnSpc>
                <a:spcPct val="80000"/>
              </a:lnSpc>
              <a:buFont typeface="Wingdings" panose="05000000000000000000" pitchFamily="2" charset="2"/>
              <a:buChar char="v"/>
              <a:defRPr/>
            </a:pPr>
            <a:endParaRPr lang="en-GB" altLang="en-US" sz="2000" dirty="0" smtClean="0">
              <a:latin typeface="SassoonPrimaryType" pitchFamily="2" charset="0"/>
            </a:endParaRPr>
          </a:p>
          <a:p>
            <a:pPr marL="0" indent="0" eaLnBrk="1" hangingPunct="1">
              <a:lnSpc>
                <a:spcPct val="80000"/>
              </a:lnSpc>
              <a:buNone/>
              <a:defRPr/>
            </a:pPr>
            <a:r>
              <a:rPr lang="en-GB" altLang="en-US" sz="2000" dirty="0" smtClean="0">
                <a:latin typeface="SassoonPrimaryType" pitchFamily="2" charset="0"/>
              </a:rPr>
              <a:t>The children also complete daily morning maths tasks focussing on fluency – 2/3 times a week.</a:t>
            </a:r>
          </a:p>
          <a:p>
            <a:pPr marL="0" indent="0" eaLnBrk="1" hangingPunct="1">
              <a:lnSpc>
                <a:spcPct val="80000"/>
              </a:lnSpc>
              <a:buNone/>
              <a:defRPr/>
            </a:pPr>
            <a:endParaRPr lang="en-GB" altLang="en-US" sz="2000" dirty="0" smtClean="0">
              <a:latin typeface="SassoonPrimaryType" pitchFamily="2" charset="0"/>
            </a:endParaRPr>
          </a:p>
          <a:p>
            <a:pPr marL="0" indent="0" eaLnBrk="1" hangingPunct="1">
              <a:lnSpc>
                <a:spcPct val="80000"/>
              </a:lnSpc>
              <a:buNone/>
              <a:defRPr/>
            </a:pPr>
            <a:r>
              <a:rPr lang="en-GB" altLang="en-US" sz="2000" dirty="0" smtClean="0">
                <a:latin typeface="SassoonPrimaryType" pitchFamily="2" charset="0"/>
              </a:rPr>
              <a:t>Times Tables Rock Stars is used in class and at home to develop quick recall of multiplication facts. Please encourage your child to access this at home and to practise their times tables three times a week (5-10 </a:t>
            </a:r>
            <a:r>
              <a:rPr lang="en-GB" altLang="en-US" sz="2000" dirty="0" err="1" smtClean="0">
                <a:latin typeface="SassoonPrimaryType" pitchFamily="2" charset="0"/>
              </a:rPr>
              <a:t>mins</a:t>
            </a:r>
            <a:r>
              <a:rPr lang="en-GB" altLang="en-US" sz="2000" dirty="0" smtClean="0">
                <a:latin typeface="SassoonPrimaryType" pitchFamily="2" charset="0"/>
              </a:rPr>
              <a:t>) Children are expected to know all the times tables up to and including 12 x 12 by the time they leave Year 4.</a:t>
            </a:r>
          </a:p>
          <a:p>
            <a:pPr marL="0" indent="0" eaLnBrk="1" hangingPunct="1">
              <a:lnSpc>
                <a:spcPct val="80000"/>
              </a:lnSpc>
              <a:buNone/>
              <a:defRPr/>
            </a:pPr>
            <a:endParaRPr lang="en-GB" altLang="en-US" sz="2000" dirty="0" smtClean="0">
              <a:latin typeface="Comic Sans MS" panose="030F0702030302020204" pitchFamily="66" charset="0"/>
            </a:endParaRPr>
          </a:p>
          <a:p>
            <a:pPr eaLnBrk="1" hangingPunct="1">
              <a:lnSpc>
                <a:spcPct val="80000"/>
              </a:lnSpc>
              <a:buFont typeface="Wingdings" panose="05000000000000000000" pitchFamily="2" charset="2"/>
              <a:buChar char="v"/>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spTree>
    <p:extLst>
      <p:ext uri="{BB962C8B-B14F-4D97-AF65-F5344CB8AC3E}">
        <p14:creationId xmlns:p14="http://schemas.microsoft.com/office/powerpoint/2010/main" val="871236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Elburton logo"/>
          <p:cNvPicPr>
            <a:picLocks noChangeAspect="1" noChangeArrowheads="1"/>
          </p:cNvPicPr>
          <p:nvPr/>
        </p:nvPicPr>
        <p:blipFill>
          <a:blip r:embed="rId3" cstate="print">
            <a:clrChange>
              <a:clrFrom>
                <a:srgbClr val="FFFFFF"/>
              </a:clrFrom>
              <a:clrTo>
                <a:srgbClr val="FFFFFF">
                  <a:alpha val="0"/>
                </a:srgbClr>
              </a:clrTo>
            </a:clrChange>
            <a:lum bright="40000" contrast="-70000"/>
          </a:blip>
          <a:srcRect/>
          <a:stretch>
            <a:fillRect/>
          </a:stretch>
        </p:blipFill>
        <p:spPr bwMode="auto">
          <a:xfrm>
            <a:off x="1403350" y="0"/>
            <a:ext cx="6315075" cy="5653088"/>
          </a:xfrm>
          <a:prstGeom prst="rect">
            <a:avLst/>
          </a:prstGeom>
          <a:noFill/>
          <a:ln w="9525">
            <a:noFill/>
            <a:miter lim="800000"/>
            <a:headEnd/>
            <a:tailEnd/>
          </a:ln>
        </p:spPr>
      </p:pic>
      <p:sp>
        <p:nvSpPr>
          <p:cNvPr id="22531" name="Text Box 3"/>
          <p:cNvSpPr txBox="1">
            <a:spLocks noChangeArrowheads="1"/>
          </p:cNvSpPr>
          <p:nvPr/>
        </p:nvSpPr>
        <p:spPr bwMode="auto">
          <a:xfrm>
            <a:off x="179388" y="6092825"/>
            <a:ext cx="8785225" cy="457200"/>
          </a:xfrm>
          <a:prstGeom prst="rect">
            <a:avLst/>
          </a:prstGeom>
          <a:noFill/>
          <a:ln w="9525">
            <a:noFill/>
            <a:miter lim="800000"/>
            <a:headEnd/>
            <a:tailEnd/>
          </a:ln>
        </p:spPr>
        <p:txBody>
          <a:bodyPr>
            <a:spAutoFit/>
          </a:bodyPr>
          <a:lstStyle/>
          <a:p>
            <a:pPr algn="ctr">
              <a:spcBef>
                <a:spcPct val="50000"/>
              </a:spcBef>
            </a:pPr>
            <a:r>
              <a:rPr lang="en-GB" dirty="0">
                <a:solidFill>
                  <a:schemeClr val="accent2"/>
                </a:solidFill>
              </a:rPr>
              <a:t>Inspiring today’s children for tomorrow’s world</a:t>
            </a:r>
          </a:p>
        </p:txBody>
      </p:sp>
      <p:sp>
        <p:nvSpPr>
          <p:cNvPr id="22533" name="Rectangle 6" descr="Rectangle: Click to edit Master text styles&#10;Second level&#10;Third level&#10;Fourth level&#10;Fifth level"/>
          <p:cNvSpPr>
            <a:spLocks noGrp="1" noChangeArrowheads="1"/>
          </p:cNvSpPr>
          <p:nvPr>
            <p:ph type="body" idx="1"/>
          </p:nvPr>
        </p:nvSpPr>
        <p:spPr>
          <a:xfrm>
            <a:off x="323850" y="1124744"/>
            <a:ext cx="8640763" cy="3556694"/>
          </a:xfrm>
        </p:spPr>
        <p:txBody>
          <a:bodyPr/>
          <a:lstStyle/>
          <a:p>
            <a:pPr>
              <a:lnSpc>
                <a:spcPct val="80000"/>
              </a:lnSpc>
              <a:buFontTx/>
              <a:buNone/>
            </a:pPr>
            <a:endParaRPr lang="en-GB" dirty="0" smtClean="0"/>
          </a:p>
          <a:p>
            <a:pPr>
              <a:lnSpc>
                <a:spcPct val="80000"/>
              </a:lnSpc>
              <a:buFontTx/>
              <a:buNone/>
            </a:pPr>
            <a:endParaRPr lang="en-GB" dirty="0" smtClean="0"/>
          </a:p>
          <a:p>
            <a:pPr>
              <a:lnSpc>
                <a:spcPct val="80000"/>
              </a:lnSpc>
              <a:buFontTx/>
              <a:buNone/>
            </a:pPr>
            <a:endParaRPr lang="en-GB" sz="2800" dirty="0" smtClean="0"/>
          </a:p>
        </p:txBody>
      </p:sp>
      <p:sp>
        <p:nvSpPr>
          <p:cNvPr id="6" name="TextBox 5"/>
          <p:cNvSpPr txBox="1"/>
          <p:nvPr/>
        </p:nvSpPr>
        <p:spPr>
          <a:xfrm>
            <a:off x="107504" y="3611396"/>
            <a:ext cx="3442211" cy="2308324"/>
          </a:xfrm>
          <a:prstGeom prst="rect">
            <a:avLst/>
          </a:prstGeom>
          <a:noFill/>
        </p:spPr>
        <p:txBody>
          <a:bodyPr wrap="square" rtlCol="0">
            <a:spAutoFit/>
          </a:bodyPr>
          <a:lstStyle/>
          <a:p>
            <a:pPr algn="ctr"/>
            <a:r>
              <a:rPr lang="en-GB" b="1" dirty="0" smtClean="0">
                <a:latin typeface="SassoonPrimaryType" pitchFamily="2" charset="0"/>
              </a:rPr>
              <a:t>The children use manipulatives and representations to help visualise numbers and mathematical problems. </a:t>
            </a:r>
            <a:endParaRPr lang="en-GB" b="1" dirty="0">
              <a:latin typeface="SassoonPrimaryType" pitchFamily="2" charset="0"/>
            </a:endParaRPr>
          </a:p>
        </p:txBody>
      </p:sp>
      <p:pic>
        <p:nvPicPr>
          <p:cNvPr id="7" name="Picture 6"/>
          <p:cNvPicPr>
            <a:picLocks noChangeAspect="1"/>
          </p:cNvPicPr>
          <p:nvPr/>
        </p:nvPicPr>
        <p:blipFill>
          <a:blip r:embed="rId4"/>
          <a:stretch>
            <a:fillRect/>
          </a:stretch>
        </p:blipFill>
        <p:spPr>
          <a:xfrm>
            <a:off x="256910" y="447210"/>
            <a:ext cx="3888882" cy="2601814"/>
          </a:xfrm>
          <a:prstGeom prst="rect">
            <a:avLst/>
          </a:prstGeom>
        </p:spPr>
      </p:pic>
      <p:pic>
        <p:nvPicPr>
          <p:cNvPr id="8" name="Picture 7"/>
          <p:cNvPicPr>
            <a:picLocks noChangeAspect="1"/>
          </p:cNvPicPr>
          <p:nvPr/>
        </p:nvPicPr>
        <p:blipFill>
          <a:blip r:embed="rId5"/>
          <a:stretch>
            <a:fillRect/>
          </a:stretch>
        </p:blipFill>
        <p:spPr>
          <a:xfrm>
            <a:off x="4355975" y="1333692"/>
            <a:ext cx="4675577" cy="2575222"/>
          </a:xfrm>
          <a:prstGeom prst="rect">
            <a:avLst/>
          </a:prstGeom>
        </p:spPr>
      </p:pic>
      <p:pic>
        <p:nvPicPr>
          <p:cNvPr id="9" name="Picture 8"/>
          <p:cNvPicPr>
            <a:picLocks noChangeAspect="1"/>
          </p:cNvPicPr>
          <p:nvPr/>
        </p:nvPicPr>
        <p:blipFill>
          <a:blip r:embed="rId6"/>
          <a:stretch>
            <a:fillRect/>
          </a:stretch>
        </p:blipFill>
        <p:spPr>
          <a:xfrm>
            <a:off x="4355976" y="4432694"/>
            <a:ext cx="4675577" cy="1501580"/>
          </a:xfrm>
          <a:prstGeom prst="rect">
            <a:avLst/>
          </a:prstGeom>
        </p:spPr>
      </p:pic>
    </p:spTree>
    <p:extLst>
      <p:ext uri="{BB962C8B-B14F-4D97-AF65-F5344CB8AC3E}">
        <p14:creationId xmlns:p14="http://schemas.microsoft.com/office/powerpoint/2010/main" val="3778789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79388" y="6092825"/>
            <a:ext cx="8785225" cy="457200"/>
          </a:xfrm>
          <a:prstGeom prst="rect">
            <a:avLst/>
          </a:prstGeom>
          <a:noFill/>
          <a:ln w="9525">
            <a:noFill/>
            <a:miter lim="800000"/>
            <a:headEnd/>
            <a:tailEnd/>
          </a:ln>
        </p:spPr>
        <p:txBody>
          <a:bodyPr>
            <a:spAutoFit/>
          </a:bodyPr>
          <a:lstStyle/>
          <a:p>
            <a:pPr algn="ctr">
              <a:spcBef>
                <a:spcPct val="50000"/>
              </a:spcBef>
            </a:pPr>
            <a:r>
              <a:rPr lang="en-GB" dirty="0">
                <a:solidFill>
                  <a:schemeClr val="accent2"/>
                </a:solidFill>
              </a:rPr>
              <a:t>Inspiring today’s children for tomorrow’s world</a:t>
            </a:r>
          </a:p>
        </p:txBody>
      </p:sp>
      <p:sp>
        <p:nvSpPr>
          <p:cNvPr id="22532" name="Rectangle 4"/>
          <p:cNvSpPr>
            <a:spLocks noGrp="1" noChangeArrowheads="1"/>
          </p:cNvSpPr>
          <p:nvPr>
            <p:ph type="title"/>
          </p:nvPr>
        </p:nvSpPr>
        <p:spPr>
          <a:xfrm>
            <a:off x="685800" y="189417"/>
            <a:ext cx="7772400" cy="603920"/>
          </a:xfrm>
        </p:spPr>
        <p:txBody>
          <a:bodyPr/>
          <a:lstStyle/>
          <a:p>
            <a:pPr algn="ctr"/>
            <a:r>
              <a:rPr lang="en-GB" sz="2400" b="1" u="sng" dirty="0" smtClean="0">
                <a:solidFill>
                  <a:schemeClr val="tx1"/>
                </a:solidFill>
                <a:latin typeface="SassoonPrimaryType" pitchFamily="2" charset="0"/>
                <a:ea typeface="Tahoma" panose="020B0604030504040204" pitchFamily="34" charset="0"/>
                <a:cs typeface="Tahoma" panose="020B0604030504040204" pitchFamily="34" charset="0"/>
              </a:rPr>
              <a:t>An example of independent learning in maths </a:t>
            </a:r>
            <a:endParaRPr lang="en-GB" sz="3200" dirty="0" smtClean="0">
              <a:solidFill>
                <a:schemeClr val="tx1"/>
              </a:solidFill>
              <a:latin typeface="SassoonPrimaryType" pitchFamily="2"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5920846" y="3666251"/>
            <a:ext cx="2857647" cy="2209914"/>
          </a:xfrm>
          <a:prstGeom prst="rect">
            <a:avLst/>
          </a:prstGeom>
        </p:spPr>
      </p:pic>
      <p:pic>
        <p:nvPicPr>
          <p:cNvPr id="5" name="Picture 4"/>
          <p:cNvPicPr>
            <a:picLocks noChangeAspect="1"/>
          </p:cNvPicPr>
          <p:nvPr/>
        </p:nvPicPr>
        <p:blipFill>
          <a:blip r:embed="rId4"/>
          <a:stretch>
            <a:fillRect/>
          </a:stretch>
        </p:blipFill>
        <p:spPr>
          <a:xfrm>
            <a:off x="5920845" y="1552690"/>
            <a:ext cx="2857647" cy="1991694"/>
          </a:xfrm>
          <a:prstGeom prst="rect">
            <a:avLst/>
          </a:prstGeom>
        </p:spPr>
      </p:pic>
      <p:grpSp>
        <p:nvGrpSpPr>
          <p:cNvPr id="7" name="Group 6"/>
          <p:cNvGrpSpPr/>
          <p:nvPr/>
        </p:nvGrpSpPr>
        <p:grpSpPr>
          <a:xfrm>
            <a:off x="1043608" y="1869525"/>
            <a:ext cx="3300024" cy="1173471"/>
            <a:chOff x="412390" y="1304033"/>
            <a:chExt cx="4708735" cy="1522511"/>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90" y="1304033"/>
              <a:ext cx="4708735" cy="1522511"/>
            </a:xfrm>
            <a:prstGeom prst="rect">
              <a:avLst/>
            </a:prstGeom>
          </p:spPr>
        </p:pic>
        <p:sp>
          <p:nvSpPr>
            <p:cNvPr id="12" name="Rectangle 11"/>
            <p:cNvSpPr/>
            <p:nvPr/>
          </p:nvSpPr>
          <p:spPr>
            <a:xfrm>
              <a:off x="412390" y="1304033"/>
              <a:ext cx="1707877" cy="35980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6" name="Rectangle 5"/>
          <p:cNvSpPr/>
          <p:nvPr/>
        </p:nvSpPr>
        <p:spPr>
          <a:xfrm>
            <a:off x="0" y="3151326"/>
            <a:ext cx="5621471" cy="3170099"/>
          </a:xfrm>
          <a:prstGeom prst="rect">
            <a:avLst/>
          </a:prstGeom>
        </p:spPr>
        <p:txBody>
          <a:bodyPr wrap="square">
            <a:spAutoFit/>
          </a:bodyPr>
          <a:lstStyle/>
          <a:p>
            <a:pPr>
              <a:spcAft>
                <a:spcPts val="0"/>
              </a:spcAft>
            </a:pPr>
            <a:r>
              <a:rPr lang="en-GB" dirty="0">
                <a:latin typeface="Comic Sans MS" panose="030F0702030302020204" pitchFamily="66" charset="0"/>
                <a:ea typeface="Calibri" panose="020F0502020204030204" pitchFamily="34" charset="0"/>
              </a:rPr>
              <a:t> </a:t>
            </a:r>
            <a:endParaRPr lang="en-GB" sz="2000" dirty="0">
              <a:latin typeface="SassoonPrimaryType" pitchFamily="2" charset="0"/>
              <a:ea typeface="Calibri" panose="020F0502020204030204" pitchFamily="34" charset="0"/>
            </a:endParaRPr>
          </a:p>
          <a:p>
            <a:pPr marL="914400" indent="-457200">
              <a:spcAft>
                <a:spcPts val="0"/>
              </a:spcAft>
            </a:pPr>
            <a:r>
              <a:rPr lang="en-GB" sz="2000" b="1" dirty="0">
                <a:latin typeface="SassoonPrimaryType" pitchFamily="2" charset="0"/>
                <a:ea typeface="Calibri" panose="020F0502020204030204" pitchFamily="34" charset="0"/>
              </a:rPr>
              <a:t>1.	</a:t>
            </a:r>
            <a:r>
              <a:rPr lang="en-GB" sz="2000" dirty="0" smtClean="0">
                <a:latin typeface="SassoonPrimaryType" pitchFamily="2" charset="0"/>
                <a:ea typeface="Calibri" panose="020F0502020204030204" pitchFamily="34" charset="0"/>
              </a:rPr>
              <a:t>Look at the representation. Record </a:t>
            </a:r>
            <a:r>
              <a:rPr lang="en-GB" sz="2000" u="sng" dirty="0">
                <a:latin typeface="SassoonPrimaryType" pitchFamily="2" charset="0"/>
                <a:ea typeface="Calibri" panose="020F0502020204030204" pitchFamily="34" charset="0"/>
              </a:rPr>
              <a:t>six</a:t>
            </a:r>
            <a:r>
              <a:rPr lang="en-GB" sz="2000" dirty="0">
                <a:latin typeface="SassoonPrimaryType" pitchFamily="2" charset="0"/>
                <a:ea typeface="Calibri" panose="020F0502020204030204" pitchFamily="34" charset="0"/>
              </a:rPr>
              <a:t> different ways of partitioning this number.</a:t>
            </a:r>
          </a:p>
          <a:p>
            <a:pPr>
              <a:spcAft>
                <a:spcPts val="0"/>
              </a:spcAft>
            </a:pPr>
            <a:r>
              <a:rPr lang="en-GB" sz="2000" dirty="0">
                <a:latin typeface="SassoonPrimaryType" pitchFamily="2" charset="0"/>
                <a:ea typeface="Calibri" panose="020F0502020204030204" pitchFamily="34" charset="0"/>
              </a:rPr>
              <a:t> </a:t>
            </a:r>
          </a:p>
          <a:p>
            <a:pPr marL="914400" indent="-457200">
              <a:spcAft>
                <a:spcPts val="0"/>
              </a:spcAft>
            </a:pPr>
            <a:r>
              <a:rPr lang="en-GB" sz="2000" b="1" dirty="0">
                <a:latin typeface="SassoonPrimaryType" pitchFamily="2" charset="0"/>
                <a:ea typeface="Calibri" panose="020F0502020204030204" pitchFamily="34" charset="0"/>
              </a:rPr>
              <a:t>2.</a:t>
            </a:r>
            <a:r>
              <a:rPr lang="en-GB" sz="2000" dirty="0">
                <a:latin typeface="SassoonPrimaryType" pitchFamily="2" charset="0"/>
                <a:ea typeface="Calibri" panose="020F0502020204030204" pitchFamily="34" charset="0"/>
              </a:rPr>
              <a:t>	Josh says, “My number has 4 thousands, 8 hundreds and 27 ones”.  What is Josh’s number?</a:t>
            </a:r>
          </a:p>
          <a:p>
            <a:pPr>
              <a:spcAft>
                <a:spcPts val="0"/>
              </a:spcAft>
            </a:pPr>
            <a:r>
              <a:rPr lang="en-GB" sz="2000" dirty="0">
                <a:latin typeface="SassoonPrimaryType" pitchFamily="2" charset="0"/>
                <a:ea typeface="Calibri" panose="020F0502020204030204" pitchFamily="34" charset="0"/>
              </a:rPr>
              <a:t>	</a:t>
            </a:r>
          </a:p>
          <a:p>
            <a:pPr>
              <a:spcAft>
                <a:spcPts val="0"/>
              </a:spcAft>
            </a:pPr>
            <a:r>
              <a:rPr lang="en-GB" sz="1800" dirty="0">
                <a:latin typeface="Comic Sans MS" panose="030F0702030302020204" pitchFamily="66" charset="0"/>
                <a:ea typeface="Calibri" panose="020F0502020204030204" pitchFamily="34" charset="0"/>
              </a:rPr>
              <a:t> </a:t>
            </a:r>
          </a:p>
          <a:p>
            <a:pPr>
              <a:spcAft>
                <a:spcPts val="0"/>
              </a:spcAft>
            </a:pP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p:txBody>
      </p:sp>
      <p:sp>
        <p:nvSpPr>
          <p:cNvPr id="9" name="TextBox 8"/>
          <p:cNvSpPr txBox="1"/>
          <p:nvPr/>
        </p:nvSpPr>
        <p:spPr>
          <a:xfrm>
            <a:off x="6007866" y="1009997"/>
            <a:ext cx="2683603" cy="461665"/>
          </a:xfrm>
          <a:prstGeom prst="rect">
            <a:avLst/>
          </a:prstGeom>
          <a:noFill/>
        </p:spPr>
        <p:txBody>
          <a:bodyPr wrap="square" rtlCol="0">
            <a:spAutoFit/>
          </a:bodyPr>
          <a:lstStyle/>
          <a:p>
            <a:r>
              <a:rPr lang="en-GB" dirty="0" smtClean="0">
                <a:latin typeface="SassoonPrimaryType" pitchFamily="2" charset="0"/>
              </a:rPr>
              <a:t>Problem Solving:</a:t>
            </a:r>
            <a:endParaRPr lang="en-GB" dirty="0">
              <a:latin typeface="SassoonPrimaryType" pitchFamily="2" charset="0"/>
            </a:endParaRPr>
          </a:p>
        </p:txBody>
      </p:sp>
      <p:sp>
        <p:nvSpPr>
          <p:cNvPr id="17" name="TextBox 16"/>
          <p:cNvSpPr txBox="1"/>
          <p:nvPr/>
        </p:nvSpPr>
        <p:spPr>
          <a:xfrm>
            <a:off x="395536" y="1185982"/>
            <a:ext cx="2975584" cy="461665"/>
          </a:xfrm>
          <a:prstGeom prst="rect">
            <a:avLst/>
          </a:prstGeom>
          <a:noFill/>
        </p:spPr>
        <p:txBody>
          <a:bodyPr wrap="square" rtlCol="0">
            <a:spAutoFit/>
          </a:bodyPr>
          <a:lstStyle/>
          <a:p>
            <a:r>
              <a:rPr lang="en-GB" dirty="0" smtClean="0">
                <a:latin typeface="SassoonPrimaryType" pitchFamily="2" charset="0"/>
              </a:rPr>
              <a:t>Independent work:</a:t>
            </a:r>
            <a:endParaRPr lang="en-GB" dirty="0">
              <a:latin typeface="SassoonPrimaryType" pitchFamily="2" charset="0"/>
            </a:endParaRPr>
          </a:p>
        </p:txBody>
      </p:sp>
    </p:spTree>
    <p:extLst>
      <p:ext uri="{BB962C8B-B14F-4D97-AF65-F5344CB8AC3E}">
        <p14:creationId xmlns:p14="http://schemas.microsoft.com/office/powerpoint/2010/main" val="404554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8676" name="Rectangle 4"/>
          <p:cNvSpPr>
            <a:spLocks noGrp="1" noChangeArrowheads="1"/>
          </p:cNvSpPr>
          <p:nvPr>
            <p:ph type="title"/>
          </p:nvPr>
        </p:nvSpPr>
        <p:spPr>
          <a:xfrm>
            <a:off x="685800" y="-225152"/>
            <a:ext cx="7772400" cy="1143000"/>
          </a:xfrm>
        </p:spPr>
        <p:txBody>
          <a:bodyPr/>
          <a:lstStyle/>
          <a:p>
            <a:pPr algn="ctr" eaLnBrk="1" hangingPunct="1"/>
            <a:r>
              <a:rPr lang="en-GB" altLang="en-US" b="1" u="sng" dirty="0" smtClean="0">
                <a:solidFill>
                  <a:schemeClr val="tx1"/>
                </a:solidFill>
                <a:latin typeface="SassoonPrimaryType" pitchFamily="2" charset="0"/>
              </a:rPr>
              <a:t>Reading</a:t>
            </a:r>
          </a:p>
        </p:txBody>
      </p:sp>
      <p:sp>
        <p:nvSpPr>
          <p:cNvPr id="28677" name="Rectangle 5"/>
          <p:cNvSpPr>
            <a:spLocks noGrp="1" noChangeArrowheads="1"/>
          </p:cNvSpPr>
          <p:nvPr>
            <p:ph type="body" idx="1"/>
          </p:nvPr>
        </p:nvSpPr>
        <p:spPr>
          <a:xfrm>
            <a:off x="446087" y="476672"/>
            <a:ext cx="8229600" cy="4525962"/>
          </a:xfrm>
        </p:spPr>
        <p:txBody>
          <a:bodyPr/>
          <a:lstStyle/>
          <a:p>
            <a:pPr eaLnBrk="1" hangingPunct="1">
              <a:buFont typeface="Wingdings" panose="05000000000000000000" pitchFamily="2" charset="2"/>
              <a:buChar char="v"/>
            </a:pPr>
            <a:endParaRPr lang="en-GB" altLang="en-US" sz="1800" dirty="0" smtClean="0">
              <a:latin typeface="SassoonPrimaryType" pitchFamily="2" charset="0"/>
            </a:endParaRPr>
          </a:p>
          <a:p>
            <a:pPr marL="0" indent="0" eaLnBrk="1" hangingPunct="1">
              <a:buNone/>
            </a:pPr>
            <a:r>
              <a:rPr lang="en-GB" altLang="en-US" sz="1800" dirty="0" smtClean="0">
                <a:latin typeface="SassoonPrimaryType" pitchFamily="2" charset="0"/>
              </a:rPr>
              <a:t>Children are expected to read at home with an adult for 10-15 minutes, three to five times a week.</a:t>
            </a:r>
          </a:p>
          <a:p>
            <a:pPr eaLnBrk="1" hangingPunct="1">
              <a:buFont typeface="Wingdings" panose="05000000000000000000" pitchFamily="2" charset="2"/>
              <a:buChar char="v"/>
            </a:pPr>
            <a:endParaRPr lang="en-GB" altLang="en-US" sz="1800" dirty="0" smtClean="0">
              <a:latin typeface="SassoonPrimaryType" pitchFamily="2" charset="0"/>
            </a:endParaRPr>
          </a:p>
          <a:p>
            <a:pPr marL="0" indent="0" eaLnBrk="1" hangingPunct="1">
              <a:buNone/>
            </a:pPr>
            <a:r>
              <a:rPr lang="en-GB" altLang="en-US" sz="1800" dirty="0" smtClean="0">
                <a:latin typeface="SassoonPrimaryType" pitchFamily="2" charset="0"/>
              </a:rPr>
              <a:t>We develop children’s reading in various ways including whole class reading, paired and independent reading. </a:t>
            </a:r>
          </a:p>
          <a:p>
            <a:pPr eaLnBrk="1" hangingPunct="1">
              <a:buFont typeface="Wingdings" panose="05000000000000000000" pitchFamily="2" charset="2"/>
              <a:buChar char="v"/>
            </a:pPr>
            <a:endParaRPr lang="en-GB" altLang="en-US" sz="1800" dirty="0" smtClean="0">
              <a:latin typeface="SassoonPrimaryType" pitchFamily="2" charset="0"/>
            </a:endParaRPr>
          </a:p>
          <a:p>
            <a:pPr marL="0" indent="0" eaLnBrk="1" hangingPunct="1">
              <a:buNone/>
            </a:pPr>
            <a:r>
              <a:rPr lang="en-GB" altLang="en-US" sz="1800" dirty="0" smtClean="0">
                <a:latin typeface="SassoonPrimaryType" pitchFamily="2" charset="0"/>
              </a:rPr>
              <a:t>A variety of different genres are chosen to ensure that the children are exposed to a range of vocabulary, styles and purposes.</a:t>
            </a:r>
          </a:p>
          <a:p>
            <a:pPr eaLnBrk="1" hangingPunct="1">
              <a:buFont typeface="Wingdings" panose="05000000000000000000" pitchFamily="2" charset="2"/>
              <a:buChar char="v"/>
            </a:pPr>
            <a:endParaRPr lang="en-GB" altLang="en-US" sz="1800" dirty="0" smtClean="0">
              <a:latin typeface="SassoonPrimaryType" pitchFamily="2" charset="0"/>
            </a:endParaRPr>
          </a:p>
          <a:p>
            <a:pPr marL="0" indent="0" eaLnBrk="1" hangingPunct="1">
              <a:buNone/>
            </a:pPr>
            <a:r>
              <a:rPr lang="en-GB" altLang="en-US" sz="1800" dirty="0" smtClean="0">
                <a:latin typeface="SassoonPrimaryType" pitchFamily="2" charset="0"/>
              </a:rPr>
              <a:t>We also have a class reader which is read throughout the week. Our current class reader is The Iron Man, which also links to our current English unit. </a:t>
            </a:r>
          </a:p>
          <a:p>
            <a:pPr eaLnBrk="1" hangingPunct="1">
              <a:buFont typeface="Wingdings" panose="05000000000000000000" pitchFamily="2" charset="2"/>
              <a:buChar char="v"/>
            </a:pPr>
            <a:endParaRPr lang="en-GB" altLang="en-US" sz="1800" dirty="0">
              <a:latin typeface="SassoonPrimaryType" pitchFamily="2" charset="0"/>
            </a:endParaRPr>
          </a:p>
          <a:p>
            <a:pPr marL="0" indent="0" eaLnBrk="1" hangingPunct="1">
              <a:buNone/>
            </a:pPr>
            <a:r>
              <a:rPr lang="en-GB" altLang="en-US" sz="1800" dirty="0" smtClean="0">
                <a:latin typeface="SassoonPrimaryType" pitchFamily="2" charset="0"/>
              </a:rPr>
              <a:t>Children’s Reading Records need to be kept up to date and we shall be checking these on a Friday – please ensure the children read to you as well as read independently and get their reading signed by an adult – 3 times a week for a dojo point! If children struggle to find time to read at home, time can be found during the school day at appropriate times. </a:t>
            </a:r>
          </a:p>
          <a:p>
            <a:pPr eaLnBrk="1" hangingPunct="1">
              <a:buFont typeface="Wingdings" panose="05000000000000000000" pitchFamily="2" charset="2"/>
              <a:buChar char="v"/>
            </a:pPr>
            <a:endParaRPr lang="en-GB" altLang="en-US" sz="2000" dirty="0" smtClean="0">
              <a:latin typeface="Comic Sans MS" panose="030F0702030302020204" pitchFamily="66" charset="0"/>
            </a:endParaRPr>
          </a:p>
        </p:txBody>
      </p:sp>
    </p:spTree>
    <p:extLst>
      <p:ext uri="{BB962C8B-B14F-4D97-AF65-F5344CB8AC3E}">
        <p14:creationId xmlns:p14="http://schemas.microsoft.com/office/powerpoint/2010/main" val="231199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557419" y="3510136"/>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a:endParaRPr lang="en-GB" altLang="en-US" sz="7200" b="1" kern="0" dirty="0" smtClean="0">
              <a:solidFill>
                <a:schemeClr val="tx1"/>
              </a:solidFill>
              <a:latin typeface="SassoonPrimaryType" pitchFamily="2" charset="0"/>
            </a:endParaRPr>
          </a:p>
          <a:p>
            <a:pPr algn="ctr"/>
            <a:endParaRPr lang="en-GB" altLang="en-US" sz="7200" b="1" kern="0" dirty="0">
              <a:solidFill>
                <a:schemeClr val="tx1"/>
              </a:solidFill>
              <a:latin typeface="SassoonPrimaryType" pitchFamily="2" charset="0"/>
            </a:endParaRPr>
          </a:p>
          <a:p>
            <a:pPr algn="ctr"/>
            <a:r>
              <a:rPr lang="en-GB" altLang="en-US" sz="8000" b="1" kern="0" dirty="0" smtClean="0">
                <a:solidFill>
                  <a:schemeClr val="tx1"/>
                </a:solidFill>
                <a:latin typeface="SassoonPrimaryType" pitchFamily="2" charset="0"/>
              </a:rPr>
              <a:t>The </a:t>
            </a:r>
          </a:p>
          <a:p>
            <a:pPr algn="ctr"/>
            <a:r>
              <a:rPr lang="en-GB" altLang="en-US" sz="8000" b="1" kern="0" dirty="0" smtClean="0">
                <a:solidFill>
                  <a:schemeClr val="tx1"/>
                </a:solidFill>
                <a:latin typeface="SassoonPrimaryType" pitchFamily="2" charset="0"/>
              </a:rPr>
              <a:t>Year 4 </a:t>
            </a:r>
          </a:p>
          <a:p>
            <a:pPr algn="ctr"/>
            <a:r>
              <a:rPr lang="en-GB" altLang="en-US" sz="8000" b="1" kern="0" dirty="0" smtClean="0">
                <a:solidFill>
                  <a:schemeClr val="tx1"/>
                </a:solidFill>
                <a:latin typeface="SassoonPrimaryType" pitchFamily="2" charset="0"/>
              </a:rPr>
              <a:t>Team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41" y="477583"/>
            <a:ext cx="2134654" cy="2668317"/>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7802" b="11556"/>
          <a:stretch/>
        </p:blipFill>
        <p:spPr>
          <a:xfrm>
            <a:off x="6511334" y="454743"/>
            <a:ext cx="2163452" cy="2668316"/>
          </a:xfrm>
          <a:prstGeom prst="rect">
            <a:avLst/>
          </a:prstGeom>
        </p:spPr>
      </p:pic>
      <p:grpSp>
        <p:nvGrpSpPr>
          <p:cNvPr id="14" name="Group 13"/>
          <p:cNvGrpSpPr/>
          <p:nvPr/>
        </p:nvGrpSpPr>
        <p:grpSpPr>
          <a:xfrm>
            <a:off x="142575" y="4653136"/>
            <a:ext cx="8680177" cy="1584176"/>
            <a:chOff x="284311" y="4149080"/>
            <a:chExt cx="13622449" cy="2225364"/>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786" b="10595"/>
            <a:stretch/>
          </p:blipFill>
          <p:spPr>
            <a:xfrm>
              <a:off x="6112144" y="4165426"/>
              <a:ext cx="1844232" cy="22033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690" y="4149080"/>
              <a:ext cx="1780291" cy="222536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311" y="4149080"/>
              <a:ext cx="1780291" cy="222536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6969" y="4149081"/>
              <a:ext cx="1775764" cy="22197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36501" y="4149080"/>
              <a:ext cx="1780291" cy="222536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9540" y="4165426"/>
              <a:ext cx="1762688" cy="2203360"/>
            </a:xfrm>
            <a:prstGeom prst="rect">
              <a:avLst/>
            </a:prstGeom>
          </p:spPr>
        </p:pic>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b="10540"/>
            <a:stretch/>
          </p:blipFill>
          <p:spPr>
            <a:xfrm>
              <a:off x="11976912" y="4149080"/>
              <a:ext cx="1929848" cy="2219706"/>
            </a:xfrm>
            <a:prstGeom prst="rect">
              <a:avLst/>
            </a:prstGeom>
          </p:spPr>
        </p:pic>
      </p:grpSp>
    </p:spTree>
    <p:extLst>
      <p:ext uri="{BB962C8B-B14F-4D97-AF65-F5344CB8AC3E}">
        <p14:creationId xmlns:p14="http://schemas.microsoft.com/office/powerpoint/2010/main" val="3335894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8676" name="Rectangle 4"/>
          <p:cNvSpPr>
            <a:spLocks noGrp="1" noChangeArrowheads="1"/>
          </p:cNvSpPr>
          <p:nvPr>
            <p:ph type="title"/>
          </p:nvPr>
        </p:nvSpPr>
        <p:spPr>
          <a:xfrm>
            <a:off x="674687" y="155813"/>
            <a:ext cx="7772400" cy="836712"/>
          </a:xfrm>
        </p:spPr>
        <p:txBody>
          <a:bodyPr/>
          <a:lstStyle/>
          <a:p>
            <a:pPr algn="ctr" eaLnBrk="1" hangingPunct="1"/>
            <a:r>
              <a:rPr lang="en-GB" altLang="en-US" b="1" u="sng" dirty="0" smtClean="0">
                <a:solidFill>
                  <a:schemeClr val="tx1"/>
                </a:solidFill>
                <a:latin typeface="SassoonPrimaryType" pitchFamily="2" charset="0"/>
              </a:rPr>
              <a:t>Reading</a:t>
            </a:r>
          </a:p>
        </p:txBody>
      </p:sp>
      <p:sp>
        <p:nvSpPr>
          <p:cNvPr id="28677" name="Rectangle 5"/>
          <p:cNvSpPr>
            <a:spLocks noGrp="1" noChangeArrowheads="1"/>
          </p:cNvSpPr>
          <p:nvPr>
            <p:ph type="body" idx="1"/>
          </p:nvPr>
        </p:nvSpPr>
        <p:spPr>
          <a:xfrm>
            <a:off x="457200" y="1048263"/>
            <a:ext cx="8229600" cy="4525962"/>
          </a:xfrm>
        </p:spPr>
        <p:txBody>
          <a:bodyPr/>
          <a:lstStyle/>
          <a:p>
            <a:pPr marL="0" indent="0" eaLnBrk="1" hangingPunct="1">
              <a:buNone/>
            </a:pPr>
            <a:r>
              <a:rPr lang="en-GB" altLang="en-US" sz="1800" dirty="0" smtClean="0">
                <a:latin typeface="SassoonPrimaryType" pitchFamily="2" charset="0"/>
              </a:rPr>
              <a:t>There is a big emphasis on reading again this year in order to raise the profile of reading throughout the school. We have several initiatives to enhance the children’s love of reading and to enrich their vocabulary:</a:t>
            </a:r>
          </a:p>
          <a:p>
            <a:pPr marL="0" indent="0" eaLnBrk="1" hangingPunct="1">
              <a:buNone/>
            </a:pPr>
            <a:r>
              <a:rPr lang="en-GB" altLang="en-US" sz="1800" dirty="0" smtClean="0">
                <a:latin typeface="SassoonPrimaryType" pitchFamily="2" charset="0"/>
              </a:rPr>
              <a:t> </a:t>
            </a:r>
          </a:p>
          <a:p>
            <a:pPr eaLnBrk="1" hangingPunct="1">
              <a:buFont typeface="Wingdings" panose="05000000000000000000" pitchFamily="2" charset="2"/>
              <a:buChar char="v"/>
            </a:pPr>
            <a:r>
              <a:rPr lang="en-GB" altLang="en-US" sz="1800" dirty="0" smtClean="0">
                <a:latin typeface="SassoonPrimaryType" pitchFamily="2" charset="0"/>
              </a:rPr>
              <a:t>Word of the Day</a:t>
            </a:r>
          </a:p>
          <a:p>
            <a:pPr eaLnBrk="1" hangingPunct="1">
              <a:buFont typeface="Wingdings" panose="05000000000000000000" pitchFamily="2" charset="2"/>
              <a:buChar char="v"/>
            </a:pPr>
            <a:endParaRPr lang="en-GB" altLang="en-US" sz="1800" dirty="0" smtClean="0">
              <a:latin typeface="SassoonPrimaryType" pitchFamily="2" charset="0"/>
            </a:endParaRPr>
          </a:p>
          <a:p>
            <a:pPr eaLnBrk="1" hangingPunct="1">
              <a:buFont typeface="Wingdings" panose="05000000000000000000" pitchFamily="2" charset="2"/>
              <a:buChar char="v"/>
            </a:pPr>
            <a:r>
              <a:rPr lang="en-GB" altLang="en-US" sz="1800" dirty="0" smtClean="0">
                <a:latin typeface="SassoonPrimaryType" pitchFamily="2" charset="0"/>
              </a:rPr>
              <a:t>Developing </a:t>
            </a:r>
            <a:r>
              <a:rPr lang="en-GB" altLang="en-US" sz="1800" dirty="0">
                <a:latin typeface="SassoonPrimaryType" pitchFamily="2" charset="0"/>
              </a:rPr>
              <a:t>higher order </a:t>
            </a:r>
            <a:r>
              <a:rPr lang="en-GB" altLang="en-US" sz="1800" dirty="0" smtClean="0">
                <a:latin typeface="SassoonPrimaryType" pitchFamily="2" charset="0"/>
              </a:rPr>
              <a:t>reading skills (</a:t>
            </a:r>
            <a:r>
              <a:rPr lang="en-GB" altLang="en-US" sz="1800" b="1" dirty="0" smtClean="0">
                <a:latin typeface="SassoonPrimaryType" pitchFamily="2" charset="0"/>
              </a:rPr>
              <a:t>V</a:t>
            </a:r>
            <a:r>
              <a:rPr lang="en-GB" altLang="en-US" sz="1800" dirty="0" smtClean="0">
                <a:latin typeface="SassoonPrimaryType" pitchFamily="2" charset="0"/>
              </a:rPr>
              <a:t>ocabulary, </a:t>
            </a:r>
            <a:r>
              <a:rPr lang="en-GB" altLang="en-US" sz="1800" b="1" dirty="0" smtClean="0">
                <a:latin typeface="SassoonPrimaryType" pitchFamily="2" charset="0"/>
              </a:rPr>
              <a:t>I</a:t>
            </a:r>
            <a:r>
              <a:rPr lang="en-GB" altLang="en-US" sz="1800" dirty="0" smtClean="0">
                <a:latin typeface="SassoonPrimaryType" pitchFamily="2" charset="0"/>
              </a:rPr>
              <a:t>nference, </a:t>
            </a:r>
            <a:r>
              <a:rPr lang="en-GB" altLang="en-US" sz="1800" b="1" dirty="0" smtClean="0">
                <a:latin typeface="SassoonPrimaryType" pitchFamily="2" charset="0"/>
              </a:rPr>
              <a:t>P</a:t>
            </a:r>
            <a:r>
              <a:rPr lang="en-GB" altLang="en-US" sz="1800" dirty="0" smtClean="0">
                <a:latin typeface="SassoonPrimaryType" pitchFamily="2" charset="0"/>
              </a:rPr>
              <a:t>rediction, </a:t>
            </a:r>
            <a:r>
              <a:rPr lang="en-GB" altLang="en-US" sz="1800" b="1" dirty="0" smtClean="0">
                <a:latin typeface="SassoonPrimaryType" pitchFamily="2" charset="0"/>
              </a:rPr>
              <a:t>E</a:t>
            </a:r>
            <a:r>
              <a:rPr lang="en-GB" altLang="en-US" sz="1800" dirty="0" smtClean="0">
                <a:latin typeface="SassoonPrimaryType" pitchFamily="2" charset="0"/>
              </a:rPr>
              <a:t>xplanation, </a:t>
            </a:r>
            <a:r>
              <a:rPr lang="en-GB" altLang="en-US" sz="1800" b="1" dirty="0" smtClean="0">
                <a:latin typeface="SassoonPrimaryType" pitchFamily="2" charset="0"/>
              </a:rPr>
              <a:t>R</a:t>
            </a:r>
            <a:r>
              <a:rPr lang="en-GB" altLang="en-US" sz="1800" dirty="0" smtClean="0">
                <a:latin typeface="SassoonPrimaryType" pitchFamily="2" charset="0"/>
              </a:rPr>
              <a:t>etrieve and </a:t>
            </a:r>
            <a:r>
              <a:rPr lang="en-GB" altLang="en-US" sz="1800" b="1" dirty="0" smtClean="0">
                <a:latin typeface="SassoonPrimaryType" pitchFamily="2" charset="0"/>
              </a:rPr>
              <a:t>S</a:t>
            </a:r>
            <a:r>
              <a:rPr lang="en-GB" altLang="en-US" sz="1800" dirty="0" smtClean="0">
                <a:latin typeface="SassoonPrimaryType" pitchFamily="2" charset="0"/>
              </a:rPr>
              <a:t>ummarise) - </a:t>
            </a:r>
            <a:r>
              <a:rPr lang="en-GB" altLang="en-US" sz="1800" b="1" dirty="0" smtClean="0">
                <a:latin typeface="SassoonPrimaryType" pitchFamily="2" charset="0"/>
              </a:rPr>
              <a:t>VIPERS</a:t>
            </a:r>
          </a:p>
          <a:p>
            <a:pPr marL="0" indent="0" eaLnBrk="1" hangingPunct="1">
              <a:buNone/>
            </a:pPr>
            <a:endParaRPr lang="en-GB" altLang="en-US" sz="1800" dirty="0">
              <a:latin typeface="SassoonPrimaryType" pitchFamily="2" charset="0"/>
            </a:endParaRPr>
          </a:p>
          <a:p>
            <a:pPr eaLnBrk="1" hangingPunct="1">
              <a:buFont typeface="Wingdings" panose="05000000000000000000" pitchFamily="2" charset="2"/>
              <a:buChar char="v"/>
            </a:pPr>
            <a:r>
              <a:rPr lang="en-GB" altLang="en-US" sz="1800" dirty="0" smtClean="0">
                <a:latin typeface="SassoonPrimaryType" pitchFamily="2" charset="0"/>
              </a:rPr>
              <a:t>Class reader – Iron Man</a:t>
            </a:r>
          </a:p>
          <a:p>
            <a:pPr eaLnBrk="1" hangingPunct="1">
              <a:buFont typeface="Wingdings" panose="05000000000000000000" pitchFamily="2" charset="2"/>
              <a:buChar char="v"/>
            </a:pPr>
            <a:endParaRPr lang="en-GB" altLang="en-US" sz="1800" dirty="0">
              <a:latin typeface="SassoonPrimaryType" pitchFamily="2" charset="0"/>
            </a:endParaRPr>
          </a:p>
          <a:p>
            <a:pPr eaLnBrk="1" hangingPunct="1">
              <a:buFont typeface="Wingdings" panose="05000000000000000000" pitchFamily="2" charset="2"/>
              <a:buChar char="v"/>
            </a:pPr>
            <a:r>
              <a:rPr lang="en-GB" altLang="en-US" sz="1800" dirty="0" smtClean="0">
                <a:latin typeface="SassoonPrimaryType" pitchFamily="2" charset="0"/>
              </a:rPr>
              <a:t>New book banded books which have been purchased especially for the new year.</a:t>
            </a:r>
          </a:p>
          <a:p>
            <a:pPr eaLnBrk="1" hangingPunct="1">
              <a:buFont typeface="Wingdings" panose="05000000000000000000" pitchFamily="2" charset="2"/>
              <a:buChar char="v"/>
            </a:pPr>
            <a:endParaRPr lang="en-GB" altLang="en-US" sz="1800" dirty="0">
              <a:latin typeface="SassoonPrimaryType" pitchFamily="2" charset="0"/>
            </a:endParaRPr>
          </a:p>
          <a:p>
            <a:pPr eaLnBrk="1" hangingPunct="1">
              <a:buFont typeface="Wingdings" panose="05000000000000000000" pitchFamily="2" charset="2"/>
              <a:buChar char="v"/>
            </a:pPr>
            <a:r>
              <a:rPr lang="en-GB" altLang="en-US" sz="1800" dirty="0" smtClean="0">
                <a:latin typeface="SassoonPrimaryType" pitchFamily="2" charset="0"/>
              </a:rPr>
              <a:t>The library – Children will get to spend time perusing the books in our library filled with non-fiction and fiction books! </a:t>
            </a:r>
          </a:p>
        </p:txBody>
      </p:sp>
    </p:spTree>
    <p:extLst>
      <p:ext uri="{BB962C8B-B14F-4D97-AF65-F5344CB8AC3E}">
        <p14:creationId xmlns:p14="http://schemas.microsoft.com/office/powerpoint/2010/main" val="609769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smtClean="0">
                <a:solidFill>
                  <a:schemeClr val="tx1"/>
                </a:solidFill>
                <a:latin typeface="SassoonPrimaryType" pitchFamily="2" charset="0"/>
              </a:rPr>
              <a:t>Accelerated Reader</a:t>
            </a:r>
            <a:endParaRPr lang="en-GB" sz="4000" b="1" u="sng" dirty="0">
              <a:solidFill>
                <a:schemeClr val="tx1"/>
              </a:solidFill>
              <a:latin typeface="SassoonPrimaryType" pitchFamily="2" charset="0"/>
            </a:endParaRPr>
          </a:p>
        </p:txBody>
      </p:sp>
      <p:sp>
        <p:nvSpPr>
          <p:cNvPr id="3" name="Content Placeholder 2"/>
          <p:cNvSpPr>
            <a:spLocks noGrp="1"/>
          </p:cNvSpPr>
          <p:nvPr>
            <p:ph idx="1"/>
          </p:nvPr>
        </p:nvSpPr>
        <p:spPr>
          <a:xfrm>
            <a:off x="609600" y="2204864"/>
            <a:ext cx="7772400" cy="4114800"/>
          </a:xfrm>
        </p:spPr>
        <p:txBody>
          <a:bodyPr/>
          <a:lstStyle/>
          <a:p>
            <a:pPr marL="0" indent="0">
              <a:buNone/>
            </a:pPr>
            <a:r>
              <a:rPr lang="en-GB" sz="2000" b="1" dirty="0">
                <a:latin typeface="SassoonPrimaryType" pitchFamily="2" charset="0"/>
              </a:rPr>
              <a:t>Accelerated Reader is a computerised program that is designed to improve children’s reading ability and to raise their reading age. </a:t>
            </a:r>
            <a:r>
              <a:rPr lang="en-GB" sz="2000" b="1" dirty="0" smtClean="0">
                <a:latin typeface="SassoonPrimaryType" pitchFamily="2" charset="0"/>
              </a:rPr>
              <a:t>We will continue to use this system where children can quiz and work their way through the book bands. </a:t>
            </a:r>
            <a:endParaRPr lang="en-GB" sz="2000" b="1" dirty="0">
              <a:latin typeface="SassoonPrimaryType" pitchFamily="2" charset="0"/>
            </a:endParaRPr>
          </a:p>
          <a:p>
            <a:pPr marL="0" indent="0">
              <a:buNone/>
            </a:pPr>
            <a:r>
              <a:rPr lang="en-GB" sz="2000" b="1" dirty="0">
                <a:latin typeface="SassoonPrimaryType" pitchFamily="2" charset="0"/>
              </a:rPr>
              <a:t> </a:t>
            </a:r>
          </a:p>
          <a:p>
            <a:pPr marL="0" indent="0">
              <a:buNone/>
            </a:pPr>
            <a:r>
              <a:rPr lang="en-GB" sz="2000" b="1" dirty="0">
                <a:latin typeface="SassoonPrimaryType" pitchFamily="2" charset="0"/>
              </a:rPr>
              <a:t>The Accelerated Reader Program works by identifying a child’s ZPD (Zone of Proximal Development) which is a selection of books that will not only match their ability, but will also challenge them and develop their vocabulary.</a:t>
            </a:r>
          </a:p>
          <a:p>
            <a:pPr marL="0" indent="0">
              <a:buNone/>
            </a:pPr>
            <a:endParaRPr lang="en-GB" sz="2000" b="1" dirty="0">
              <a:latin typeface="SassoonPrimaryType" pitchFamily="2" charset="0"/>
            </a:endParaRPr>
          </a:p>
          <a:p>
            <a:pPr marL="0" indent="0">
              <a:buNone/>
            </a:pPr>
            <a:r>
              <a:rPr lang="en-GB" sz="2000" b="1" dirty="0">
                <a:latin typeface="SassoonPrimaryType" pitchFamily="2" charset="0"/>
              </a:rPr>
              <a:t>Each child takes an online comprehension test in order to determine their </a:t>
            </a:r>
            <a:r>
              <a:rPr lang="en-GB" sz="2000" b="1" dirty="0" smtClean="0">
                <a:latin typeface="SassoonPrimaryType" pitchFamily="2" charset="0"/>
              </a:rPr>
              <a:t>ZPD – Star Reading Test</a:t>
            </a:r>
            <a:endParaRPr lang="en-GB" sz="2000" b="1" dirty="0">
              <a:latin typeface="SassoonPrimaryType" pitchFamily="2" charset="0"/>
            </a:endParaRPr>
          </a:p>
          <a:p>
            <a:pPr marL="0" indent="0">
              <a:buNone/>
            </a:pPr>
            <a:r>
              <a:rPr lang="en-GB" sz="1800" dirty="0">
                <a:latin typeface="Comic Sans MS" panose="030F0702030302020204" pitchFamily="66" charset="0"/>
              </a:rPr>
              <a:t> </a:t>
            </a:r>
            <a:r>
              <a:rPr lang="en-GB" dirty="0"/>
              <a:t> </a:t>
            </a:r>
          </a:p>
          <a:p>
            <a:endParaRPr lang="en-GB" dirty="0"/>
          </a:p>
        </p:txBody>
      </p:sp>
      <p:pic>
        <p:nvPicPr>
          <p:cNvPr id="5" name="Picture 4"/>
          <p:cNvPicPr>
            <a:picLocks noChangeAspect="1"/>
          </p:cNvPicPr>
          <p:nvPr/>
        </p:nvPicPr>
        <p:blipFill>
          <a:blip r:embed="rId2"/>
          <a:stretch>
            <a:fillRect/>
          </a:stretch>
        </p:blipFill>
        <p:spPr>
          <a:xfrm>
            <a:off x="5868144" y="264232"/>
            <a:ext cx="2933700" cy="1562100"/>
          </a:xfrm>
          <a:prstGeom prst="rect">
            <a:avLst/>
          </a:prstGeom>
        </p:spPr>
      </p:pic>
    </p:spTree>
    <p:extLst>
      <p:ext uri="{BB962C8B-B14F-4D97-AF65-F5344CB8AC3E}">
        <p14:creationId xmlns:p14="http://schemas.microsoft.com/office/powerpoint/2010/main" val="190699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294" y="1407232"/>
            <a:ext cx="8148162" cy="4114800"/>
          </a:xfrm>
        </p:spPr>
        <p:txBody>
          <a:bodyPr/>
          <a:lstStyle/>
          <a:p>
            <a:pPr marL="0" indent="0">
              <a:buNone/>
            </a:pPr>
            <a:endParaRPr lang="en-GB" sz="2000" dirty="0">
              <a:latin typeface="Comic Sans MS" panose="030F0702030302020204" pitchFamily="66" charset="0"/>
            </a:endParaRPr>
          </a:p>
          <a:p>
            <a:pPr marL="0" indent="0">
              <a:buNone/>
            </a:pPr>
            <a:r>
              <a:rPr lang="en-GB" sz="1800" b="1" dirty="0">
                <a:latin typeface="SassoonPrimaryInfant" pitchFamily="2" charset="0"/>
              </a:rPr>
              <a:t>Children will be directed to choose books from the class library that fall within this range. When they have ﬁnished the book, they will take a short, electronic quiz that assesses their understanding.  </a:t>
            </a:r>
            <a:endParaRPr lang="en-GB" sz="1800" b="1" dirty="0" smtClean="0">
              <a:latin typeface="SassoonPrimaryInfant" pitchFamily="2" charset="0"/>
            </a:endParaRPr>
          </a:p>
          <a:p>
            <a:pPr marL="0" indent="0">
              <a:buNone/>
            </a:pPr>
            <a:endParaRPr lang="en-GB" sz="1800" b="1" dirty="0">
              <a:latin typeface="SassoonPrimaryInfant" pitchFamily="2" charset="0"/>
            </a:endParaRPr>
          </a:p>
          <a:p>
            <a:pPr marL="0" indent="0">
              <a:buNone/>
            </a:pPr>
            <a:r>
              <a:rPr lang="en-GB" sz="1800" b="1" dirty="0" smtClean="0">
                <a:latin typeface="SassoonPrimaryInfant" pitchFamily="2" charset="0"/>
              </a:rPr>
              <a:t>It </a:t>
            </a:r>
            <a:r>
              <a:rPr lang="en-GB" sz="1800" b="1" dirty="0">
                <a:latin typeface="SassoonPrimaryInfant" pitchFamily="2" charset="0"/>
              </a:rPr>
              <a:t>also enables teachers to closely monitor individual reading progress and ensure that children are selecting books that are challenging enough to meet their individual needs. </a:t>
            </a:r>
            <a:endParaRPr lang="en-GB" sz="1800" b="1" dirty="0" smtClean="0">
              <a:latin typeface="SassoonPrimaryInfant" pitchFamily="2" charset="0"/>
            </a:endParaRPr>
          </a:p>
          <a:p>
            <a:pPr marL="0" indent="0">
              <a:buNone/>
            </a:pPr>
            <a:endParaRPr lang="en-GB" sz="1800" b="1" dirty="0">
              <a:latin typeface="SassoonPrimaryInfant" pitchFamily="2" charset="0"/>
            </a:endParaRPr>
          </a:p>
          <a:p>
            <a:pPr marL="0" indent="0">
              <a:buNone/>
            </a:pPr>
            <a:r>
              <a:rPr lang="en-GB" sz="1800" b="1" dirty="0">
                <a:latin typeface="SassoonPrimaryInfant" pitchFamily="2" charset="0"/>
              </a:rPr>
              <a:t>Children are encouraged to read books linked to the school's AR award system which monitors the challenge, quizzes as well as number of words children are reading</a:t>
            </a:r>
            <a:r>
              <a:rPr lang="en-GB" sz="1800" b="1" dirty="0" smtClean="0">
                <a:latin typeface="SassoonPrimaryInfant" pitchFamily="2" charset="0"/>
              </a:rPr>
              <a:t>. They need to read </a:t>
            </a:r>
            <a:r>
              <a:rPr lang="en-GB" sz="1800" b="1" dirty="0" smtClean="0">
                <a:latin typeface="SassoonPrimaryInfant" pitchFamily="2" charset="0"/>
              </a:rPr>
              <a:t>5 </a:t>
            </a:r>
            <a:r>
              <a:rPr lang="en-GB" sz="1800" b="1" dirty="0" smtClean="0">
                <a:latin typeface="SassoonPrimaryInfant" pitchFamily="2" charset="0"/>
              </a:rPr>
              <a:t>books in the same book band before being invited to move up to the next decimal point band level. This is also dependant on their AR quizzes which they undertake.</a:t>
            </a:r>
          </a:p>
          <a:p>
            <a:pPr marL="0" indent="0">
              <a:buNone/>
            </a:pPr>
            <a:endParaRPr lang="en-GB" sz="1800" b="1" dirty="0">
              <a:latin typeface="SassoonPrimaryInfant" pitchFamily="2" charset="0"/>
            </a:endParaRPr>
          </a:p>
          <a:p>
            <a:pPr marL="0" indent="0">
              <a:buNone/>
            </a:pPr>
            <a:r>
              <a:rPr lang="en-GB" sz="1800" b="1" dirty="0" smtClean="0">
                <a:latin typeface="SassoonPrimaryInfant" pitchFamily="2" charset="0"/>
              </a:rPr>
              <a:t>Certificates are awarded for </a:t>
            </a:r>
            <a:r>
              <a:rPr lang="en-GB" sz="1800" b="1" dirty="0" smtClean="0">
                <a:latin typeface="SassoonPrimaryInfant" pitchFamily="2" charset="0"/>
              </a:rPr>
              <a:t>15, </a:t>
            </a:r>
            <a:r>
              <a:rPr lang="en-GB" sz="1800" b="1" dirty="0">
                <a:latin typeface="SassoonPrimaryInfant" pitchFamily="2" charset="0"/>
              </a:rPr>
              <a:t>3</a:t>
            </a:r>
            <a:r>
              <a:rPr lang="en-GB" sz="1800" b="1" dirty="0" smtClean="0">
                <a:latin typeface="SassoonPrimaryInfant" pitchFamily="2" charset="0"/>
              </a:rPr>
              <a:t>0</a:t>
            </a:r>
            <a:r>
              <a:rPr lang="en-GB" sz="1800" b="1" dirty="0" smtClean="0">
                <a:latin typeface="SassoonPrimaryInfant" pitchFamily="2" charset="0"/>
              </a:rPr>
              <a:t>, </a:t>
            </a:r>
            <a:r>
              <a:rPr lang="en-GB" sz="1800" b="1" dirty="0" smtClean="0">
                <a:latin typeface="SassoonPrimaryInfant" pitchFamily="2" charset="0"/>
              </a:rPr>
              <a:t>45, </a:t>
            </a:r>
            <a:r>
              <a:rPr lang="en-GB" sz="1800" b="1" dirty="0">
                <a:latin typeface="SassoonPrimaryInfant" pitchFamily="2" charset="0"/>
              </a:rPr>
              <a:t>6</a:t>
            </a:r>
            <a:r>
              <a:rPr lang="en-GB" sz="1800" b="1" dirty="0" smtClean="0">
                <a:latin typeface="SassoonPrimaryInfant" pitchFamily="2" charset="0"/>
              </a:rPr>
              <a:t>0 </a:t>
            </a:r>
            <a:r>
              <a:rPr lang="en-GB" sz="1800" b="1" dirty="0" smtClean="0">
                <a:latin typeface="SassoonPrimaryInfant" pitchFamily="2" charset="0"/>
              </a:rPr>
              <a:t>and </a:t>
            </a:r>
            <a:r>
              <a:rPr lang="en-GB" sz="1800" b="1" dirty="0" smtClean="0">
                <a:latin typeface="SassoonPrimaryInfant" pitchFamily="2" charset="0"/>
              </a:rPr>
              <a:t>75 </a:t>
            </a:r>
            <a:r>
              <a:rPr lang="en-GB" sz="1800" b="1" dirty="0" smtClean="0">
                <a:latin typeface="SassoonPrimaryInfant" pitchFamily="2" charset="0"/>
              </a:rPr>
              <a:t>books read, quizzed and successfully understood. </a:t>
            </a:r>
            <a:endParaRPr lang="en-GB" sz="1800" b="1" dirty="0">
              <a:latin typeface="SassoonPrimaryInfant" pitchFamily="2" charset="0"/>
            </a:endParaRPr>
          </a:p>
          <a:p>
            <a:pPr marL="0" indent="0">
              <a:buNone/>
            </a:pPr>
            <a:endParaRPr lang="en-GB" dirty="0"/>
          </a:p>
        </p:txBody>
      </p:sp>
      <p:sp>
        <p:nvSpPr>
          <p:cNvPr id="4" name="Title 1"/>
          <p:cNvSpPr txBox="1">
            <a:spLocks/>
          </p:cNvSpPr>
          <p:nvPr/>
        </p:nvSpPr>
        <p:spPr bwMode="auto">
          <a:xfrm>
            <a:off x="539552" y="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r>
              <a:rPr lang="en-GB" sz="4000" u="sng" kern="0" dirty="0" smtClean="0">
                <a:solidFill>
                  <a:schemeClr val="tx1"/>
                </a:solidFill>
                <a:latin typeface="Comic Sans MS" panose="030F0702030302020204" pitchFamily="66" charset="0"/>
              </a:rPr>
              <a:t>Accelerated Reader</a:t>
            </a:r>
            <a:endParaRPr lang="en-GB" sz="4000" u="sng" kern="0" dirty="0">
              <a:solidFill>
                <a:schemeClr val="tx1"/>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876256" y="264232"/>
            <a:ext cx="1925588" cy="1025313"/>
          </a:xfrm>
          <a:prstGeom prst="rect">
            <a:avLst/>
          </a:prstGeom>
        </p:spPr>
      </p:pic>
    </p:spTree>
    <p:extLst>
      <p:ext uri="{BB962C8B-B14F-4D97-AF65-F5344CB8AC3E}">
        <p14:creationId xmlns:p14="http://schemas.microsoft.com/office/powerpoint/2010/main" val="3017555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3528" y="1052736"/>
            <a:ext cx="8496944" cy="5909310"/>
          </a:xfrm>
          <a:prstGeom prst="rect">
            <a:avLst/>
          </a:prstGeom>
        </p:spPr>
        <p:txBody>
          <a:bodyPr wrap="square">
            <a:spAutoFit/>
          </a:bodyPr>
          <a:lstStyle/>
          <a:p>
            <a:r>
              <a:rPr lang="en-GB" dirty="0" smtClean="0">
                <a:latin typeface="SassoonPrimaryType" pitchFamily="2" charset="0"/>
              </a:rPr>
              <a:t>The </a:t>
            </a:r>
            <a:r>
              <a:rPr lang="en-GB" dirty="0">
                <a:latin typeface="SassoonPrimaryType" pitchFamily="2" charset="0"/>
              </a:rPr>
              <a:t>children will receive one piece of Maths and one piece of English work </a:t>
            </a:r>
            <a:r>
              <a:rPr lang="en-GB" dirty="0" smtClean="0">
                <a:latin typeface="SassoonPrimaryType" pitchFamily="2" charset="0"/>
              </a:rPr>
              <a:t>on alternate </a:t>
            </a:r>
            <a:r>
              <a:rPr lang="en-GB" dirty="0" smtClean="0">
                <a:latin typeface="SassoonPrimaryType" pitchFamily="2" charset="0"/>
              </a:rPr>
              <a:t>weeks </a:t>
            </a:r>
            <a:r>
              <a:rPr lang="en-GB" dirty="0" smtClean="0">
                <a:latin typeface="SassoonPrimaryType" pitchFamily="2" charset="0"/>
              </a:rPr>
              <a:t>and </a:t>
            </a:r>
            <a:r>
              <a:rPr lang="en-GB" dirty="0" smtClean="0">
                <a:latin typeface="SassoonPrimaryType" pitchFamily="2" charset="0"/>
              </a:rPr>
              <a:t>occasionally, </a:t>
            </a:r>
            <a:r>
              <a:rPr lang="en-GB" dirty="0" smtClean="0">
                <a:latin typeface="SassoonPrimaryType" pitchFamily="2" charset="0"/>
              </a:rPr>
              <a:t>another relevant </a:t>
            </a:r>
            <a:r>
              <a:rPr lang="en-GB" dirty="0" smtClean="0">
                <a:latin typeface="SassoonPrimaryType" pitchFamily="2" charset="0"/>
              </a:rPr>
              <a:t>topic-related </a:t>
            </a:r>
            <a:r>
              <a:rPr lang="en-GB" dirty="0" smtClean="0">
                <a:latin typeface="SassoonPrimaryType" pitchFamily="2" charset="0"/>
              </a:rPr>
              <a:t>piece.</a:t>
            </a:r>
          </a:p>
          <a:p>
            <a:endParaRPr lang="en-GB" dirty="0">
              <a:latin typeface="SassoonPrimaryType" pitchFamily="2" charset="0"/>
            </a:endParaRPr>
          </a:p>
          <a:p>
            <a:r>
              <a:rPr lang="en-GB" dirty="0" smtClean="0">
                <a:latin typeface="SassoonPrimaryType" pitchFamily="2" charset="0"/>
              </a:rPr>
              <a:t>This will be given out on a Monday and expected to be back in class by the Friday of the same week – this will give them (as well as you) time to enjoy the weekend fully. </a:t>
            </a:r>
          </a:p>
          <a:p>
            <a:endParaRPr lang="en-GB" dirty="0">
              <a:latin typeface="SassoonPrimaryType" pitchFamily="2" charset="0"/>
            </a:endParaRPr>
          </a:p>
          <a:p>
            <a:r>
              <a:rPr lang="en-GB" dirty="0" smtClean="0">
                <a:latin typeface="SassoonPrimaryType" pitchFamily="2" charset="0"/>
              </a:rPr>
              <a:t>This </a:t>
            </a:r>
            <a:r>
              <a:rPr lang="en-GB" dirty="0">
                <a:latin typeface="SassoonPrimaryType" pitchFamily="2" charset="0"/>
              </a:rPr>
              <a:t>is alongside their reading, Spelling Shed and Times Table </a:t>
            </a:r>
            <a:r>
              <a:rPr lang="en-GB" dirty="0" err="1">
                <a:latin typeface="SassoonPrimaryType" pitchFamily="2" charset="0"/>
              </a:rPr>
              <a:t>Rockstars</a:t>
            </a:r>
            <a:r>
              <a:rPr lang="en-GB" dirty="0">
                <a:latin typeface="SassoonPrimaryType" pitchFamily="2" charset="0"/>
              </a:rPr>
              <a:t> work which they should be completing 3 times a week for 5 – 15 minutes at a time. </a:t>
            </a:r>
            <a:endParaRPr lang="en-GB" dirty="0" smtClean="0">
              <a:latin typeface="SassoonPrimaryType" pitchFamily="2" charset="0"/>
            </a:endParaRPr>
          </a:p>
          <a:p>
            <a:endParaRPr lang="en-GB" dirty="0">
              <a:latin typeface="SassoonPrimaryType" pitchFamily="2" charset="0"/>
            </a:endParaRPr>
          </a:p>
          <a:p>
            <a:r>
              <a:rPr lang="en-GB" dirty="0">
                <a:latin typeface="SassoonPrimaryType" pitchFamily="2" charset="0"/>
              </a:rPr>
              <a:t>Please get your child into a routine of completing the home learning and bringing it back into school. It is so important they acquire this skill </a:t>
            </a:r>
            <a:r>
              <a:rPr lang="en-GB" dirty="0" smtClean="0">
                <a:latin typeface="SassoonPrimaryType" pitchFamily="2" charset="0"/>
              </a:rPr>
              <a:t>as </a:t>
            </a:r>
            <a:r>
              <a:rPr lang="en-GB" dirty="0">
                <a:latin typeface="SassoonPrimaryType" pitchFamily="2" charset="0"/>
              </a:rPr>
              <a:t>they grow older. </a:t>
            </a:r>
          </a:p>
          <a:p>
            <a:r>
              <a:rPr lang="en-GB" sz="1800" dirty="0">
                <a:latin typeface="Comic Sans MS" panose="030F0702030302020204" pitchFamily="66" charset="0"/>
                <a:ea typeface="Tahoma" panose="020B0604030504040204" pitchFamily="34" charset="0"/>
                <a:cs typeface="Tahoma" panose="020B0604030504040204" pitchFamily="34" charset="0"/>
              </a:rPr>
              <a:t> </a:t>
            </a:r>
          </a:p>
        </p:txBody>
      </p:sp>
      <p:sp>
        <p:nvSpPr>
          <p:cNvPr id="5" name="Rectangle 4"/>
          <p:cNvSpPr/>
          <p:nvPr/>
        </p:nvSpPr>
        <p:spPr>
          <a:xfrm>
            <a:off x="2915816" y="476672"/>
            <a:ext cx="3627522" cy="451855"/>
          </a:xfrm>
          <a:prstGeom prst="rect">
            <a:avLst/>
          </a:prstGeom>
        </p:spPr>
        <p:txBody>
          <a:bodyPr wrap="square">
            <a:spAutoFit/>
          </a:bodyPr>
          <a:lstStyle/>
          <a:p>
            <a:pPr marL="0" indent="0" algn="ctr" eaLnBrk="1" hangingPunct="1">
              <a:lnSpc>
                <a:spcPct val="80000"/>
              </a:lnSpc>
              <a:buNone/>
              <a:defRPr/>
            </a:pPr>
            <a:r>
              <a:rPr lang="en-GB" altLang="en-US" sz="2800" b="1" u="sng" dirty="0" smtClean="0">
                <a:latin typeface="SassoonPrimaryType" pitchFamily="2" charset="0"/>
              </a:rPr>
              <a:t>Home Learning 2022 </a:t>
            </a:r>
            <a:endParaRPr lang="en-GB" altLang="en-US" sz="2800" b="1" u="sng" dirty="0">
              <a:latin typeface="SassoonPrimaryType" pitchFamily="2" charset="0"/>
            </a:endParaRPr>
          </a:p>
        </p:txBody>
      </p:sp>
    </p:spTree>
    <p:extLst>
      <p:ext uri="{BB962C8B-B14F-4D97-AF65-F5344CB8AC3E}">
        <p14:creationId xmlns:p14="http://schemas.microsoft.com/office/powerpoint/2010/main" val="225518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1" y="980728"/>
            <a:ext cx="8508273" cy="4114800"/>
          </a:xfrm>
        </p:spPr>
        <p:txBody>
          <a:bodyPr/>
          <a:lstStyle/>
          <a:p>
            <a:pPr marL="0" indent="0">
              <a:buNone/>
            </a:pPr>
            <a:r>
              <a:rPr lang="en-GB" sz="2400" dirty="0" smtClean="0">
                <a:latin typeface="SassoonPrimaryType" pitchFamily="2" charset="0"/>
                <a:ea typeface="Tahoma" panose="020B0604030504040204" pitchFamily="34" charset="0"/>
                <a:cs typeface="Tahoma" panose="020B0604030504040204" pitchFamily="34" charset="0"/>
              </a:rPr>
              <a:t>As a </a:t>
            </a:r>
            <a:r>
              <a:rPr lang="en-GB" sz="2400" dirty="0" smtClean="0">
                <a:latin typeface="SassoonPrimaryType" pitchFamily="2" charset="0"/>
                <a:ea typeface="Tahoma" panose="020B0604030504040204" pitchFamily="34" charset="0"/>
                <a:cs typeface="Tahoma" panose="020B0604030504040204" pitchFamily="34" charset="0"/>
              </a:rPr>
              <a:t>school, </a:t>
            </a:r>
            <a:r>
              <a:rPr lang="en-GB" sz="2400" dirty="0" smtClean="0">
                <a:latin typeface="SassoonPrimaryType" pitchFamily="2" charset="0"/>
                <a:ea typeface="Tahoma" panose="020B0604030504040204" pitchFamily="34" charset="0"/>
                <a:cs typeface="Tahoma" panose="020B0604030504040204" pitchFamily="34" charset="0"/>
              </a:rPr>
              <a:t>we are now completing spellings on a daily basis in KS2 following the Read, Write, </a:t>
            </a:r>
            <a:r>
              <a:rPr lang="en-GB" sz="2400" dirty="0" smtClean="0">
                <a:latin typeface="SassoonPrimaryType" pitchFamily="2" charset="0"/>
                <a:ea typeface="Tahoma" panose="020B0604030504040204" pitchFamily="34" charset="0"/>
                <a:cs typeface="Tahoma" panose="020B0604030504040204" pitchFamily="34" charset="0"/>
              </a:rPr>
              <a:t>Inc. </a:t>
            </a:r>
            <a:r>
              <a:rPr lang="en-GB" sz="2400" dirty="0" smtClean="0">
                <a:latin typeface="SassoonPrimaryType" pitchFamily="2" charset="0"/>
                <a:ea typeface="Tahoma" panose="020B0604030504040204" pitchFamily="34" charset="0"/>
                <a:cs typeface="Tahoma" panose="020B0604030504040204" pitchFamily="34" charset="0"/>
              </a:rPr>
              <a:t>Spelling program. This ensures continuity from the phonics learnt in KS1 and is structured so that children complete various activities which help them to learn </a:t>
            </a:r>
            <a:r>
              <a:rPr lang="en-GB" sz="2400" dirty="0" smtClean="0">
                <a:latin typeface="SassoonPrimaryType" pitchFamily="2" charset="0"/>
                <a:ea typeface="Tahoma" panose="020B0604030504040204" pitchFamily="34" charset="0"/>
                <a:cs typeface="Tahoma" panose="020B0604030504040204" pitchFamily="34" charset="0"/>
              </a:rPr>
              <a:t>age-related </a:t>
            </a:r>
            <a:r>
              <a:rPr lang="en-GB" sz="2400" dirty="0" smtClean="0">
                <a:latin typeface="SassoonPrimaryType" pitchFamily="2" charset="0"/>
                <a:ea typeface="Tahoma" panose="020B0604030504040204" pitchFamily="34" charset="0"/>
                <a:cs typeface="Tahoma" panose="020B0604030504040204" pitchFamily="34" charset="0"/>
              </a:rPr>
              <a:t>spelling rules.</a:t>
            </a:r>
          </a:p>
          <a:p>
            <a:pPr marL="0" indent="0">
              <a:buNone/>
            </a:pPr>
            <a:r>
              <a:rPr lang="en-GB" sz="2400" dirty="0" smtClean="0">
                <a:latin typeface="SassoonPrimaryType" pitchFamily="2" charset="0"/>
                <a:ea typeface="Tahoma" panose="020B0604030504040204" pitchFamily="34" charset="0"/>
                <a:cs typeface="Tahoma" panose="020B0604030504040204" pitchFamily="34" charset="0"/>
              </a:rPr>
              <a:t> </a:t>
            </a:r>
          </a:p>
          <a:p>
            <a:pPr marL="0" indent="0">
              <a:buNone/>
            </a:pPr>
            <a:r>
              <a:rPr lang="en-GB" sz="2400" dirty="0" smtClean="0">
                <a:latin typeface="SassoonPrimaryType" pitchFamily="2" charset="0"/>
                <a:ea typeface="Tahoma" panose="020B0604030504040204" pitchFamily="34" charset="0"/>
                <a:cs typeface="Tahoma" panose="020B0604030504040204" pitchFamily="34" charset="0"/>
              </a:rPr>
              <a:t>We </a:t>
            </a:r>
            <a:r>
              <a:rPr lang="en-GB" sz="2400" dirty="0">
                <a:latin typeface="SassoonPrimaryType" pitchFamily="2" charset="0"/>
                <a:ea typeface="Tahoma" panose="020B0604030504040204" pitchFamily="34" charset="0"/>
                <a:cs typeface="Tahoma" panose="020B0604030504040204" pitchFamily="34" charset="0"/>
              </a:rPr>
              <a:t>will </a:t>
            </a:r>
            <a:r>
              <a:rPr lang="en-GB" sz="2400" dirty="0" smtClean="0">
                <a:latin typeface="SassoonPrimaryType" pitchFamily="2" charset="0"/>
                <a:ea typeface="Tahoma" panose="020B0604030504040204" pitchFamily="34" charset="0"/>
                <a:cs typeface="Tahoma" panose="020B0604030504040204" pitchFamily="34" charset="0"/>
              </a:rPr>
              <a:t>introduce </a:t>
            </a:r>
            <a:r>
              <a:rPr lang="en-GB" sz="2400" dirty="0">
                <a:latin typeface="SassoonPrimaryType" pitchFamily="2" charset="0"/>
                <a:ea typeface="Tahoma" panose="020B0604030504040204" pitchFamily="34" charset="0"/>
                <a:cs typeface="Tahoma" panose="020B0604030504040204" pitchFamily="34" charset="0"/>
              </a:rPr>
              <a:t>a new spelling rule every Monday in school and practise it throughout the week. These weekly spellings will be set on Spelling Shed for the children to practise at home (at least 3 times a week) and will be tested the following </a:t>
            </a:r>
            <a:r>
              <a:rPr lang="en-GB" sz="2400" dirty="0" smtClean="0">
                <a:latin typeface="SassoonPrimaryType" pitchFamily="2" charset="0"/>
                <a:ea typeface="Tahoma" panose="020B0604030504040204" pitchFamily="34" charset="0"/>
                <a:cs typeface="Tahoma" panose="020B0604030504040204" pitchFamily="34" charset="0"/>
              </a:rPr>
              <a:t>Friday.</a:t>
            </a:r>
            <a:endParaRPr lang="en-GB" sz="2400" dirty="0">
              <a:latin typeface="SassoonPrimaryType" pitchFamily="2" charset="0"/>
              <a:ea typeface="Tahoma" panose="020B0604030504040204" pitchFamily="34" charset="0"/>
              <a:cs typeface="Tahoma" panose="020B0604030504040204" pitchFamily="34" charset="0"/>
            </a:endParaRPr>
          </a:p>
          <a:p>
            <a:pPr marL="0" indent="0">
              <a:buNone/>
            </a:pPr>
            <a:endParaRPr lang="en-GB" sz="2400" dirty="0">
              <a:latin typeface="SassoonPrimaryType" pitchFamily="2" charset="0"/>
              <a:ea typeface="Tahoma" panose="020B0604030504040204" pitchFamily="34" charset="0"/>
              <a:cs typeface="Tahoma" panose="020B0604030504040204" pitchFamily="34" charset="0"/>
            </a:endParaRPr>
          </a:p>
          <a:p>
            <a:pPr marL="0" indent="0">
              <a:buNone/>
            </a:pPr>
            <a:endParaRPr lang="en-GB" dirty="0"/>
          </a:p>
        </p:txBody>
      </p:sp>
      <p:sp>
        <p:nvSpPr>
          <p:cNvPr id="4" name="Rectangle 3"/>
          <p:cNvSpPr/>
          <p:nvPr/>
        </p:nvSpPr>
        <p:spPr>
          <a:xfrm>
            <a:off x="2619886" y="332656"/>
            <a:ext cx="3627522" cy="451855"/>
          </a:xfrm>
          <a:prstGeom prst="rect">
            <a:avLst/>
          </a:prstGeom>
        </p:spPr>
        <p:txBody>
          <a:bodyPr wrap="square">
            <a:spAutoFit/>
          </a:bodyPr>
          <a:lstStyle/>
          <a:p>
            <a:pPr marL="0" indent="0" algn="ctr" eaLnBrk="1" hangingPunct="1">
              <a:lnSpc>
                <a:spcPct val="80000"/>
              </a:lnSpc>
              <a:buNone/>
              <a:defRPr/>
            </a:pPr>
            <a:r>
              <a:rPr lang="en-GB" altLang="en-US" sz="2800" b="1" u="sng" dirty="0" err="1" smtClean="0">
                <a:latin typeface="SassoonPrimaryType" pitchFamily="2" charset="0"/>
              </a:rPr>
              <a:t>RWInc</a:t>
            </a:r>
            <a:r>
              <a:rPr lang="en-GB" altLang="en-US" sz="2800" b="1" u="sng" dirty="0" smtClean="0">
                <a:latin typeface="SassoonPrimaryType" pitchFamily="2" charset="0"/>
              </a:rPr>
              <a:t> Spelling</a:t>
            </a:r>
            <a:endParaRPr lang="en-GB" altLang="en-US" sz="2800" b="1" u="sng" dirty="0">
              <a:latin typeface="SassoonPrimaryType" pitchFamily="2" charset="0"/>
            </a:endParaRPr>
          </a:p>
        </p:txBody>
      </p:sp>
    </p:spTree>
    <p:extLst>
      <p:ext uri="{BB962C8B-B14F-4D97-AF65-F5344CB8AC3E}">
        <p14:creationId xmlns:p14="http://schemas.microsoft.com/office/powerpoint/2010/main" val="3868875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79387" y="6237312"/>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5604" name="Rectangle 4"/>
          <p:cNvSpPr>
            <a:spLocks noGrp="1" noChangeArrowheads="1"/>
          </p:cNvSpPr>
          <p:nvPr>
            <p:ph type="title"/>
          </p:nvPr>
        </p:nvSpPr>
        <p:spPr>
          <a:xfrm>
            <a:off x="488397" y="-129027"/>
            <a:ext cx="7772400" cy="749716"/>
          </a:xfrm>
        </p:spPr>
        <p:txBody>
          <a:bodyPr/>
          <a:lstStyle/>
          <a:p>
            <a:pPr algn="ctr" eaLnBrk="1" hangingPunct="1"/>
            <a:r>
              <a:rPr lang="en-GB" altLang="en-US" sz="3600" b="1" u="sng" dirty="0" smtClean="0">
                <a:solidFill>
                  <a:schemeClr val="tx1"/>
                </a:solidFill>
                <a:latin typeface="SassoonPrimaryType" pitchFamily="2" charset="0"/>
              </a:rPr>
              <a:t>Writing</a:t>
            </a:r>
          </a:p>
        </p:txBody>
      </p:sp>
      <p:sp>
        <p:nvSpPr>
          <p:cNvPr id="28677" name="Rectangle 5"/>
          <p:cNvSpPr>
            <a:spLocks noGrp="1" noChangeArrowheads="1"/>
          </p:cNvSpPr>
          <p:nvPr>
            <p:ph type="body" idx="1"/>
          </p:nvPr>
        </p:nvSpPr>
        <p:spPr>
          <a:xfrm>
            <a:off x="179387" y="548680"/>
            <a:ext cx="8928992" cy="4645025"/>
          </a:xfrm>
        </p:spPr>
        <p:txBody>
          <a:bodyPr/>
          <a:lstStyle/>
          <a:p>
            <a:pPr marL="0" indent="0" eaLnBrk="1" hangingPunct="1">
              <a:lnSpc>
                <a:spcPct val="90000"/>
              </a:lnSpc>
              <a:buNone/>
              <a:defRPr/>
            </a:pPr>
            <a:r>
              <a:rPr lang="en-GB" altLang="en-US" sz="2400" dirty="0" smtClean="0">
                <a:latin typeface="SassoonPrimaryType" pitchFamily="2" charset="0"/>
              </a:rPr>
              <a:t>Through the year, we will cover a range of genres. </a:t>
            </a:r>
            <a:r>
              <a:rPr lang="en-GB" altLang="en-US" sz="2400" dirty="0" smtClean="0">
                <a:latin typeface="SassoonPrimaryType" pitchFamily="2" charset="0"/>
              </a:rPr>
              <a:t>Currently, </a:t>
            </a:r>
            <a:r>
              <a:rPr lang="en-GB" altLang="en-US" sz="2400" dirty="0" smtClean="0">
                <a:latin typeface="SassoonPrimaryType" pitchFamily="2" charset="0"/>
              </a:rPr>
              <a:t>we are working on our fiction writing </a:t>
            </a:r>
            <a:r>
              <a:rPr lang="en-GB" altLang="en-US" sz="2400" dirty="0" smtClean="0">
                <a:latin typeface="SassoonPrimaryType" pitchFamily="2" charset="0"/>
              </a:rPr>
              <a:t>where children are developing </a:t>
            </a:r>
            <a:r>
              <a:rPr lang="en-GB" altLang="en-US" sz="2400" dirty="0" smtClean="0">
                <a:latin typeface="SassoonPrimaryType" pitchFamily="2" charset="0"/>
              </a:rPr>
              <a:t>and extending their sentences and including features such as similes, metaphors and repetition for effect. </a:t>
            </a:r>
          </a:p>
          <a:p>
            <a:pPr marL="0" indent="0" eaLnBrk="1" hangingPunct="1">
              <a:lnSpc>
                <a:spcPct val="90000"/>
              </a:lnSpc>
              <a:buNone/>
              <a:defRPr/>
            </a:pPr>
            <a:endParaRPr lang="en-GB" altLang="en-US" sz="2400" dirty="0" smtClean="0">
              <a:latin typeface="SassoonPrimaryType" pitchFamily="2" charset="0"/>
            </a:endParaRPr>
          </a:p>
          <a:p>
            <a:pPr marL="0" indent="0" eaLnBrk="1" hangingPunct="1">
              <a:lnSpc>
                <a:spcPct val="90000"/>
              </a:lnSpc>
              <a:buNone/>
              <a:defRPr/>
            </a:pPr>
            <a:r>
              <a:rPr lang="en-GB" altLang="en-US" sz="2400" dirty="0" smtClean="0">
                <a:latin typeface="SassoonPrimaryType" pitchFamily="2" charset="0"/>
              </a:rPr>
              <a:t>There </a:t>
            </a:r>
            <a:r>
              <a:rPr lang="en-GB" altLang="en-US" sz="2400" dirty="0" smtClean="0">
                <a:latin typeface="SassoonPrimaryType" pitchFamily="2" charset="0"/>
              </a:rPr>
              <a:t>will be a focus on pride in all written work throughout all </a:t>
            </a:r>
            <a:r>
              <a:rPr lang="en-GB" altLang="en-US" sz="2400" dirty="0" smtClean="0">
                <a:latin typeface="SassoonPrimaryType" pitchFamily="2" charset="0"/>
              </a:rPr>
              <a:t>subjects. </a:t>
            </a:r>
          </a:p>
          <a:p>
            <a:pPr marL="0" indent="0" eaLnBrk="1" hangingPunct="1">
              <a:lnSpc>
                <a:spcPct val="90000"/>
              </a:lnSpc>
              <a:buNone/>
              <a:defRPr/>
            </a:pPr>
            <a:endParaRPr lang="en-GB" sz="2400" dirty="0">
              <a:latin typeface="SassoonPrimaryType" pitchFamily="2" charset="0"/>
            </a:endParaRPr>
          </a:p>
          <a:p>
            <a:pPr marL="0" indent="0" eaLnBrk="1" hangingPunct="1">
              <a:lnSpc>
                <a:spcPct val="90000"/>
              </a:lnSpc>
              <a:buNone/>
              <a:defRPr/>
            </a:pPr>
            <a:r>
              <a:rPr lang="en-GB" sz="2400" dirty="0" smtClean="0">
                <a:latin typeface="SassoonPrimaryType" pitchFamily="2" charset="0"/>
              </a:rPr>
              <a:t>Children </a:t>
            </a:r>
            <a:r>
              <a:rPr lang="en-GB" sz="2400" dirty="0" smtClean="0">
                <a:latin typeface="SassoonPrimaryType" pitchFamily="2" charset="0"/>
              </a:rPr>
              <a:t>will be involved in both self and peer assessment to help them improve their writing.</a:t>
            </a:r>
          </a:p>
          <a:p>
            <a:pPr eaLnBrk="1" hangingPunct="1">
              <a:lnSpc>
                <a:spcPct val="90000"/>
              </a:lnSpc>
              <a:buFont typeface="Wingdings" panose="05000000000000000000" pitchFamily="2" charset="2"/>
              <a:buChar char="v"/>
              <a:defRPr/>
            </a:pPr>
            <a:endParaRPr lang="en-GB" altLang="en-US" sz="2400" dirty="0" smtClean="0">
              <a:latin typeface="SassoonPrimaryType" pitchFamily="2" charset="0"/>
            </a:endParaRPr>
          </a:p>
          <a:p>
            <a:pPr marL="0" indent="0" eaLnBrk="1" hangingPunct="1">
              <a:lnSpc>
                <a:spcPct val="90000"/>
              </a:lnSpc>
              <a:buNone/>
              <a:defRPr/>
            </a:pPr>
            <a:r>
              <a:rPr lang="en-GB" altLang="en-US" sz="2400" dirty="0" smtClean="0">
                <a:latin typeface="SassoonPrimaryType" pitchFamily="2" charset="0"/>
              </a:rPr>
              <a:t>Throughout the year, children will have lots of opportunities to draft and edit longer pieces of writing. </a:t>
            </a:r>
          </a:p>
          <a:p>
            <a:pPr marL="0" indent="0" eaLnBrk="1" hangingPunct="1">
              <a:lnSpc>
                <a:spcPct val="90000"/>
              </a:lnSpc>
              <a:buNone/>
              <a:defRPr/>
            </a:pPr>
            <a:r>
              <a:rPr lang="en-GB" altLang="en-US" sz="2400" dirty="0" smtClean="0">
                <a:latin typeface="SassoonPrimaryType" pitchFamily="2" charset="0"/>
              </a:rPr>
              <a:t>In Year 4 we will be working hard to ensure that children are confident and accurate with punctuation and that</a:t>
            </a:r>
            <a:r>
              <a:rPr lang="en-GB" altLang="en-US" sz="2400" dirty="0">
                <a:latin typeface="SassoonPrimaryType" pitchFamily="2" charset="0"/>
              </a:rPr>
              <a:t> </a:t>
            </a:r>
            <a:r>
              <a:rPr lang="en-GB" altLang="en-US" sz="2400" dirty="0" smtClean="0">
                <a:latin typeface="SassoonPrimaryType" pitchFamily="2" charset="0"/>
              </a:rPr>
              <a:t>they are consistently using cursive handwriting following the LetterJoin scheme.</a:t>
            </a:r>
          </a:p>
          <a:p>
            <a:pPr eaLnBrk="1" hangingPunct="1">
              <a:lnSpc>
                <a:spcPct val="90000"/>
              </a:lnSpc>
              <a:buFont typeface="Wingdings" panose="05000000000000000000" pitchFamily="2" charset="2"/>
              <a:buChar char="v"/>
              <a:defRPr/>
            </a:pPr>
            <a:endParaRPr lang="en-GB" altLang="en-US" sz="2400" dirty="0" smtClean="0">
              <a:latin typeface="SassoonPrimaryType" pitchFamily="2" charset="0"/>
            </a:endParaRPr>
          </a:p>
          <a:p>
            <a:pPr eaLnBrk="1" hangingPunct="1">
              <a:lnSpc>
                <a:spcPct val="90000"/>
              </a:lnSpc>
              <a:buFontTx/>
              <a:buNone/>
              <a:defRPr/>
            </a:pPr>
            <a:endParaRPr lang="en-GB" altLang="en-US" sz="2000" dirty="0" smtClean="0"/>
          </a:p>
          <a:p>
            <a:pPr eaLnBrk="1" hangingPunct="1">
              <a:lnSpc>
                <a:spcPct val="90000"/>
              </a:lnSpc>
              <a:defRPr/>
            </a:pPr>
            <a:endParaRPr lang="en-GB" altLang="en-US" sz="2000" dirty="0" smtClean="0"/>
          </a:p>
          <a:p>
            <a:pPr eaLnBrk="1" hangingPunct="1">
              <a:lnSpc>
                <a:spcPct val="90000"/>
              </a:lnSpc>
              <a:defRPr/>
            </a:pPr>
            <a:endParaRPr lang="en-GB" altLang="en-US" sz="2000" dirty="0" smtClean="0"/>
          </a:p>
        </p:txBody>
      </p:sp>
    </p:spTree>
    <p:extLst>
      <p:ext uri="{BB962C8B-B14F-4D97-AF65-F5344CB8AC3E}">
        <p14:creationId xmlns:p14="http://schemas.microsoft.com/office/powerpoint/2010/main" val="3459480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15364" name="Rectangle 4"/>
          <p:cNvSpPr>
            <a:spLocks noGrp="1" noChangeArrowheads="1"/>
          </p:cNvSpPr>
          <p:nvPr>
            <p:ph type="ctrTitle"/>
          </p:nvPr>
        </p:nvSpPr>
        <p:spPr>
          <a:xfrm>
            <a:off x="611188" y="0"/>
            <a:ext cx="7772400" cy="1125538"/>
          </a:xfrm>
        </p:spPr>
        <p:txBody>
          <a:bodyPr/>
          <a:lstStyle/>
          <a:p>
            <a:pPr algn="ctr" eaLnBrk="1" hangingPunct="1"/>
            <a:r>
              <a:rPr lang="en-GB" altLang="en-US" sz="5000" b="1" dirty="0" smtClean="0">
                <a:latin typeface="SassoonPrimaryType" pitchFamily="2" charset="0"/>
              </a:rPr>
              <a:t/>
            </a:r>
            <a:br>
              <a:rPr lang="en-GB" altLang="en-US" sz="5000" b="1" dirty="0" smtClean="0">
                <a:latin typeface="SassoonPrimaryType" pitchFamily="2" charset="0"/>
              </a:rPr>
            </a:br>
            <a:r>
              <a:rPr lang="en-GB" altLang="en-US" sz="5000" b="1" u="sng" dirty="0" smtClean="0">
                <a:solidFill>
                  <a:schemeClr val="tx1"/>
                </a:solidFill>
                <a:latin typeface="SassoonPrimaryType" pitchFamily="2" charset="0"/>
              </a:rPr>
              <a:t>E-Safety</a:t>
            </a:r>
          </a:p>
        </p:txBody>
      </p:sp>
      <p:sp>
        <p:nvSpPr>
          <p:cNvPr id="15365" name="Rectangle 5"/>
          <p:cNvSpPr>
            <a:spLocks noGrp="1" noChangeArrowheads="1"/>
          </p:cNvSpPr>
          <p:nvPr>
            <p:ph type="subTitle" idx="1"/>
          </p:nvPr>
        </p:nvSpPr>
        <p:spPr>
          <a:xfrm>
            <a:off x="251618" y="1294246"/>
            <a:ext cx="8640763" cy="1657350"/>
          </a:xfrm>
        </p:spPr>
        <p:txBody>
          <a:bodyPr/>
          <a:lstStyle/>
          <a:p>
            <a:pPr eaLnBrk="1" hangingPunct="1">
              <a:lnSpc>
                <a:spcPct val="90000"/>
              </a:lnSpc>
            </a:pPr>
            <a:r>
              <a:rPr lang="en-US" sz="2400" dirty="0">
                <a:latin typeface="SassoonPrimaryType" pitchFamily="2" charset="0"/>
              </a:rPr>
              <a:t>This is an important issue for children and adults.</a:t>
            </a:r>
          </a:p>
          <a:p>
            <a:pPr eaLnBrk="1" hangingPunct="1">
              <a:lnSpc>
                <a:spcPct val="90000"/>
              </a:lnSpc>
            </a:pPr>
            <a:endParaRPr lang="en-US" sz="2400" dirty="0">
              <a:latin typeface="SassoonPrimaryType" pitchFamily="2" charset="0"/>
            </a:endParaRPr>
          </a:p>
          <a:p>
            <a:pPr eaLnBrk="1" hangingPunct="1">
              <a:lnSpc>
                <a:spcPct val="90000"/>
              </a:lnSpc>
            </a:pPr>
            <a:r>
              <a:rPr lang="en-US" sz="2400" dirty="0" smtClean="0">
                <a:latin typeface="SassoonPrimaryType" pitchFamily="2" charset="0"/>
              </a:rPr>
              <a:t>There </a:t>
            </a:r>
            <a:r>
              <a:rPr lang="en-US" sz="2400" dirty="0">
                <a:latin typeface="SassoonPrimaryType" pitchFamily="2" charset="0"/>
              </a:rPr>
              <a:t>are some documents to </a:t>
            </a:r>
            <a:r>
              <a:rPr lang="en-US" sz="2400" dirty="0" smtClean="0">
                <a:latin typeface="SassoonPrimaryType" pitchFamily="2" charset="0"/>
              </a:rPr>
              <a:t>support E-Safety on our school website on the Year 4 class </a:t>
            </a:r>
            <a:r>
              <a:rPr lang="en-US" sz="2400" dirty="0" smtClean="0">
                <a:latin typeface="SassoonPrimaryType" pitchFamily="2" charset="0"/>
              </a:rPr>
              <a:t>page – these are aimed at both children and parents.</a:t>
            </a:r>
            <a:endParaRPr lang="en-US" sz="2400" dirty="0" smtClean="0">
              <a:latin typeface="SassoonPrimaryType" pitchFamily="2" charset="0"/>
            </a:endParaRPr>
          </a:p>
          <a:p>
            <a:pPr eaLnBrk="1" hangingPunct="1">
              <a:lnSpc>
                <a:spcPct val="90000"/>
              </a:lnSpc>
            </a:pPr>
            <a:endParaRPr lang="en-US" sz="2400" dirty="0">
              <a:latin typeface="SassoonPrimaryType" pitchFamily="2" charset="0"/>
            </a:endParaRPr>
          </a:p>
          <a:p>
            <a:pPr eaLnBrk="1" hangingPunct="1">
              <a:lnSpc>
                <a:spcPct val="90000"/>
              </a:lnSpc>
            </a:pPr>
            <a:r>
              <a:rPr lang="en-US" sz="2400" dirty="0" smtClean="0">
                <a:latin typeface="SassoonPrimaryType" pitchFamily="2" charset="0"/>
              </a:rPr>
              <a:t>If you should have any concerns or feel we should be notified about any inappropriate online content, please don’t hesitate to let us know.</a:t>
            </a:r>
            <a:endParaRPr lang="en-US" sz="2400" dirty="0">
              <a:latin typeface="SassoonPrimaryType" pitchFamily="2" charset="0"/>
            </a:endParaRPr>
          </a:p>
        </p:txBody>
      </p:sp>
      <p:pic>
        <p:nvPicPr>
          <p:cNvPr id="1026" name="Picture 2" descr="Image result for e-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153" y="4581128"/>
            <a:ext cx="2843691" cy="136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8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Elburton logo"/>
          <p:cNvPicPr>
            <a:picLocks noChangeAspect="1" noChangeArrowheads="1"/>
          </p:cNvPicPr>
          <p:nvPr/>
        </p:nvPicPr>
        <p:blipFill>
          <a:blip r:embed="rId2">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71438"/>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5844" name="Text Box 4"/>
          <p:cNvSpPr txBox="1">
            <a:spLocks noChangeArrowheads="1"/>
          </p:cNvSpPr>
          <p:nvPr/>
        </p:nvSpPr>
        <p:spPr bwMode="auto">
          <a:xfrm>
            <a:off x="179388" y="1383844"/>
            <a:ext cx="8793339" cy="4708981"/>
          </a:xfrm>
          <a:prstGeom prst="rect">
            <a:avLst/>
          </a:prstGeom>
          <a:noFill/>
          <a:ln>
            <a:noFill/>
          </a:ln>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50000"/>
              </a:spcBef>
              <a:defRPr/>
            </a:pPr>
            <a:r>
              <a:rPr lang="en-GB" altLang="en-US" sz="2400" dirty="0" smtClean="0">
                <a:latin typeface="SassoonPrimaryType" pitchFamily="2" charset="0"/>
              </a:rPr>
              <a:t>Continue to listen to your child read regularly (at least 3 times per week) and record this in their reading record with a comment – we check these on a weekly basis.</a:t>
            </a:r>
          </a:p>
          <a:p>
            <a:pPr marL="342900" indent="-342900" eaLnBrk="1" hangingPunct="1">
              <a:spcBef>
                <a:spcPct val="50000"/>
              </a:spcBef>
              <a:defRPr/>
            </a:pPr>
            <a:r>
              <a:rPr lang="en-GB" altLang="en-US" sz="2400" dirty="0" smtClean="0">
                <a:latin typeface="SassoonPrimaryType" pitchFamily="2" charset="0"/>
              </a:rPr>
              <a:t>Sign-up </a:t>
            </a:r>
            <a:r>
              <a:rPr lang="en-GB" altLang="en-US" sz="2400" dirty="0" smtClean="0">
                <a:latin typeface="SassoonPrimaryType" pitchFamily="2" charset="0"/>
              </a:rPr>
              <a:t>for the Reading Army </a:t>
            </a:r>
            <a:r>
              <a:rPr lang="en-GB" altLang="en-US" sz="2400" dirty="0" smtClean="0">
                <a:latin typeface="SassoonPrimaryType" pitchFamily="2" charset="0"/>
              </a:rPr>
              <a:t>if you’d like to – </a:t>
            </a:r>
            <a:r>
              <a:rPr lang="en-GB" altLang="en-US" sz="2400" dirty="0" smtClean="0">
                <a:latin typeface="SassoonPrimaryType" pitchFamily="2" charset="0"/>
              </a:rPr>
              <a:t>a letter </a:t>
            </a:r>
            <a:r>
              <a:rPr lang="en-GB" altLang="en-US" sz="2400" dirty="0" smtClean="0">
                <a:latin typeface="SassoonPrimaryType" pitchFamily="2" charset="0"/>
              </a:rPr>
              <a:t>should </a:t>
            </a:r>
            <a:r>
              <a:rPr lang="en-GB" altLang="en-US" sz="2400" dirty="0" smtClean="0">
                <a:latin typeface="SassoonPrimaryType" pitchFamily="2" charset="0"/>
              </a:rPr>
              <a:t>have already </a:t>
            </a:r>
            <a:r>
              <a:rPr lang="en-GB" altLang="en-US" sz="2400" dirty="0" smtClean="0">
                <a:latin typeface="SassoonPrimaryType" pitchFamily="2" charset="0"/>
              </a:rPr>
              <a:t>been sent out through the office. </a:t>
            </a:r>
            <a:endParaRPr lang="en-GB" altLang="en-US" sz="2400" dirty="0" smtClean="0">
              <a:latin typeface="SassoonPrimaryType" pitchFamily="2" charset="0"/>
            </a:endParaRPr>
          </a:p>
          <a:p>
            <a:pPr marL="342900" indent="-342900" eaLnBrk="1" hangingPunct="1">
              <a:spcBef>
                <a:spcPct val="50000"/>
              </a:spcBef>
              <a:defRPr/>
            </a:pPr>
            <a:r>
              <a:rPr lang="en-GB" altLang="en-US" sz="2400" dirty="0" smtClean="0">
                <a:latin typeface="SassoonPrimaryType" pitchFamily="2" charset="0"/>
              </a:rPr>
              <a:t>Be involved in home learning </a:t>
            </a:r>
            <a:r>
              <a:rPr lang="en-GB" altLang="en-US" sz="2400" i="1" dirty="0" smtClean="0">
                <a:latin typeface="SassoonPrimaryType" pitchFamily="2" charset="0"/>
              </a:rPr>
              <a:t>(but don’t do it for them!).</a:t>
            </a:r>
          </a:p>
          <a:p>
            <a:pPr marL="342900" indent="-342900" eaLnBrk="1" hangingPunct="1">
              <a:spcBef>
                <a:spcPct val="50000"/>
              </a:spcBef>
              <a:defRPr/>
            </a:pPr>
            <a:r>
              <a:rPr lang="en-GB" altLang="en-US" sz="2400" dirty="0" smtClean="0">
                <a:latin typeface="SassoonPrimaryType" pitchFamily="2" charset="0"/>
              </a:rPr>
              <a:t>Help your child learn multiplication facts.</a:t>
            </a:r>
          </a:p>
          <a:p>
            <a:pPr marL="342900" indent="-342900" eaLnBrk="1" hangingPunct="1">
              <a:spcBef>
                <a:spcPct val="50000"/>
              </a:spcBef>
              <a:defRPr/>
            </a:pPr>
            <a:r>
              <a:rPr lang="en-GB" altLang="en-US" sz="2400" dirty="0" smtClean="0">
                <a:latin typeface="SassoonPrimaryType" pitchFamily="2" charset="0"/>
              </a:rPr>
              <a:t>Promote a positive attitude to learning - please don’t share negative school experiences. Promote positivity!</a:t>
            </a:r>
          </a:p>
          <a:p>
            <a:pPr marL="342900" indent="-342900" eaLnBrk="1" hangingPunct="1">
              <a:spcBef>
                <a:spcPct val="50000"/>
              </a:spcBef>
              <a:defRPr/>
            </a:pPr>
            <a:r>
              <a:rPr lang="en-GB" altLang="en-US" sz="2400" dirty="0" smtClean="0">
                <a:latin typeface="SassoonPrimaryType" pitchFamily="2" charset="0"/>
              </a:rPr>
              <a:t>Insist on the basics in writing and in speech at all times.</a:t>
            </a:r>
            <a:endParaRPr lang="en-GB" altLang="en-US" sz="2400" dirty="0" smtClean="0">
              <a:solidFill>
                <a:srgbClr val="FF0000"/>
              </a:solidFill>
              <a:latin typeface="SassoonPrimaryType" pitchFamily="2" charset="0"/>
            </a:endParaRPr>
          </a:p>
        </p:txBody>
      </p:sp>
      <p:sp>
        <p:nvSpPr>
          <p:cNvPr id="5" name="Rectangle 4"/>
          <p:cNvSpPr txBox="1">
            <a:spLocks noChangeArrowheads="1"/>
          </p:cNvSpPr>
          <p:nvPr/>
        </p:nvSpPr>
        <p:spPr bwMode="auto">
          <a:xfrm>
            <a:off x="539552" y="302618"/>
            <a:ext cx="7772400" cy="8991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eaLnBrk="1" hangingPunct="1"/>
            <a:r>
              <a:rPr lang="en-GB" altLang="en-US" b="1" u="sng" kern="0" dirty="0" smtClean="0">
                <a:solidFill>
                  <a:schemeClr val="tx1"/>
                </a:solidFill>
                <a:latin typeface="SassoonPrimaryType" pitchFamily="2" charset="0"/>
              </a:rPr>
              <a:t>How to Help</a:t>
            </a:r>
          </a:p>
        </p:txBody>
      </p:sp>
    </p:spTree>
    <p:extLst>
      <p:ext uri="{BB962C8B-B14F-4D97-AF65-F5344CB8AC3E}">
        <p14:creationId xmlns:p14="http://schemas.microsoft.com/office/powerpoint/2010/main" val="1130685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3796" name="Text Box 4"/>
          <p:cNvSpPr txBox="1">
            <a:spLocks noChangeArrowheads="1"/>
          </p:cNvSpPr>
          <p:nvPr/>
        </p:nvSpPr>
        <p:spPr bwMode="auto">
          <a:xfrm>
            <a:off x="827881" y="690850"/>
            <a:ext cx="748823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en-US" b="1" dirty="0">
              <a:latin typeface="SassoonPrimaryType" pitchFamily="2" charset="0"/>
            </a:endParaRPr>
          </a:p>
          <a:p>
            <a:pPr algn="ctr" eaLnBrk="1" hangingPunct="1">
              <a:spcBef>
                <a:spcPct val="50000"/>
              </a:spcBef>
              <a:buFontTx/>
              <a:buNone/>
            </a:pPr>
            <a:endParaRPr lang="en-GB" altLang="en-US" b="1" dirty="0" smtClean="0">
              <a:latin typeface="SassoonPrimaryType" pitchFamily="2" charset="0"/>
            </a:endParaRPr>
          </a:p>
          <a:p>
            <a:pPr algn="ctr" eaLnBrk="1" hangingPunct="1">
              <a:spcBef>
                <a:spcPct val="50000"/>
              </a:spcBef>
              <a:buFontTx/>
              <a:buNone/>
            </a:pPr>
            <a:r>
              <a:rPr lang="en-GB" altLang="en-US" b="1" dirty="0" smtClean="0">
                <a:latin typeface="SassoonPrimaryType" pitchFamily="2" charset="0"/>
              </a:rPr>
              <a:t>We </a:t>
            </a:r>
            <a:r>
              <a:rPr lang="en-GB" altLang="en-US" b="1" dirty="0">
                <a:latin typeface="SassoonPrimaryType" pitchFamily="2" charset="0"/>
              </a:rPr>
              <a:t>hope </a:t>
            </a:r>
            <a:r>
              <a:rPr lang="en-GB" altLang="en-US" b="1" dirty="0" smtClean="0">
                <a:latin typeface="SassoonPrimaryType" pitchFamily="2" charset="0"/>
              </a:rPr>
              <a:t>that you have found this information </a:t>
            </a:r>
            <a:r>
              <a:rPr lang="en-GB" altLang="en-US" b="1" dirty="0">
                <a:latin typeface="SassoonPrimaryType" pitchFamily="2" charset="0"/>
              </a:rPr>
              <a:t>useful</a:t>
            </a:r>
            <a:r>
              <a:rPr lang="en-GB" altLang="en-US" b="1" dirty="0" smtClean="0">
                <a:latin typeface="SassoonPrimaryType" pitchFamily="2" charset="0"/>
              </a:rPr>
              <a:t>.</a:t>
            </a:r>
          </a:p>
          <a:p>
            <a:pPr algn="ctr" eaLnBrk="1" hangingPunct="1">
              <a:spcBef>
                <a:spcPct val="50000"/>
              </a:spcBef>
              <a:buFontTx/>
              <a:buNone/>
            </a:pPr>
            <a:r>
              <a:rPr lang="en-GB" altLang="en-US" b="1" dirty="0" smtClean="0">
                <a:latin typeface="SassoonPrimaryType" pitchFamily="2" charset="0"/>
              </a:rPr>
              <a:t>Please contact us via Class Dojo or email should you need anything at all. </a:t>
            </a:r>
            <a:endParaRPr lang="en-GB" altLang="en-US" b="1" dirty="0">
              <a:latin typeface="SassoonPrimaryType" pitchFamily="2" charset="0"/>
            </a:endParaRPr>
          </a:p>
        </p:txBody>
      </p:sp>
      <p:sp>
        <p:nvSpPr>
          <p:cNvPr id="2" name="TextBox 1"/>
          <p:cNvSpPr txBox="1"/>
          <p:nvPr/>
        </p:nvSpPr>
        <p:spPr>
          <a:xfrm>
            <a:off x="428625" y="4892797"/>
            <a:ext cx="8286750" cy="584775"/>
          </a:xfrm>
          <a:prstGeom prst="rect">
            <a:avLst/>
          </a:prstGeom>
          <a:noFill/>
        </p:spPr>
        <p:txBody>
          <a:bodyPr wrap="square" rtlCol="0">
            <a:spAutoFit/>
          </a:bodyPr>
          <a:lstStyle/>
          <a:p>
            <a:pPr algn="ctr"/>
            <a:r>
              <a:rPr lang="en-GB" sz="3200" b="1" dirty="0" smtClean="0">
                <a:latin typeface="SassoonPrimaryType" pitchFamily="2" charset="0"/>
              </a:rPr>
              <a:t>Thank you for your continued support.</a:t>
            </a:r>
            <a:endParaRPr lang="en-GB" sz="3200" b="1" dirty="0">
              <a:latin typeface="SassoonPrimaryType" pitchFamily="2" charset="0"/>
            </a:endParaRPr>
          </a:p>
        </p:txBody>
      </p:sp>
    </p:spTree>
    <p:extLst>
      <p:ext uri="{BB962C8B-B14F-4D97-AF65-F5344CB8AC3E}">
        <p14:creationId xmlns:p14="http://schemas.microsoft.com/office/powerpoint/2010/main" val="191404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Elburton logo"/>
          <p:cNvPicPr>
            <a:picLocks noChangeAspect="1" noChangeArrowheads="1"/>
          </p:cNvPicPr>
          <p:nvPr/>
        </p:nvPicPr>
        <p:blipFill>
          <a:blip r:embed="rId2">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539552" y="-27384"/>
            <a:ext cx="7772400" cy="738336"/>
          </a:xfrm>
        </p:spPr>
        <p:txBody>
          <a:bodyPr/>
          <a:lstStyle/>
          <a:p>
            <a:pPr algn="ctr"/>
            <a:r>
              <a:rPr lang="en-GB" altLang="en-US" b="1" u="sng" dirty="0" smtClean="0">
                <a:solidFill>
                  <a:schemeClr val="tx1"/>
                </a:solidFill>
                <a:latin typeface="SassoonPrimaryType" pitchFamily="2" charset="0"/>
              </a:rPr>
              <a:t>The Year 4 Team</a:t>
            </a:r>
          </a:p>
        </p:txBody>
      </p:sp>
      <p:sp>
        <p:nvSpPr>
          <p:cNvPr id="6148" name="Content Placeholder 2"/>
          <p:cNvSpPr>
            <a:spLocks noGrp="1"/>
          </p:cNvSpPr>
          <p:nvPr>
            <p:ph idx="1"/>
          </p:nvPr>
        </p:nvSpPr>
        <p:spPr>
          <a:xfrm>
            <a:off x="195899" y="571500"/>
            <a:ext cx="8640762" cy="4164856"/>
          </a:xfrm>
          <a:noFill/>
        </p:spPr>
        <p:txBody>
          <a:bodyPr/>
          <a:lstStyle/>
          <a:p>
            <a:pPr>
              <a:buFontTx/>
              <a:buNone/>
            </a:pPr>
            <a:endParaRPr lang="en-GB" altLang="en-US" sz="2400" dirty="0" smtClean="0">
              <a:latin typeface="SassoonPrimaryType" pitchFamily="2" charset="0"/>
            </a:endParaRPr>
          </a:p>
          <a:p>
            <a:pPr>
              <a:buFont typeface="Arial" panose="020B0604020202020204" pitchFamily="34" charset="0"/>
              <a:buChar char="•"/>
            </a:pPr>
            <a:r>
              <a:rPr lang="en-GB" altLang="en-US" sz="2400" b="1" dirty="0" smtClean="0">
                <a:latin typeface="SassoonPrimaryType" pitchFamily="2" charset="0"/>
              </a:rPr>
              <a:t>4CW Hazel – Mrs Woodhams</a:t>
            </a:r>
          </a:p>
          <a:p>
            <a:pPr>
              <a:buFont typeface="Arial" panose="020B0604020202020204" pitchFamily="34" charset="0"/>
              <a:buChar char="•"/>
            </a:pPr>
            <a:endParaRPr lang="en-GB" altLang="en-US" sz="2400" b="1" dirty="0" smtClean="0">
              <a:latin typeface="SassoonPrimaryType" pitchFamily="2" charset="0"/>
            </a:endParaRPr>
          </a:p>
          <a:p>
            <a:pPr>
              <a:buFont typeface="Arial" panose="020B0604020202020204" pitchFamily="34" charset="0"/>
              <a:buChar char="•"/>
            </a:pPr>
            <a:r>
              <a:rPr lang="en-GB" altLang="en-US" sz="2400" b="1" dirty="0" smtClean="0">
                <a:latin typeface="SassoonPrimaryType" pitchFamily="2" charset="0"/>
              </a:rPr>
              <a:t>4SG Hawthorn – Mr Griggs</a:t>
            </a:r>
          </a:p>
          <a:p>
            <a:pPr>
              <a:buFont typeface="Arial" panose="020B0604020202020204" pitchFamily="34" charset="0"/>
              <a:buChar char="•"/>
            </a:pPr>
            <a:endParaRPr lang="en-GB" altLang="en-US" sz="2400" b="1" dirty="0" smtClean="0">
              <a:latin typeface="SassoonPrimaryType" pitchFamily="2" charset="0"/>
            </a:endParaRPr>
          </a:p>
          <a:p>
            <a:pPr>
              <a:buFont typeface="Arial" panose="020B0604020202020204" pitchFamily="34" charset="0"/>
              <a:buChar char="•"/>
            </a:pPr>
            <a:r>
              <a:rPr lang="en-GB" altLang="en-US" sz="2400" b="1" dirty="0" smtClean="0">
                <a:latin typeface="SassoonPrimaryType" pitchFamily="2" charset="0"/>
              </a:rPr>
              <a:t>Teaching Assistants – Mrs Twaits, Mrs Hawkins, Mr Ryan, Mrs Senior and Mrs </a:t>
            </a:r>
            <a:r>
              <a:rPr lang="en-GB" altLang="en-US" sz="2400" b="1" dirty="0" err="1" smtClean="0">
                <a:latin typeface="SassoonPrimaryType" pitchFamily="2" charset="0"/>
              </a:rPr>
              <a:t>Causon</a:t>
            </a:r>
            <a:r>
              <a:rPr lang="en-GB" altLang="en-US" sz="2400" b="1" dirty="0" smtClean="0">
                <a:latin typeface="SassoonPrimaryType" pitchFamily="2" charset="0"/>
              </a:rPr>
              <a:t> (ELSA support)</a:t>
            </a:r>
          </a:p>
          <a:p>
            <a:pPr>
              <a:buFont typeface="Arial" panose="020B0604020202020204" pitchFamily="34" charset="0"/>
              <a:buChar char="•"/>
            </a:pPr>
            <a:endParaRPr lang="en-GB" altLang="en-US" sz="2400" b="1" dirty="0">
              <a:latin typeface="SassoonPrimaryType" pitchFamily="2" charset="0"/>
            </a:endParaRPr>
          </a:p>
          <a:p>
            <a:pPr>
              <a:buFont typeface="Arial" panose="020B0604020202020204" pitchFamily="34" charset="0"/>
              <a:buChar char="•"/>
            </a:pPr>
            <a:r>
              <a:rPr lang="en-GB" altLang="en-US" sz="2400" b="1" dirty="0" smtClean="0">
                <a:latin typeface="SassoonPrimaryType" pitchFamily="2" charset="0"/>
              </a:rPr>
              <a:t>HLTAs – Mrs Poole and Mrs Rhodes</a:t>
            </a:r>
          </a:p>
          <a:p>
            <a:pPr marL="0" indent="0">
              <a:buNone/>
            </a:pPr>
            <a:endParaRPr lang="en-GB" altLang="en-US" sz="2400" b="1" dirty="0">
              <a:latin typeface="SassoonPrimaryType" pitchFamily="2" charset="0"/>
            </a:endParaRPr>
          </a:p>
          <a:p>
            <a:pPr>
              <a:buFont typeface="Arial" panose="020B0604020202020204" pitchFamily="34" charset="0"/>
              <a:buChar char="•"/>
            </a:pPr>
            <a:r>
              <a:rPr lang="en-GB" altLang="en-US" sz="2400" b="1" dirty="0" smtClean="0">
                <a:latin typeface="SassoonPrimaryType" pitchFamily="2" charset="0"/>
              </a:rPr>
              <a:t>Music – Mr Norman from April 2023 – July 2023</a:t>
            </a:r>
          </a:p>
          <a:p>
            <a:pPr>
              <a:buFont typeface="Arial" panose="020B0604020202020204" pitchFamily="34" charset="0"/>
              <a:buChar char="•"/>
            </a:pPr>
            <a:endParaRPr lang="en-GB" altLang="en-US" sz="2400" b="1" dirty="0">
              <a:latin typeface="SassoonPrimaryType" pitchFamily="2" charset="0"/>
            </a:endParaRPr>
          </a:p>
          <a:p>
            <a:pPr>
              <a:buFont typeface="Arial" panose="020B0604020202020204" pitchFamily="34" charset="0"/>
              <a:buChar char="•"/>
            </a:pPr>
            <a:r>
              <a:rPr lang="en-GB" altLang="en-US" sz="2400" b="1" dirty="0" smtClean="0">
                <a:latin typeface="SassoonPrimaryType" pitchFamily="2" charset="0"/>
              </a:rPr>
              <a:t>National Tutoring Program – Mrs Fry</a:t>
            </a:r>
            <a:endParaRPr lang="en-GB" altLang="en-US" sz="2400" dirty="0" smtClean="0">
              <a:latin typeface="SassoonPrimaryType" pitchFamily="2" charset="0"/>
            </a:endParaRPr>
          </a:p>
          <a:p>
            <a:pPr>
              <a:buFontTx/>
              <a:buNone/>
            </a:pPr>
            <a:endParaRPr lang="en-GB" altLang="en-US" sz="2400" dirty="0" smtClean="0">
              <a:latin typeface="SassoonPrimaryType" pitchFamily="2" charset="0"/>
            </a:endParaRPr>
          </a:p>
          <a:p>
            <a:pPr>
              <a:buFontTx/>
              <a:buNone/>
            </a:pPr>
            <a:endParaRPr lang="en-GB" altLang="en-US" sz="2200" dirty="0" smtClean="0"/>
          </a:p>
        </p:txBody>
      </p:sp>
      <p:sp>
        <p:nvSpPr>
          <p:cNvPr id="5"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Tree>
    <p:extLst>
      <p:ext uri="{BB962C8B-B14F-4D97-AF65-F5344CB8AC3E}">
        <p14:creationId xmlns:p14="http://schemas.microsoft.com/office/powerpoint/2010/main" val="3139293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0781" y="-22471"/>
            <a:ext cx="9144000" cy="103964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851920" y="85698"/>
            <a:ext cx="1289594" cy="467097"/>
          </a:xfrm>
          <a:prstGeom prst="rect">
            <a:avLst/>
          </a:prstGeom>
        </p:spPr>
      </p:pic>
      <p:sp>
        <p:nvSpPr>
          <p:cNvPr id="4" name="TextBox 3"/>
          <p:cNvSpPr txBox="1"/>
          <p:nvPr/>
        </p:nvSpPr>
        <p:spPr>
          <a:xfrm>
            <a:off x="3417171" y="539818"/>
            <a:ext cx="2462534" cy="461665"/>
          </a:xfrm>
          <a:prstGeom prst="rect">
            <a:avLst/>
          </a:prstGeom>
          <a:noFill/>
        </p:spPr>
        <p:txBody>
          <a:bodyPr wrap="none" rtlCol="0">
            <a:spAutoFit/>
          </a:bodyPr>
          <a:lstStyle/>
          <a:p>
            <a:r>
              <a:rPr lang="en-GB" b="1" dirty="0">
                <a:latin typeface="SassoonPrimaryType" pitchFamily="2" charset="0"/>
              </a:rPr>
              <a:t>Emotional Logic</a:t>
            </a:r>
          </a:p>
        </p:txBody>
      </p:sp>
      <p:pic>
        <p:nvPicPr>
          <p:cNvPr id="2" name="Picture 1"/>
          <p:cNvPicPr>
            <a:picLocks noChangeAspect="1"/>
          </p:cNvPicPr>
          <p:nvPr/>
        </p:nvPicPr>
        <p:blipFill>
          <a:blip r:embed="rId3"/>
          <a:stretch>
            <a:fillRect/>
          </a:stretch>
        </p:blipFill>
        <p:spPr>
          <a:xfrm>
            <a:off x="6314691" y="1380548"/>
            <a:ext cx="2200000" cy="3128572"/>
          </a:xfrm>
          <a:prstGeom prst="rect">
            <a:avLst/>
          </a:prstGeom>
        </p:spPr>
      </p:pic>
      <p:pic>
        <p:nvPicPr>
          <p:cNvPr id="3" name="Picture 2"/>
          <p:cNvPicPr>
            <a:picLocks noChangeAspect="1"/>
          </p:cNvPicPr>
          <p:nvPr/>
        </p:nvPicPr>
        <p:blipFill>
          <a:blip r:embed="rId4"/>
          <a:stretch>
            <a:fillRect/>
          </a:stretch>
        </p:blipFill>
        <p:spPr>
          <a:xfrm>
            <a:off x="3498755" y="1380548"/>
            <a:ext cx="2200000" cy="3128572"/>
          </a:xfrm>
          <a:prstGeom prst="rect">
            <a:avLst/>
          </a:prstGeom>
        </p:spPr>
      </p:pic>
      <p:pic>
        <p:nvPicPr>
          <p:cNvPr id="5" name="Picture 4"/>
          <p:cNvPicPr>
            <a:picLocks noChangeAspect="1"/>
          </p:cNvPicPr>
          <p:nvPr/>
        </p:nvPicPr>
        <p:blipFill>
          <a:blip r:embed="rId5"/>
          <a:stretch>
            <a:fillRect/>
          </a:stretch>
        </p:blipFill>
        <p:spPr>
          <a:xfrm>
            <a:off x="662038" y="1380548"/>
            <a:ext cx="2200000" cy="3128572"/>
          </a:xfrm>
          <a:prstGeom prst="rect">
            <a:avLst/>
          </a:prstGeom>
        </p:spPr>
      </p:pic>
      <p:sp>
        <p:nvSpPr>
          <p:cNvPr id="6" name="TextBox 5"/>
          <p:cNvSpPr txBox="1"/>
          <p:nvPr/>
        </p:nvSpPr>
        <p:spPr>
          <a:xfrm>
            <a:off x="444294" y="4872498"/>
            <a:ext cx="8296973" cy="1569660"/>
          </a:xfrm>
          <a:prstGeom prst="rect">
            <a:avLst/>
          </a:prstGeom>
          <a:noFill/>
        </p:spPr>
        <p:txBody>
          <a:bodyPr wrap="square" rtlCol="0">
            <a:spAutoFit/>
          </a:bodyPr>
          <a:lstStyle/>
          <a:p>
            <a:pPr algn="ctr"/>
            <a:r>
              <a:rPr lang="en-GB" dirty="0" smtClean="0">
                <a:latin typeface="SassoonPrimaryType" pitchFamily="2" charset="0"/>
              </a:rPr>
              <a:t>During our PSHE lessons we </a:t>
            </a:r>
            <a:r>
              <a:rPr lang="en-GB" dirty="0">
                <a:latin typeface="SassoonPrimaryType" pitchFamily="2" charset="0"/>
              </a:rPr>
              <a:t>are using a </a:t>
            </a:r>
            <a:r>
              <a:rPr lang="en-GB" dirty="0" smtClean="0">
                <a:latin typeface="SassoonPrimaryType" pitchFamily="2" charset="0"/>
              </a:rPr>
              <a:t>simplified version </a:t>
            </a:r>
            <a:r>
              <a:rPr lang="en-GB" dirty="0">
                <a:latin typeface="SassoonPrimaryType" pitchFamily="2" charset="0"/>
              </a:rPr>
              <a:t>of Emotional Logic with all </a:t>
            </a:r>
            <a:r>
              <a:rPr lang="en-GB" dirty="0" smtClean="0">
                <a:latin typeface="SassoonPrimaryType" pitchFamily="2" charset="0"/>
              </a:rPr>
              <a:t>children so they can better understand and regulate their emotions. The EL team are available to support further is needed outside of these sessions.</a:t>
            </a:r>
            <a:endParaRPr lang="en-GB" dirty="0">
              <a:latin typeface="SassoonPrimaryType" pitchFamily="2" charset="0"/>
            </a:endParaRPr>
          </a:p>
        </p:txBody>
      </p:sp>
    </p:spTree>
    <p:extLst>
      <p:ext uri="{BB962C8B-B14F-4D97-AF65-F5344CB8AC3E}">
        <p14:creationId xmlns:p14="http://schemas.microsoft.com/office/powerpoint/2010/main" val="2788198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44000" cy="103964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805659" y="155996"/>
            <a:ext cx="1289594" cy="467097"/>
          </a:xfrm>
          <a:prstGeom prst="rect">
            <a:avLst/>
          </a:prstGeom>
        </p:spPr>
      </p:pic>
      <p:sp>
        <p:nvSpPr>
          <p:cNvPr id="4" name="TextBox 3"/>
          <p:cNvSpPr txBox="1"/>
          <p:nvPr/>
        </p:nvSpPr>
        <p:spPr>
          <a:xfrm>
            <a:off x="3340733" y="600179"/>
            <a:ext cx="2462534" cy="461665"/>
          </a:xfrm>
          <a:prstGeom prst="rect">
            <a:avLst/>
          </a:prstGeom>
          <a:noFill/>
        </p:spPr>
        <p:txBody>
          <a:bodyPr wrap="none" rtlCol="0">
            <a:spAutoFit/>
          </a:bodyPr>
          <a:lstStyle/>
          <a:p>
            <a:r>
              <a:rPr lang="en-GB" b="1" dirty="0">
                <a:latin typeface="SassoonPrimaryType" pitchFamily="2" charset="0"/>
              </a:rPr>
              <a:t>Emotional Logic</a:t>
            </a:r>
          </a:p>
        </p:txBody>
      </p:sp>
      <p:pic>
        <p:nvPicPr>
          <p:cNvPr id="5" name="Picture 4"/>
          <p:cNvPicPr>
            <a:picLocks noChangeAspect="1"/>
          </p:cNvPicPr>
          <p:nvPr/>
        </p:nvPicPr>
        <p:blipFill>
          <a:blip r:embed="rId3"/>
          <a:stretch>
            <a:fillRect/>
          </a:stretch>
        </p:blipFill>
        <p:spPr>
          <a:xfrm>
            <a:off x="395536" y="2204864"/>
            <a:ext cx="2200000" cy="3128572"/>
          </a:xfrm>
          <a:prstGeom prst="rect">
            <a:avLst/>
          </a:prstGeom>
        </p:spPr>
      </p:pic>
      <p:sp>
        <p:nvSpPr>
          <p:cNvPr id="2" name="TextBox 1"/>
          <p:cNvSpPr txBox="1"/>
          <p:nvPr/>
        </p:nvSpPr>
        <p:spPr>
          <a:xfrm>
            <a:off x="2717222" y="1168521"/>
            <a:ext cx="6426778" cy="5632311"/>
          </a:xfrm>
          <a:prstGeom prst="rect">
            <a:avLst/>
          </a:prstGeom>
          <a:noFill/>
        </p:spPr>
        <p:txBody>
          <a:bodyPr wrap="square" rtlCol="0">
            <a:spAutoFit/>
          </a:bodyPr>
          <a:lstStyle/>
          <a:p>
            <a:pPr marL="214313" indent="-214313">
              <a:buFont typeface="Arial" panose="020B0604020202020204" pitchFamily="34" charset="0"/>
              <a:buChar char="•"/>
            </a:pPr>
            <a:r>
              <a:rPr lang="en-GB" dirty="0">
                <a:latin typeface="SassoonPrimaryType" pitchFamily="2" charset="0"/>
              </a:rPr>
              <a:t>Happens when we begin to doubt our resources to cope with </a:t>
            </a:r>
            <a:r>
              <a:rPr lang="en-GB" dirty="0" smtClean="0">
                <a:latin typeface="SassoonPrimaryType" pitchFamily="2" charset="0"/>
              </a:rPr>
              <a:t>something. </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Can present in a variety of emotional and physical </a:t>
            </a:r>
            <a:r>
              <a:rPr lang="en-GB" dirty="0" smtClean="0">
                <a:latin typeface="SassoonPrimaryType" pitchFamily="2" charset="0"/>
              </a:rPr>
              <a:t>ways.</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Is very personal to individual </a:t>
            </a:r>
            <a:r>
              <a:rPr lang="en-GB" dirty="0" smtClean="0">
                <a:latin typeface="SassoonPrimaryType" pitchFamily="2" charset="0"/>
              </a:rPr>
              <a:t>circumstance.</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Creates a plethora of unpleasant </a:t>
            </a:r>
            <a:r>
              <a:rPr lang="en-GB" dirty="0" smtClean="0">
                <a:latin typeface="SassoonPrimaryType" pitchFamily="2" charset="0"/>
              </a:rPr>
              <a:t>feelings.</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These feelings are not negative or bad… they are a warning system! </a:t>
            </a: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It is important to notice these feelings and name them, not to try and supress </a:t>
            </a:r>
            <a:r>
              <a:rPr lang="en-GB" dirty="0" smtClean="0">
                <a:latin typeface="SassoonPrimaryType" pitchFamily="2" charset="0"/>
              </a:rPr>
              <a:t>them.</a:t>
            </a:r>
            <a:endParaRPr lang="en-GB" dirty="0">
              <a:latin typeface="SassoonPrimaryType" pitchFamily="2" charset="0"/>
            </a:endParaRPr>
          </a:p>
        </p:txBody>
      </p:sp>
    </p:spTree>
    <p:extLst>
      <p:ext uri="{BB962C8B-B14F-4D97-AF65-F5344CB8AC3E}">
        <p14:creationId xmlns:p14="http://schemas.microsoft.com/office/powerpoint/2010/main" val="389873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515" y="-22471"/>
            <a:ext cx="9144000" cy="103964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779912" y="118450"/>
            <a:ext cx="1289594" cy="467097"/>
          </a:xfrm>
          <a:prstGeom prst="rect">
            <a:avLst/>
          </a:prstGeom>
        </p:spPr>
      </p:pic>
      <p:sp>
        <p:nvSpPr>
          <p:cNvPr id="4" name="TextBox 3"/>
          <p:cNvSpPr txBox="1"/>
          <p:nvPr/>
        </p:nvSpPr>
        <p:spPr>
          <a:xfrm>
            <a:off x="3275856" y="585547"/>
            <a:ext cx="2462534" cy="461665"/>
          </a:xfrm>
          <a:prstGeom prst="rect">
            <a:avLst/>
          </a:prstGeom>
          <a:noFill/>
        </p:spPr>
        <p:txBody>
          <a:bodyPr wrap="none" rtlCol="0">
            <a:spAutoFit/>
          </a:bodyPr>
          <a:lstStyle/>
          <a:p>
            <a:r>
              <a:rPr lang="en-GB" b="1" dirty="0">
                <a:latin typeface="SassoonPrimaryType" pitchFamily="2" charset="0"/>
              </a:rPr>
              <a:t>Emotional Logic</a:t>
            </a:r>
          </a:p>
        </p:txBody>
      </p:sp>
      <p:pic>
        <p:nvPicPr>
          <p:cNvPr id="3" name="Picture 2"/>
          <p:cNvPicPr>
            <a:picLocks noChangeAspect="1"/>
          </p:cNvPicPr>
          <p:nvPr/>
        </p:nvPicPr>
        <p:blipFill>
          <a:blip r:embed="rId3"/>
          <a:stretch>
            <a:fillRect/>
          </a:stretch>
        </p:blipFill>
        <p:spPr>
          <a:xfrm>
            <a:off x="302772" y="2218005"/>
            <a:ext cx="2200000" cy="3128572"/>
          </a:xfrm>
          <a:prstGeom prst="rect">
            <a:avLst/>
          </a:prstGeom>
        </p:spPr>
      </p:pic>
      <p:sp>
        <p:nvSpPr>
          <p:cNvPr id="6" name="TextBox 5"/>
          <p:cNvSpPr txBox="1"/>
          <p:nvPr/>
        </p:nvSpPr>
        <p:spPr>
          <a:xfrm>
            <a:off x="2821132" y="1988840"/>
            <a:ext cx="5834515" cy="3877985"/>
          </a:xfrm>
          <a:prstGeom prst="rect">
            <a:avLst/>
          </a:prstGeom>
          <a:noFill/>
        </p:spPr>
        <p:txBody>
          <a:bodyPr wrap="square" rtlCol="0">
            <a:spAutoFit/>
          </a:bodyPr>
          <a:lstStyle/>
          <a:p>
            <a:pPr marL="214313" indent="-214313">
              <a:buFont typeface="Arial" panose="020B0604020202020204" pitchFamily="34" charset="0"/>
              <a:buChar char="•"/>
            </a:pPr>
            <a:r>
              <a:rPr lang="en-GB" dirty="0">
                <a:latin typeface="SassoonPrimaryType" pitchFamily="2" charset="0"/>
              </a:rPr>
              <a:t>This starts with finding a safe place (person, place or state of mind</a:t>
            </a:r>
            <a:r>
              <a:rPr lang="en-GB" dirty="0" smtClean="0">
                <a:latin typeface="SassoonPrimaryType" pitchFamily="2" charset="0"/>
              </a:rPr>
              <a:t>).</a:t>
            </a:r>
            <a:endParaRPr lang="en-GB" dirty="0">
              <a:latin typeface="SassoonPrimaryType" pitchFamily="2" charset="0"/>
            </a:endParaRPr>
          </a:p>
          <a:p>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The thought process of how to overcome the problem starts </a:t>
            </a:r>
            <a:r>
              <a:rPr lang="en-GB" dirty="0" smtClean="0">
                <a:latin typeface="SassoonPrimaryType" pitchFamily="2" charset="0"/>
              </a:rPr>
              <a:t>here.</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Ask yourself ‘What do </a:t>
            </a:r>
            <a:r>
              <a:rPr lang="en-GB" dirty="0" smtClean="0">
                <a:latin typeface="SassoonPrimaryType" pitchFamily="2" charset="0"/>
              </a:rPr>
              <a:t>I </a:t>
            </a:r>
            <a:r>
              <a:rPr lang="en-GB" dirty="0">
                <a:latin typeface="SassoonPrimaryType" pitchFamily="2" charset="0"/>
              </a:rPr>
              <a:t>need to be able to feel like </a:t>
            </a:r>
            <a:r>
              <a:rPr lang="en-GB" dirty="0" smtClean="0">
                <a:latin typeface="SassoonPrimaryType" pitchFamily="2" charset="0"/>
              </a:rPr>
              <a:t>I </a:t>
            </a:r>
            <a:r>
              <a:rPr lang="en-GB" dirty="0">
                <a:latin typeface="SassoonPrimaryType" pitchFamily="2" charset="0"/>
              </a:rPr>
              <a:t>can cope’?</a:t>
            </a:r>
          </a:p>
          <a:p>
            <a:pPr marL="214313" indent="-214313">
              <a:buFont typeface="Arial" panose="020B0604020202020204" pitchFamily="34" charset="0"/>
              <a:buChar char="•"/>
            </a:pPr>
            <a:endParaRPr lang="en-GB" sz="1800" dirty="0"/>
          </a:p>
          <a:p>
            <a:pPr marL="214313" indent="-214313">
              <a:buFont typeface="Arial" panose="020B0604020202020204" pitchFamily="34" charset="0"/>
              <a:buChar char="•"/>
            </a:pPr>
            <a:endParaRPr lang="en-GB" sz="1800" dirty="0"/>
          </a:p>
          <a:p>
            <a:pPr marL="214313" indent="-214313">
              <a:buFont typeface="Arial" panose="020B0604020202020204" pitchFamily="34" charset="0"/>
              <a:buChar char="•"/>
            </a:pPr>
            <a:endParaRPr lang="en-GB" sz="1800" dirty="0"/>
          </a:p>
        </p:txBody>
      </p:sp>
    </p:spTree>
    <p:extLst>
      <p:ext uri="{BB962C8B-B14F-4D97-AF65-F5344CB8AC3E}">
        <p14:creationId xmlns:p14="http://schemas.microsoft.com/office/powerpoint/2010/main" val="106303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48661"/>
            <a:ext cx="9144000" cy="103964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851920" y="109335"/>
            <a:ext cx="1289594" cy="467097"/>
          </a:xfrm>
          <a:prstGeom prst="rect">
            <a:avLst/>
          </a:prstGeom>
        </p:spPr>
      </p:pic>
      <p:sp>
        <p:nvSpPr>
          <p:cNvPr id="4" name="TextBox 3"/>
          <p:cNvSpPr txBox="1"/>
          <p:nvPr/>
        </p:nvSpPr>
        <p:spPr>
          <a:xfrm>
            <a:off x="3340733" y="637106"/>
            <a:ext cx="2462534" cy="461665"/>
          </a:xfrm>
          <a:prstGeom prst="rect">
            <a:avLst/>
          </a:prstGeom>
          <a:noFill/>
        </p:spPr>
        <p:txBody>
          <a:bodyPr wrap="none" rtlCol="0">
            <a:spAutoFit/>
          </a:bodyPr>
          <a:lstStyle/>
          <a:p>
            <a:r>
              <a:rPr lang="en-GB" b="1" dirty="0">
                <a:latin typeface="SassoonPrimaryType" pitchFamily="2" charset="0"/>
              </a:rPr>
              <a:t>Emotional Logic</a:t>
            </a:r>
          </a:p>
        </p:txBody>
      </p:sp>
      <p:pic>
        <p:nvPicPr>
          <p:cNvPr id="2" name="Picture 1"/>
          <p:cNvPicPr>
            <a:picLocks noChangeAspect="1"/>
          </p:cNvPicPr>
          <p:nvPr/>
        </p:nvPicPr>
        <p:blipFill>
          <a:blip r:embed="rId3"/>
          <a:stretch>
            <a:fillRect/>
          </a:stretch>
        </p:blipFill>
        <p:spPr>
          <a:xfrm>
            <a:off x="406680" y="2218005"/>
            <a:ext cx="2200000" cy="3128572"/>
          </a:xfrm>
          <a:prstGeom prst="rect">
            <a:avLst/>
          </a:prstGeom>
        </p:spPr>
      </p:pic>
      <p:sp>
        <p:nvSpPr>
          <p:cNvPr id="6" name="TextBox 5"/>
          <p:cNvSpPr txBox="1"/>
          <p:nvPr/>
        </p:nvSpPr>
        <p:spPr>
          <a:xfrm>
            <a:off x="2848519" y="1595021"/>
            <a:ext cx="6187977" cy="5632311"/>
          </a:xfrm>
          <a:prstGeom prst="rect">
            <a:avLst/>
          </a:prstGeom>
          <a:noFill/>
        </p:spPr>
        <p:txBody>
          <a:bodyPr wrap="square" rtlCol="0">
            <a:spAutoFit/>
          </a:bodyPr>
          <a:lstStyle/>
          <a:p>
            <a:pPr marL="214313" indent="-214313">
              <a:buFont typeface="Arial" panose="020B0604020202020204" pitchFamily="34" charset="0"/>
              <a:buChar char="•"/>
            </a:pPr>
            <a:r>
              <a:rPr lang="en-GB" dirty="0">
                <a:latin typeface="SassoonPrimaryType" pitchFamily="2" charset="0"/>
              </a:rPr>
              <a:t>Known as acceptance or </a:t>
            </a:r>
            <a:r>
              <a:rPr lang="en-GB" dirty="0" smtClean="0">
                <a:latin typeface="SassoonPrimaryType" pitchFamily="2" charset="0"/>
              </a:rPr>
              <a:t>bargaining.</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This is where a decision is made to take the next </a:t>
            </a:r>
            <a:r>
              <a:rPr lang="en-GB" dirty="0" smtClean="0">
                <a:latin typeface="SassoonPrimaryType" pitchFamily="2" charset="0"/>
              </a:rPr>
              <a:t>step.</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Go get it means (bargaining) you have a good plan to help solve the </a:t>
            </a:r>
            <a:r>
              <a:rPr lang="en-GB" dirty="0" smtClean="0">
                <a:latin typeface="SassoonPrimaryType" pitchFamily="2" charset="0"/>
              </a:rPr>
              <a:t>problem (storyboarding with an adult could help here).</a:t>
            </a:r>
            <a:endParaRPr lang="en-GB" dirty="0">
              <a:latin typeface="SassoonPrimaryType" pitchFamily="2" charset="0"/>
            </a:endParaRPr>
          </a:p>
          <a:p>
            <a:pPr marL="214313" indent="-214313">
              <a:buFont typeface="Arial" panose="020B0604020202020204" pitchFamily="34" charset="0"/>
              <a:buChar char="•"/>
            </a:pPr>
            <a:endParaRPr lang="en-GB" dirty="0">
              <a:latin typeface="SassoonPrimaryType" pitchFamily="2" charset="0"/>
            </a:endParaRPr>
          </a:p>
          <a:p>
            <a:pPr marL="214313" indent="-214313">
              <a:buFont typeface="Arial" panose="020B0604020202020204" pitchFamily="34" charset="0"/>
              <a:buChar char="•"/>
            </a:pPr>
            <a:r>
              <a:rPr lang="en-GB" dirty="0">
                <a:latin typeface="SassoonPrimaryType" pitchFamily="2" charset="0"/>
              </a:rPr>
              <a:t>Let it go (acceptance) means you have acknowledged that there is nothing you can do and to make peace with </a:t>
            </a:r>
            <a:r>
              <a:rPr lang="en-GB" dirty="0" smtClean="0">
                <a:latin typeface="SassoonPrimaryType" pitchFamily="2" charset="0"/>
              </a:rPr>
              <a:t>it.</a:t>
            </a:r>
            <a:endParaRPr lang="en-GB" dirty="0">
              <a:latin typeface="SassoonPrimaryType" pitchFamily="2" charset="0"/>
            </a:endParaRPr>
          </a:p>
          <a:p>
            <a:pPr marL="214313" indent="-214313">
              <a:buFont typeface="Arial" panose="020B0604020202020204" pitchFamily="34" charset="0"/>
              <a:buChar char="•"/>
            </a:pPr>
            <a:endParaRPr lang="en-GB" sz="1800" dirty="0"/>
          </a:p>
          <a:p>
            <a:pPr marL="214313" indent="-214313">
              <a:buFont typeface="Arial" panose="020B0604020202020204" pitchFamily="34" charset="0"/>
              <a:buChar char="•"/>
            </a:pPr>
            <a:endParaRPr lang="en-GB" sz="1800" dirty="0"/>
          </a:p>
          <a:p>
            <a:pPr marL="214313" indent="-214313">
              <a:buFont typeface="Arial" panose="020B0604020202020204" pitchFamily="34" charset="0"/>
              <a:buChar char="•"/>
            </a:pPr>
            <a:endParaRPr lang="en-GB" sz="1800" dirty="0"/>
          </a:p>
          <a:p>
            <a:pPr marL="214313" indent="-214313">
              <a:buFont typeface="Arial" panose="020B0604020202020204" pitchFamily="34" charset="0"/>
              <a:buChar char="•"/>
            </a:pPr>
            <a:endParaRPr lang="en-GB" sz="1800" dirty="0"/>
          </a:p>
        </p:txBody>
      </p:sp>
    </p:spTree>
    <p:extLst>
      <p:ext uri="{BB962C8B-B14F-4D97-AF65-F5344CB8AC3E}">
        <p14:creationId xmlns:p14="http://schemas.microsoft.com/office/powerpoint/2010/main" val="9244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298" y="-21886"/>
            <a:ext cx="9144000" cy="104829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671854" y="35164"/>
            <a:ext cx="1289594" cy="467097"/>
          </a:xfrm>
          <a:prstGeom prst="rect">
            <a:avLst/>
          </a:prstGeom>
        </p:spPr>
      </p:pic>
      <p:sp>
        <p:nvSpPr>
          <p:cNvPr id="4" name="TextBox 3"/>
          <p:cNvSpPr txBox="1"/>
          <p:nvPr/>
        </p:nvSpPr>
        <p:spPr>
          <a:xfrm>
            <a:off x="2987824" y="526856"/>
            <a:ext cx="2749471" cy="461665"/>
          </a:xfrm>
          <a:prstGeom prst="rect">
            <a:avLst/>
          </a:prstGeom>
          <a:noFill/>
        </p:spPr>
        <p:txBody>
          <a:bodyPr wrap="none" rtlCol="0">
            <a:spAutoFit/>
          </a:bodyPr>
          <a:lstStyle/>
          <a:p>
            <a:r>
              <a:rPr lang="en-GB" b="1" dirty="0">
                <a:latin typeface="SassoonCRInfant" panose="02010503020300020003" pitchFamily="2" charset="0"/>
              </a:rPr>
              <a:t>Our School Vision</a:t>
            </a:r>
          </a:p>
        </p:txBody>
      </p:sp>
      <p:sp>
        <p:nvSpPr>
          <p:cNvPr id="3" name="Rectangle 2"/>
          <p:cNvSpPr/>
          <p:nvPr/>
        </p:nvSpPr>
        <p:spPr>
          <a:xfrm>
            <a:off x="221671" y="1268760"/>
            <a:ext cx="7945583" cy="5078313"/>
          </a:xfrm>
          <a:prstGeom prst="rect">
            <a:avLst/>
          </a:prstGeom>
        </p:spPr>
        <p:txBody>
          <a:bodyPr wrap="square">
            <a:spAutoFit/>
          </a:bodyPr>
          <a:lstStyle/>
          <a:p>
            <a:pPr marL="4763"/>
            <a:r>
              <a:rPr lang="en-GB" sz="1800" b="1" dirty="0">
                <a:solidFill>
                  <a:srgbClr val="000000"/>
                </a:solidFill>
                <a:latin typeface="SassoonCRInfant" panose="02010503020300020003" pitchFamily="2" charset="0"/>
              </a:rPr>
              <a:t>The </a:t>
            </a:r>
            <a:r>
              <a:rPr lang="en-GB" sz="1800" b="1" dirty="0" smtClean="0">
                <a:solidFill>
                  <a:srgbClr val="000000"/>
                </a:solidFill>
                <a:latin typeface="SassoonCRInfant" panose="02010503020300020003" pitchFamily="2" charset="0"/>
              </a:rPr>
              <a:t>school’s </a:t>
            </a:r>
            <a:r>
              <a:rPr lang="en-GB" sz="1800" b="1" dirty="0">
                <a:solidFill>
                  <a:srgbClr val="000000"/>
                </a:solidFill>
                <a:latin typeface="SassoonCRInfant" panose="02010503020300020003" pitchFamily="2" charset="0"/>
              </a:rPr>
              <a:t>published mission statement is: </a:t>
            </a:r>
            <a:r>
              <a:rPr lang="en-GB" sz="1800" dirty="0">
                <a:solidFill>
                  <a:srgbClr val="000000"/>
                </a:solidFill>
                <a:latin typeface="SassoonCRInfant" panose="02010503020300020003" pitchFamily="2" charset="0"/>
              </a:rPr>
              <a:t> </a:t>
            </a:r>
          </a:p>
          <a:p>
            <a:pPr marL="7144"/>
            <a:r>
              <a:rPr lang="en-GB" sz="1800" b="1" dirty="0">
                <a:solidFill>
                  <a:srgbClr val="000000"/>
                </a:solidFill>
                <a:latin typeface="SassoonCRInfant" panose="02010503020300020003" pitchFamily="2" charset="0"/>
              </a:rPr>
              <a:t> </a:t>
            </a:r>
            <a:r>
              <a:rPr lang="en-GB" sz="1800" dirty="0">
                <a:solidFill>
                  <a:srgbClr val="000000"/>
                </a:solidFill>
                <a:latin typeface="SassoonCRInfant" panose="02010503020300020003" pitchFamily="2" charset="0"/>
              </a:rPr>
              <a:t> </a:t>
            </a:r>
          </a:p>
          <a:p>
            <a:pPr marL="4763" marR="953"/>
            <a:r>
              <a:rPr lang="en-GB" sz="1800" b="1" dirty="0">
                <a:solidFill>
                  <a:srgbClr val="000000"/>
                </a:solidFill>
                <a:latin typeface="SassoonCRInfant" panose="02010503020300020003" pitchFamily="2" charset="0"/>
              </a:rPr>
              <a:t> “</a:t>
            </a:r>
            <a:r>
              <a:rPr lang="en-GB" sz="1800" dirty="0">
                <a:solidFill>
                  <a:srgbClr val="000000"/>
                </a:solidFill>
                <a:latin typeface="SassoonCRInfant" panose="02010503020300020003" pitchFamily="2" charset="0"/>
              </a:rPr>
              <a:t>Inspiring today’s children for tomorrow’s world”</a:t>
            </a:r>
            <a:r>
              <a:rPr lang="en-GB" sz="1800" b="1" dirty="0">
                <a:solidFill>
                  <a:srgbClr val="000000"/>
                </a:solidFill>
                <a:latin typeface="SassoonCRInfant" panose="02010503020300020003" pitchFamily="2" charset="0"/>
              </a:rPr>
              <a:t> </a:t>
            </a:r>
            <a:r>
              <a:rPr lang="en-GB" sz="1800" dirty="0">
                <a:solidFill>
                  <a:srgbClr val="000000"/>
                </a:solidFill>
                <a:latin typeface="SassoonCRInfant" panose="02010503020300020003" pitchFamily="2" charset="0"/>
              </a:rPr>
              <a:t> </a:t>
            </a:r>
          </a:p>
          <a:p>
            <a:pPr marL="7144"/>
            <a:r>
              <a:rPr lang="en-GB" sz="1800" b="1" dirty="0">
                <a:solidFill>
                  <a:srgbClr val="000000"/>
                </a:solidFill>
                <a:latin typeface="SassoonCRInfant" panose="02010503020300020003" pitchFamily="2" charset="0"/>
              </a:rPr>
              <a:t> </a:t>
            </a:r>
            <a:r>
              <a:rPr lang="en-GB" sz="1800" dirty="0">
                <a:solidFill>
                  <a:srgbClr val="000000"/>
                </a:solidFill>
                <a:latin typeface="SassoonCRInfant" panose="02010503020300020003" pitchFamily="2" charset="0"/>
              </a:rPr>
              <a:t> </a:t>
            </a:r>
          </a:p>
          <a:p>
            <a:pPr marL="4763"/>
            <a:r>
              <a:rPr lang="en-GB" sz="1800" b="1" dirty="0">
                <a:solidFill>
                  <a:srgbClr val="000000"/>
                </a:solidFill>
                <a:latin typeface="SassoonCRInfant" panose="02010503020300020003" pitchFamily="2" charset="0"/>
              </a:rPr>
              <a:t>This is supported by the schools core words and aims:  </a:t>
            </a:r>
            <a:r>
              <a:rPr lang="en-GB" sz="1800" dirty="0">
                <a:solidFill>
                  <a:srgbClr val="000000"/>
                </a:solidFill>
                <a:latin typeface="SassoonCRInfant" panose="02010503020300020003" pitchFamily="2" charset="0"/>
              </a:rPr>
              <a:t> </a:t>
            </a:r>
          </a:p>
          <a:p>
            <a:pPr marL="7144"/>
            <a:r>
              <a:rPr lang="en-GB" sz="1800" b="1" dirty="0">
                <a:solidFill>
                  <a:srgbClr val="000000"/>
                </a:solidFill>
                <a:latin typeface="SassoonCRInfant" panose="02010503020300020003" pitchFamily="2" charset="0"/>
              </a:rPr>
              <a:t> </a:t>
            </a:r>
            <a:r>
              <a:rPr lang="en-GB" sz="1800" dirty="0">
                <a:solidFill>
                  <a:srgbClr val="000000"/>
                </a:solidFill>
                <a:latin typeface="SassoonCRInfant" panose="02010503020300020003" pitchFamily="2" charset="0"/>
              </a:rPr>
              <a:t> </a:t>
            </a:r>
          </a:p>
          <a:p>
            <a:pPr marL="4763" indent="-4763"/>
            <a:r>
              <a:rPr lang="en-GB" sz="1800" b="1" u="sng" dirty="0">
                <a:solidFill>
                  <a:srgbClr val="000000"/>
                </a:solidFill>
                <a:latin typeface="SassoonCRInfant" panose="02010503020300020003" pitchFamily="2" charset="0"/>
              </a:rPr>
              <a:t>Inspire  </a:t>
            </a:r>
          </a:p>
          <a:p>
            <a:pPr marL="4763" marR="953"/>
            <a:r>
              <a:rPr lang="en-GB" sz="1800" dirty="0">
                <a:solidFill>
                  <a:srgbClr val="000000"/>
                </a:solidFill>
                <a:latin typeface="SassoonCRInfant" panose="02010503020300020003" pitchFamily="2" charset="0"/>
              </a:rPr>
              <a:t>We will inspire each other to do the best   </a:t>
            </a:r>
          </a:p>
          <a:p>
            <a:pPr marL="4763" marR="953"/>
            <a:r>
              <a:rPr lang="en-GB" sz="1800" dirty="0">
                <a:solidFill>
                  <a:srgbClr val="000000"/>
                </a:solidFill>
                <a:latin typeface="SassoonCRInfant" panose="02010503020300020003" pitchFamily="2" charset="0"/>
              </a:rPr>
              <a:t>We will support each other to set high goals   </a:t>
            </a:r>
          </a:p>
          <a:p>
            <a:pPr marL="4763" marR="953"/>
            <a:r>
              <a:rPr lang="en-GB" sz="1800" dirty="0">
                <a:solidFill>
                  <a:srgbClr val="000000"/>
                </a:solidFill>
                <a:latin typeface="SassoonCRInfant" panose="02010503020300020003" pitchFamily="2" charset="0"/>
              </a:rPr>
              <a:t>We will have open minds to new ideas and challenges in the world around us  </a:t>
            </a:r>
          </a:p>
          <a:p>
            <a:pPr marL="4763" marR="953"/>
            <a:r>
              <a:rPr lang="en-GB" sz="1800" dirty="0">
                <a:solidFill>
                  <a:srgbClr val="000000"/>
                </a:solidFill>
                <a:latin typeface="SassoonCRInfant" panose="02010503020300020003" pitchFamily="2" charset="0"/>
              </a:rPr>
              <a:t>We will inspire each other to become independent, self-motivated and confident in our own abilities  </a:t>
            </a:r>
          </a:p>
          <a:p>
            <a:pPr marL="7144"/>
            <a:r>
              <a:rPr lang="en-GB" sz="1800" dirty="0">
                <a:solidFill>
                  <a:srgbClr val="000000"/>
                </a:solidFill>
                <a:latin typeface="SassoonCRInfant" panose="02010503020300020003" pitchFamily="2" charset="0"/>
              </a:rPr>
              <a:t>  </a:t>
            </a:r>
          </a:p>
          <a:p>
            <a:pPr marL="4763" indent="-4763"/>
            <a:r>
              <a:rPr lang="en-GB" sz="1800" b="1" dirty="0">
                <a:solidFill>
                  <a:srgbClr val="000000"/>
                </a:solidFill>
                <a:latin typeface="SassoonCRInfant" panose="02010503020300020003" pitchFamily="2" charset="0"/>
              </a:rPr>
              <a:t>  </a:t>
            </a:r>
            <a:r>
              <a:rPr lang="en-GB" sz="1800" dirty="0">
                <a:solidFill>
                  <a:srgbClr val="000000"/>
                </a:solidFill>
                <a:latin typeface="SassoonCRInfant" panose="02010503020300020003" pitchFamily="2" charset="0"/>
              </a:rPr>
              <a:t> </a:t>
            </a:r>
          </a:p>
          <a:p>
            <a:pPr marL="4763" indent="-4763"/>
            <a:r>
              <a:rPr lang="en-GB" sz="1800" dirty="0">
                <a:solidFill>
                  <a:srgbClr val="000000"/>
                </a:solidFill>
                <a:latin typeface="SassoonCRInfant" panose="02010503020300020003" pitchFamily="2" charset="0"/>
              </a:rPr>
              <a:t> </a:t>
            </a:r>
          </a:p>
          <a:p>
            <a:pPr marL="7144"/>
            <a:r>
              <a:rPr lang="en-GB" sz="1800" b="1" dirty="0">
                <a:solidFill>
                  <a:srgbClr val="000000"/>
                </a:solidFill>
                <a:latin typeface="SassoonCRInfant" panose="02010503020300020003" pitchFamily="2" charset="0"/>
              </a:rPr>
              <a:t> </a:t>
            </a:r>
            <a:r>
              <a:rPr lang="en-GB" sz="1800" dirty="0">
                <a:solidFill>
                  <a:srgbClr val="000000"/>
                </a:solidFill>
                <a:latin typeface="SassoonCRInfant" panose="02010503020300020003" pitchFamily="2" charset="0"/>
              </a:rPr>
              <a:t> </a:t>
            </a:r>
          </a:p>
          <a:p>
            <a:r>
              <a:rPr lang="en-GB" sz="1800" dirty="0"/>
              <a:t/>
            </a:r>
            <a:br>
              <a:rPr lang="en-GB" sz="1800" dirty="0"/>
            </a:br>
            <a:endParaRPr lang="en-GB" sz="1800" dirty="0"/>
          </a:p>
        </p:txBody>
      </p:sp>
      <p:sp>
        <p:nvSpPr>
          <p:cNvPr id="5" name="Rectangle 4"/>
          <p:cNvSpPr/>
          <p:nvPr/>
        </p:nvSpPr>
        <p:spPr>
          <a:xfrm>
            <a:off x="221671" y="4797152"/>
            <a:ext cx="7945583" cy="1477328"/>
          </a:xfrm>
          <a:prstGeom prst="rect">
            <a:avLst/>
          </a:prstGeom>
        </p:spPr>
        <p:txBody>
          <a:bodyPr wrap="square">
            <a:spAutoFit/>
          </a:bodyPr>
          <a:lstStyle/>
          <a:p>
            <a:pPr marL="4763" indent="-4763"/>
            <a:r>
              <a:rPr lang="en-GB" sz="1800" b="1" u="sng" dirty="0">
                <a:solidFill>
                  <a:srgbClr val="000000"/>
                </a:solidFill>
                <a:latin typeface="SassoonCRInfant" panose="02010503020300020003" pitchFamily="2" charset="0"/>
              </a:rPr>
              <a:t>Pride  </a:t>
            </a:r>
          </a:p>
          <a:p>
            <a:pPr marL="4763" marR="953"/>
            <a:r>
              <a:rPr lang="en-GB" sz="1800" dirty="0">
                <a:solidFill>
                  <a:srgbClr val="000000"/>
                </a:solidFill>
                <a:latin typeface="SassoonCRInfant" panose="02010503020300020003" pitchFamily="2" charset="0"/>
              </a:rPr>
              <a:t>We will take pride in how we present ourselves and all our achievements  </a:t>
            </a:r>
          </a:p>
          <a:p>
            <a:pPr marL="4763" marR="953"/>
            <a:r>
              <a:rPr lang="en-GB" sz="1800" dirty="0">
                <a:solidFill>
                  <a:srgbClr val="000000"/>
                </a:solidFill>
                <a:latin typeface="SassoonCRInfant" panose="02010503020300020003" pitchFamily="2" charset="0"/>
              </a:rPr>
              <a:t>We are proud to belong to the school and the local community  </a:t>
            </a:r>
          </a:p>
          <a:p>
            <a:pPr marL="4763" marR="953"/>
            <a:r>
              <a:rPr lang="en-GB" sz="1800" dirty="0">
                <a:solidFill>
                  <a:srgbClr val="000000"/>
                </a:solidFill>
                <a:latin typeface="SassoonCRInfant" panose="02010503020300020003" pitchFamily="2" charset="0"/>
              </a:rPr>
              <a:t>We take pride from our active participation   </a:t>
            </a:r>
          </a:p>
          <a:p>
            <a:pPr marL="4763" marR="2746058"/>
            <a:r>
              <a:rPr lang="en-GB" sz="1800" dirty="0">
                <a:solidFill>
                  <a:srgbClr val="000000"/>
                </a:solidFill>
                <a:latin typeface="SassoonCRInfant" panose="02010503020300020003" pitchFamily="2" charset="0"/>
              </a:rPr>
              <a:t>We take pride in always doing the best we can</a:t>
            </a:r>
            <a:r>
              <a:rPr lang="en-GB" sz="1800" b="1" dirty="0">
                <a:solidFill>
                  <a:srgbClr val="000000"/>
                </a:solidFill>
                <a:latin typeface="SassoonCRInfant" panose="02010503020300020003" pitchFamily="2" charset="0"/>
              </a:rPr>
              <a:t> </a:t>
            </a:r>
            <a:endParaRPr lang="en-GB" sz="1800" dirty="0"/>
          </a:p>
        </p:txBody>
      </p:sp>
    </p:spTree>
    <p:extLst>
      <p:ext uri="{BB962C8B-B14F-4D97-AF65-F5344CB8AC3E}">
        <p14:creationId xmlns:p14="http://schemas.microsoft.com/office/powerpoint/2010/main" val="399077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44000" cy="104829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p:cNvPicPr>
            <a:picLocks noChangeAspect="1"/>
          </p:cNvPicPr>
          <p:nvPr/>
        </p:nvPicPr>
        <p:blipFill>
          <a:blip r:embed="rId2"/>
          <a:stretch>
            <a:fillRect/>
          </a:stretch>
        </p:blipFill>
        <p:spPr>
          <a:xfrm>
            <a:off x="3491880" y="117643"/>
            <a:ext cx="1289594" cy="467097"/>
          </a:xfrm>
          <a:prstGeom prst="rect">
            <a:avLst/>
          </a:prstGeom>
        </p:spPr>
      </p:pic>
      <p:sp>
        <p:nvSpPr>
          <p:cNvPr id="6" name="TextBox 5"/>
          <p:cNvSpPr txBox="1"/>
          <p:nvPr/>
        </p:nvSpPr>
        <p:spPr>
          <a:xfrm>
            <a:off x="2833581" y="584740"/>
            <a:ext cx="2749471" cy="461665"/>
          </a:xfrm>
          <a:prstGeom prst="rect">
            <a:avLst/>
          </a:prstGeom>
          <a:noFill/>
        </p:spPr>
        <p:txBody>
          <a:bodyPr wrap="none" rtlCol="0">
            <a:spAutoFit/>
          </a:bodyPr>
          <a:lstStyle/>
          <a:p>
            <a:r>
              <a:rPr lang="en-GB" b="1" dirty="0">
                <a:latin typeface="SassoonCRInfant" panose="02010503020300020003" pitchFamily="2" charset="0"/>
              </a:rPr>
              <a:t>Our School Vision</a:t>
            </a:r>
          </a:p>
        </p:txBody>
      </p:sp>
      <p:sp>
        <p:nvSpPr>
          <p:cNvPr id="3" name="Rectangle 2"/>
          <p:cNvSpPr/>
          <p:nvPr/>
        </p:nvSpPr>
        <p:spPr>
          <a:xfrm>
            <a:off x="318653" y="1286903"/>
            <a:ext cx="8139545" cy="1754326"/>
          </a:xfrm>
          <a:prstGeom prst="rect">
            <a:avLst/>
          </a:prstGeom>
        </p:spPr>
        <p:txBody>
          <a:bodyPr wrap="square">
            <a:spAutoFit/>
          </a:bodyPr>
          <a:lstStyle/>
          <a:p>
            <a:pPr marL="4763" indent="-4763"/>
            <a:r>
              <a:rPr lang="en-GB" sz="1800" b="1" u="sng" dirty="0">
                <a:solidFill>
                  <a:srgbClr val="000000"/>
                </a:solidFill>
                <a:latin typeface="SassoonCRInfant" panose="02010503020300020003" pitchFamily="2" charset="0"/>
              </a:rPr>
              <a:t>Flourish  </a:t>
            </a:r>
          </a:p>
          <a:p>
            <a:pPr marL="4763" marR="953"/>
            <a:r>
              <a:rPr lang="en-GB" sz="1800" dirty="0">
                <a:solidFill>
                  <a:srgbClr val="000000"/>
                </a:solidFill>
                <a:latin typeface="SassoonCRInfant" panose="02010503020300020003" pitchFamily="2" charset="0"/>
              </a:rPr>
              <a:t>We have high expectations in all we do and how we do things  </a:t>
            </a:r>
          </a:p>
          <a:p>
            <a:pPr marL="4763" marR="953"/>
            <a:r>
              <a:rPr lang="en-GB" sz="1800" dirty="0">
                <a:solidFill>
                  <a:srgbClr val="000000"/>
                </a:solidFill>
                <a:latin typeface="SassoonCRInfant" panose="02010503020300020003" pitchFamily="2" charset="0"/>
              </a:rPr>
              <a:t>We will experience a broad, balanced curriculum with exciting experiences   </a:t>
            </a:r>
          </a:p>
          <a:p>
            <a:pPr marL="4763" marR="953"/>
            <a:r>
              <a:rPr lang="en-GB" sz="1800" dirty="0">
                <a:solidFill>
                  <a:srgbClr val="000000"/>
                </a:solidFill>
                <a:latin typeface="SassoonCRInfant" panose="02010503020300020003" pitchFamily="2" charset="0"/>
              </a:rPr>
              <a:t>We will learn how to live, work and play together and learn from each other  </a:t>
            </a:r>
          </a:p>
          <a:p>
            <a:pPr marL="4763" marR="953"/>
            <a:r>
              <a:rPr lang="en-GB" sz="1800" dirty="0">
                <a:solidFill>
                  <a:srgbClr val="000000"/>
                </a:solidFill>
                <a:latin typeface="SassoonCRInfant" panose="02010503020300020003" pitchFamily="2" charset="0"/>
              </a:rPr>
              <a:t>We will achieve the very best we can attaining personal milestones even if they are small steps  </a:t>
            </a:r>
          </a:p>
        </p:txBody>
      </p:sp>
      <p:sp>
        <p:nvSpPr>
          <p:cNvPr id="5" name="Rectangle 4"/>
          <p:cNvSpPr/>
          <p:nvPr/>
        </p:nvSpPr>
        <p:spPr>
          <a:xfrm>
            <a:off x="318653" y="4733411"/>
            <a:ext cx="7779329" cy="2031325"/>
          </a:xfrm>
          <a:prstGeom prst="rect">
            <a:avLst/>
          </a:prstGeom>
        </p:spPr>
        <p:txBody>
          <a:bodyPr wrap="square">
            <a:spAutoFit/>
          </a:bodyPr>
          <a:lstStyle/>
          <a:p>
            <a:pPr marL="4763" indent="-4763"/>
            <a:r>
              <a:rPr lang="en-GB" sz="1800" b="1" u="sng" dirty="0">
                <a:solidFill>
                  <a:srgbClr val="000000"/>
                </a:solidFill>
                <a:latin typeface="SassoonCRInfant" panose="02010503020300020003" pitchFamily="2" charset="0"/>
              </a:rPr>
              <a:t>Safe  </a:t>
            </a:r>
          </a:p>
          <a:p>
            <a:pPr marL="4763" marR="953"/>
            <a:r>
              <a:rPr lang="en-GB" sz="1800" dirty="0">
                <a:solidFill>
                  <a:srgbClr val="000000"/>
                </a:solidFill>
                <a:latin typeface="SassoonCRInfant" panose="02010503020300020003" pitchFamily="2" charset="0"/>
              </a:rPr>
              <a:t>We provide a safe, friendly and supportive environment in which to thrive  </a:t>
            </a:r>
          </a:p>
          <a:p>
            <a:pPr marL="4763" marR="718185"/>
            <a:r>
              <a:rPr lang="en-GB" sz="1800" dirty="0">
                <a:solidFill>
                  <a:srgbClr val="000000"/>
                </a:solidFill>
                <a:latin typeface="SassoonCRInfant" panose="02010503020300020003" pitchFamily="2" charset="0"/>
              </a:rPr>
              <a:t>We foster a nurturing environment in which positive relationships meet all pupils’ needs   </a:t>
            </a:r>
          </a:p>
          <a:p>
            <a:pPr marL="4763" marR="718185"/>
            <a:r>
              <a:rPr lang="en-GB" sz="1800" dirty="0">
                <a:solidFill>
                  <a:srgbClr val="000000"/>
                </a:solidFill>
                <a:latin typeface="SassoonCRInfant" panose="02010503020300020003" pitchFamily="2" charset="0"/>
              </a:rPr>
              <a:t>We will build happy and positive relationships where pupils feel secure to be wrong!  </a:t>
            </a:r>
          </a:p>
          <a:p>
            <a:pPr marL="4763" marR="953"/>
            <a:r>
              <a:rPr lang="en-GB" sz="1800" dirty="0">
                <a:solidFill>
                  <a:srgbClr val="000000"/>
                </a:solidFill>
                <a:latin typeface="SassoonCRInfant" panose="02010503020300020003" pitchFamily="2" charset="0"/>
              </a:rPr>
              <a:t>We will build a community where all feel safe and free from fear  </a:t>
            </a:r>
          </a:p>
        </p:txBody>
      </p:sp>
      <p:sp>
        <p:nvSpPr>
          <p:cNvPr id="9" name="Rectangle 8"/>
          <p:cNvSpPr/>
          <p:nvPr/>
        </p:nvSpPr>
        <p:spPr>
          <a:xfrm>
            <a:off x="318653" y="3011810"/>
            <a:ext cx="8735291" cy="1754326"/>
          </a:xfrm>
          <a:prstGeom prst="rect">
            <a:avLst/>
          </a:prstGeom>
        </p:spPr>
        <p:txBody>
          <a:bodyPr wrap="square">
            <a:spAutoFit/>
          </a:bodyPr>
          <a:lstStyle/>
          <a:p>
            <a:pPr marL="4763" indent="-4763"/>
            <a:r>
              <a:rPr lang="en-GB" sz="1800" b="1" u="sng" dirty="0">
                <a:solidFill>
                  <a:srgbClr val="000000"/>
                </a:solidFill>
                <a:latin typeface="SassoonCRInfant" panose="02010503020300020003" pitchFamily="2" charset="0"/>
              </a:rPr>
              <a:t>Respect  </a:t>
            </a:r>
          </a:p>
          <a:p>
            <a:pPr marL="4763" marR="953"/>
            <a:r>
              <a:rPr lang="en-GB" sz="1800" dirty="0">
                <a:solidFill>
                  <a:srgbClr val="000000"/>
                </a:solidFill>
                <a:latin typeface="SassoonCRInfant" panose="02010503020300020003" pitchFamily="2" charset="0"/>
              </a:rPr>
              <a:t>We value all, irrespective of individual differences  </a:t>
            </a:r>
          </a:p>
          <a:p>
            <a:pPr marL="4763" marR="953"/>
            <a:r>
              <a:rPr lang="en-GB" sz="1800" dirty="0">
                <a:solidFill>
                  <a:srgbClr val="000000"/>
                </a:solidFill>
                <a:latin typeface="SassoonCRInfant" panose="02010503020300020003" pitchFamily="2" charset="0"/>
              </a:rPr>
              <a:t>We will show good manners and courtesy to all and take responsibility for our actions  </a:t>
            </a:r>
          </a:p>
          <a:p>
            <a:pPr marL="4763" marR="953"/>
            <a:r>
              <a:rPr lang="en-GB" sz="1800" dirty="0">
                <a:solidFill>
                  <a:srgbClr val="000000"/>
                </a:solidFill>
                <a:latin typeface="SassoonCRInfant" panose="02010503020300020003" pitchFamily="2" charset="0"/>
              </a:rPr>
              <a:t>We will respect ourselves through trying our best to be healthy, active and confident  </a:t>
            </a:r>
          </a:p>
          <a:p>
            <a:pPr marL="4763" marR="953"/>
            <a:r>
              <a:rPr lang="en-GB" sz="1800" dirty="0">
                <a:solidFill>
                  <a:srgbClr val="000000"/>
                </a:solidFill>
                <a:latin typeface="SassoonCRInfant" panose="02010503020300020003" pitchFamily="2" charset="0"/>
              </a:rPr>
              <a:t>We recognise and promote fundamental British values of tolerance, fair play and being truthful  </a:t>
            </a:r>
          </a:p>
        </p:txBody>
      </p:sp>
    </p:spTree>
    <p:extLst>
      <p:ext uri="{BB962C8B-B14F-4D97-AF65-F5344CB8AC3E}">
        <p14:creationId xmlns:p14="http://schemas.microsoft.com/office/powerpoint/2010/main" val="2484347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2834</TotalTime>
  <Words>2031</Words>
  <Application>Microsoft Office PowerPoint</Application>
  <PresentationFormat>On-screen Show (4:3)</PresentationFormat>
  <Paragraphs>260</Paragraphs>
  <Slides>28</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Comic Sans MS</vt:lpstr>
      <vt:lpstr>SassoonCRInfant</vt:lpstr>
      <vt:lpstr>SassoonPrimaryInfant</vt:lpstr>
      <vt:lpstr>SassoonPrimaryType</vt:lpstr>
      <vt:lpstr>Tahoma</vt:lpstr>
      <vt:lpstr>Times New Roman</vt:lpstr>
      <vt:lpstr>Wingdings</vt:lpstr>
      <vt:lpstr>Blueprint</vt:lpstr>
      <vt:lpstr>  Welcome to   ‘Getting To Know Year 4’   2022</vt:lpstr>
      <vt:lpstr>PowerPoint Presentation</vt:lpstr>
      <vt:lpstr>The Year 4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Dojo Points</vt:lpstr>
      <vt:lpstr>PowerPoint Presentation</vt:lpstr>
      <vt:lpstr>PowerPoint Presentation</vt:lpstr>
      <vt:lpstr> Key Dates</vt:lpstr>
      <vt:lpstr>THE CURRICULUM</vt:lpstr>
      <vt:lpstr>Mathematics</vt:lpstr>
      <vt:lpstr>PowerPoint Presentation</vt:lpstr>
      <vt:lpstr>An example of independent learning in maths </vt:lpstr>
      <vt:lpstr>Reading</vt:lpstr>
      <vt:lpstr>Reading</vt:lpstr>
      <vt:lpstr>Accelerated Reader</vt:lpstr>
      <vt:lpstr>PowerPoint Presentation</vt:lpstr>
      <vt:lpstr>PowerPoint Presentation</vt:lpstr>
      <vt:lpstr>PowerPoint Presentation</vt:lpstr>
      <vt:lpstr>Writing</vt:lpstr>
      <vt:lpstr> E-Safety</vt:lpstr>
      <vt:lpstr>PowerPoint Presentation</vt:lpstr>
      <vt:lpstr>PowerPoint Presentation</vt:lpstr>
    </vt:vector>
  </TitlesOfParts>
  <Company>PL5 4AA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chantaltillen</dc:creator>
  <cp:lastModifiedBy>Stuart Griggs</cp:lastModifiedBy>
  <cp:revision>185</cp:revision>
  <dcterms:created xsi:type="dcterms:W3CDTF">2008-11-09T17:37:18Z</dcterms:created>
  <dcterms:modified xsi:type="dcterms:W3CDTF">2022-09-19T17:30:59Z</dcterms:modified>
</cp:coreProperties>
</file>