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2"/>
  </p:notesMasterIdLst>
  <p:handoutMasterIdLst>
    <p:handoutMasterId r:id="rId33"/>
  </p:handoutMasterIdLst>
  <p:sldIdLst>
    <p:sldId id="409" r:id="rId2"/>
    <p:sldId id="411" r:id="rId3"/>
    <p:sldId id="459" r:id="rId4"/>
    <p:sldId id="437" r:id="rId5"/>
    <p:sldId id="438" r:id="rId6"/>
    <p:sldId id="460" r:id="rId7"/>
    <p:sldId id="462" r:id="rId8"/>
    <p:sldId id="463" r:id="rId9"/>
    <p:sldId id="464" r:id="rId10"/>
    <p:sldId id="413" r:id="rId11"/>
    <p:sldId id="443" r:id="rId12"/>
    <p:sldId id="450" r:id="rId13"/>
    <p:sldId id="453" r:id="rId14"/>
    <p:sldId id="455" r:id="rId15"/>
    <p:sldId id="456" r:id="rId16"/>
    <p:sldId id="457" r:id="rId17"/>
    <p:sldId id="421" r:id="rId18"/>
    <p:sldId id="429" r:id="rId19"/>
    <p:sldId id="425" r:id="rId20"/>
    <p:sldId id="434" r:id="rId21"/>
    <p:sldId id="436" r:id="rId22"/>
    <p:sldId id="444" r:id="rId23"/>
    <p:sldId id="448" r:id="rId24"/>
    <p:sldId id="449" r:id="rId25"/>
    <p:sldId id="435" r:id="rId26"/>
    <p:sldId id="458" r:id="rId27"/>
    <p:sldId id="417" r:id="rId28"/>
    <p:sldId id="451" r:id="rId29"/>
    <p:sldId id="427" r:id="rId30"/>
    <p:sldId id="428" r:id="rId31"/>
  </p:sldIdLst>
  <p:sldSz cx="9144000" cy="6858000" type="screen4x3"/>
  <p:notesSz cx="6735763" cy="9869488"/>
  <p:defaultTextStyle>
    <a:defPPr>
      <a:defRPr lang="en-GB"/>
    </a:defPPr>
    <a:lvl1pPr algn="l" rtl="0" fontAlgn="base">
      <a:spcBef>
        <a:spcPct val="0"/>
      </a:spcBef>
      <a:spcAft>
        <a:spcPct val="0"/>
      </a:spcAft>
      <a:defRPr sz="2400"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Tahoma" pitchFamily="34" charset="0"/>
        <a:ea typeface="+mn-ea"/>
        <a:cs typeface="Times New Roman" pitchFamily="18" charset="0"/>
      </a:defRPr>
    </a:lvl5pPr>
    <a:lvl6pPr marL="2286000" algn="l" defTabSz="914400" rtl="0" eaLnBrk="1" latinLnBrk="0" hangingPunct="1">
      <a:defRPr sz="2400" kern="1200">
        <a:solidFill>
          <a:schemeClr val="tx1"/>
        </a:solidFill>
        <a:latin typeface="Tahoma" pitchFamily="34" charset="0"/>
        <a:ea typeface="+mn-ea"/>
        <a:cs typeface="Times New Roman" pitchFamily="18" charset="0"/>
      </a:defRPr>
    </a:lvl6pPr>
    <a:lvl7pPr marL="2743200" algn="l" defTabSz="914400" rtl="0" eaLnBrk="1" latinLnBrk="0" hangingPunct="1">
      <a:defRPr sz="2400" kern="1200">
        <a:solidFill>
          <a:schemeClr val="tx1"/>
        </a:solidFill>
        <a:latin typeface="Tahoma" pitchFamily="34" charset="0"/>
        <a:ea typeface="+mn-ea"/>
        <a:cs typeface="Times New Roman" pitchFamily="18" charset="0"/>
      </a:defRPr>
    </a:lvl7pPr>
    <a:lvl8pPr marL="3200400" algn="l" defTabSz="914400" rtl="0" eaLnBrk="1" latinLnBrk="0" hangingPunct="1">
      <a:defRPr sz="2400" kern="1200">
        <a:solidFill>
          <a:schemeClr val="tx1"/>
        </a:solidFill>
        <a:latin typeface="Tahoma" pitchFamily="34" charset="0"/>
        <a:ea typeface="+mn-ea"/>
        <a:cs typeface="Times New Roman" pitchFamily="18" charset="0"/>
      </a:defRPr>
    </a:lvl8pPr>
    <a:lvl9pPr marL="3657600" algn="l" defTabSz="914400" rtl="0" eaLnBrk="1" latinLnBrk="0" hangingPunct="1">
      <a:defRPr sz="2400"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DDFF"/>
    <a:srgbClr val="4BD0FF"/>
    <a:srgbClr val="CC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2" autoAdjust="0"/>
    <p:restoredTop sz="95007" autoAdjust="0"/>
  </p:normalViewPr>
  <p:slideViewPr>
    <p:cSldViewPr>
      <p:cViewPr varScale="1">
        <p:scale>
          <a:sx n="88" d="100"/>
          <a:sy n="88" d="100"/>
        </p:scale>
        <p:origin x="1190" y="6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5DDC9631-53AD-465D-AE1A-69EB45702200}" type="datetimeFigureOut">
              <a:rPr lang="en-US" smtClean="0"/>
              <a:pPr/>
              <a:t>9/20/2022</a:t>
            </a:fld>
            <a:endParaRPr lang="en-GB" dirty="0"/>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61B33A59-08B4-4279-900F-7DC0C5D3E324}" type="slidenum">
              <a:rPr lang="en-GB" smtClean="0"/>
              <a:pPr/>
              <a:t>‹#›</a:t>
            </a:fld>
            <a:endParaRPr lang="en-GB" dirty="0"/>
          </a:p>
        </p:txBody>
      </p:sp>
    </p:spTree>
    <p:extLst>
      <p:ext uri="{BB962C8B-B14F-4D97-AF65-F5344CB8AC3E}">
        <p14:creationId xmlns:p14="http://schemas.microsoft.com/office/powerpoint/2010/main" val="1560278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dirty="0"/>
          </a:p>
        </p:txBody>
      </p:sp>
      <p:sp>
        <p:nvSpPr>
          <p:cNvPr id="4099" name="Rectangle 3"/>
          <p:cNvSpPr>
            <a:spLocks noGrp="1" noChangeArrowheads="1"/>
          </p:cNvSpPr>
          <p:nvPr>
            <p:ph type="dt" idx="1"/>
          </p:nvPr>
        </p:nvSpPr>
        <p:spPr bwMode="auto">
          <a:xfrm>
            <a:off x="3815373"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dirty="0"/>
          </a:p>
        </p:txBody>
      </p:sp>
      <p:sp>
        <p:nvSpPr>
          <p:cNvPr id="56324"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577" y="4688007"/>
            <a:ext cx="5388610" cy="44412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dirty="0"/>
          </a:p>
        </p:txBody>
      </p:sp>
      <p:sp>
        <p:nvSpPr>
          <p:cNvPr id="4103" name="Rectangle 7"/>
          <p:cNvSpPr>
            <a:spLocks noGrp="1" noChangeArrowheads="1"/>
          </p:cNvSpPr>
          <p:nvPr>
            <p:ph type="sldNum" sz="quarter" idx="5"/>
          </p:nvPr>
        </p:nvSpPr>
        <p:spPr bwMode="auto">
          <a:xfrm>
            <a:off x="3815373"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343219C-A547-4C12-8382-77FE3A90A591}" type="slidenum">
              <a:rPr lang="en-GB"/>
              <a:pPr>
                <a:defRPr/>
              </a:pPr>
              <a:t>‹#›</a:t>
            </a:fld>
            <a:endParaRPr lang="en-GB" dirty="0"/>
          </a:p>
        </p:txBody>
      </p:sp>
    </p:spTree>
    <p:extLst>
      <p:ext uri="{BB962C8B-B14F-4D97-AF65-F5344CB8AC3E}">
        <p14:creationId xmlns:p14="http://schemas.microsoft.com/office/powerpoint/2010/main" val="3975453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008DEC-0EFE-40C1-AC55-D8EF8FCC739B}" type="slidenum">
              <a:rPr lang="en-GB" altLang="en-US" smtClean="0"/>
              <a:pPr/>
              <a:t>1</a:t>
            </a:fld>
            <a:endParaRPr lang="en-GB" altLang="en-US" dirty="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67479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15</a:t>
            </a:fld>
            <a:endParaRPr lang="en-GB" alt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47024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16</a:t>
            </a:fld>
            <a:endParaRPr lang="en-GB" alt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1465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17</a:t>
            </a:fld>
            <a:endParaRPr lang="en-GB" alt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92472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C3EC049-CC3B-492C-AF12-FF4F5B50BC51}" type="slidenum">
              <a:rPr lang="en-GB" smtClean="0"/>
              <a:pPr/>
              <a:t>18</a:t>
            </a:fld>
            <a:endParaRPr lang="en-GB"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866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39CA5D-8DFB-48A9-B0C7-908B3D84F01B}" type="slidenum">
              <a:rPr lang="en-GB" altLang="en-US" smtClean="0"/>
              <a:pPr/>
              <a:t>19</a:t>
            </a:fld>
            <a:endParaRPr lang="en-GB"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20188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39CA5D-8DFB-48A9-B0C7-908B3D84F01B}" type="slidenum">
              <a:rPr lang="en-GB" altLang="en-US" smtClean="0"/>
              <a:pPr/>
              <a:t>20</a:t>
            </a:fld>
            <a:endParaRPr lang="en-GB"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36783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FE1DEC-EB39-4EB1-AD90-9571FD93F4EB}" type="slidenum">
              <a:rPr lang="en-GB" altLang="en-US" smtClean="0"/>
              <a:pPr/>
              <a:t>23</a:t>
            </a:fld>
            <a:endParaRPr lang="en-GB" alt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44171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38C7BA-4859-4865-B51F-36651E0901C5}" type="slidenum">
              <a:rPr lang="en-GB" altLang="en-US" smtClean="0"/>
              <a:pPr/>
              <a:t>24</a:t>
            </a:fld>
            <a:endParaRPr lang="en-GB"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69302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26</a:t>
            </a:fld>
            <a:endParaRPr lang="en-GB" alt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5137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D52490-EC47-415E-ADA3-E711DEAA05CF}" type="slidenum">
              <a:rPr lang="en-GB" altLang="en-US" smtClean="0"/>
              <a:pPr/>
              <a:t>27</a:t>
            </a:fld>
            <a:endParaRPr lang="en-GB" alt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5249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21B743-5075-4D91-9B8F-33E9408EE040}" type="slidenum">
              <a:rPr lang="en-GB" altLang="en-US" smtClean="0"/>
              <a:pPr/>
              <a:t>6</a:t>
            </a:fld>
            <a:endParaRPr lang="en-GB"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94712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28</a:t>
            </a:fld>
            <a:endParaRPr lang="en-GB" alt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26994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337E6-19CA-4E92-8C9B-1568C3564D99}" type="slidenum">
              <a:rPr lang="en-GB" altLang="en-US" smtClean="0"/>
              <a:pPr/>
              <a:t>30</a:t>
            </a:fld>
            <a:endParaRPr lang="en-GB"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962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21B743-5075-4D91-9B8F-33E9408EE040}" type="slidenum">
              <a:rPr lang="en-GB" altLang="en-US" smtClean="0"/>
              <a:pPr/>
              <a:t>7</a:t>
            </a:fld>
            <a:endParaRPr lang="en-GB"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4273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21B743-5075-4D91-9B8F-33E9408EE040}" type="slidenum">
              <a:rPr lang="en-GB" altLang="en-US" smtClean="0"/>
              <a:pPr/>
              <a:t>8</a:t>
            </a:fld>
            <a:endParaRPr lang="en-GB"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7756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21B743-5075-4D91-9B8F-33E9408EE040}" type="slidenum">
              <a:rPr lang="en-GB" altLang="en-US" smtClean="0"/>
              <a:pPr/>
              <a:t>9</a:t>
            </a:fld>
            <a:endParaRPr lang="en-GB"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998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21B743-5075-4D91-9B8F-33E9408EE040}" type="slidenum">
              <a:rPr lang="en-GB" altLang="en-US" smtClean="0"/>
              <a:pPr/>
              <a:t>10</a:t>
            </a:fld>
            <a:endParaRPr lang="en-GB"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6405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12</a:t>
            </a:fld>
            <a:endParaRPr lang="en-GB" alt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8985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13</a:t>
            </a:fld>
            <a:endParaRPr lang="en-GB" alt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5810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14</a:t>
            </a:fld>
            <a:endParaRPr lang="en-GB" alt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3681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GB" dirty="0"/>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GB" dirty="0"/>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sp>
        <p:nvSpPr>
          <p:cNvPr id="9632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9632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dirty="0"/>
          </a:p>
        </p:txBody>
      </p:sp>
      <p:sp>
        <p:nvSpPr>
          <p:cNvPr id="70" name="Rectangle 70"/>
          <p:cNvSpPr>
            <a:spLocks noGrp="1" noChangeArrowheads="1"/>
          </p:cNvSpPr>
          <p:nvPr>
            <p:ph type="ftr" sz="quarter" idx="11"/>
          </p:nvPr>
        </p:nvSpPr>
        <p:spPr/>
        <p:txBody>
          <a:bodyPr/>
          <a:lstStyle>
            <a:lvl1pPr>
              <a:defRPr/>
            </a:lvl1pPr>
          </a:lstStyle>
          <a:p>
            <a:pPr>
              <a:defRPr/>
            </a:pPr>
            <a:endParaRPr lang="en-US" dirty="0"/>
          </a:p>
        </p:txBody>
      </p:sp>
      <p:sp>
        <p:nvSpPr>
          <p:cNvPr id="71" name="Rectangle 71"/>
          <p:cNvSpPr>
            <a:spLocks noGrp="1" noChangeArrowheads="1"/>
          </p:cNvSpPr>
          <p:nvPr>
            <p:ph type="sldNum" sz="quarter" idx="12"/>
          </p:nvPr>
        </p:nvSpPr>
        <p:spPr/>
        <p:txBody>
          <a:bodyPr/>
          <a:lstStyle>
            <a:lvl1pPr>
              <a:defRPr/>
            </a:lvl1pPr>
          </a:lstStyle>
          <a:p>
            <a:pPr>
              <a:defRPr/>
            </a:pPr>
            <a:fld id="{AF920865-C1E9-4E2F-9CC4-5D00E15ACB8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CD1BE333-0211-4604-9C89-4A4AF6992EF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ABEADA07-7F35-4777-A402-0BA963B1924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800600" y="1905000"/>
            <a:ext cx="3810000" cy="4114800"/>
          </a:xfrm>
        </p:spPr>
        <p:txBody>
          <a:bodyPr/>
          <a:lstStyle/>
          <a:p>
            <a:pPr lvl="0"/>
            <a:endParaRPr lang="en-GB" noProof="0" dirty="0" smtClean="0"/>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A4A40C0C-8F79-42AD-9A4D-32372999CE1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E8A8983F-CEB6-4A6A-856D-2A89CC68A08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5D4B8117-ED67-49B6-A39B-25A05E4D79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DE59272D-2A6D-449B-8696-4BC85758266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7"/>
          <p:cNvSpPr>
            <a:spLocks noGrp="1" noChangeArrowheads="1"/>
          </p:cNvSpPr>
          <p:nvPr>
            <p:ph type="sldNum" sz="quarter" idx="12"/>
          </p:nvPr>
        </p:nvSpPr>
        <p:spPr>
          <a:ln/>
        </p:spPr>
        <p:txBody>
          <a:bodyPr/>
          <a:lstStyle>
            <a:lvl1pPr>
              <a:defRPr/>
            </a:lvl1pPr>
          </a:lstStyle>
          <a:p>
            <a:pPr>
              <a:defRPr/>
            </a:pPr>
            <a:fld id="{2A0A60E7-9F9E-4912-9812-314EAECB36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7"/>
          <p:cNvSpPr>
            <a:spLocks noGrp="1" noChangeArrowheads="1"/>
          </p:cNvSpPr>
          <p:nvPr>
            <p:ph type="sldNum" sz="quarter" idx="12"/>
          </p:nvPr>
        </p:nvSpPr>
        <p:spPr>
          <a:ln/>
        </p:spPr>
        <p:txBody>
          <a:bodyPr/>
          <a:lstStyle>
            <a:lvl1pPr>
              <a:defRPr/>
            </a:lvl1pPr>
          </a:lstStyle>
          <a:p>
            <a:pPr>
              <a:defRPr/>
            </a:pPr>
            <a:fld id="{6ACE87D8-5209-49F9-982E-27F0DDE536D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7"/>
          <p:cNvSpPr>
            <a:spLocks noGrp="1" noChangeArrowheads="1"/>
          </p:cNvSpPr>
          <p:nvPr>
            <p:ph type="sldNum" sz="quarter" idx="12"/>
          </p:nvPr>
        </p:nvSpPr>
        <p:spPr>
          <a:ln/>
        </p:spPr>
        <p:txBody>
          <a:bodyPr/>
          <a:lstStyle>
            <a:lvl1pPr>
              <a:defRPr/>
            </a:lvl1pPr>
          </a:lstStyle>
          <a:p>
            <a:pPr>
              <a:defRPr/>
            </a:pPr>
            <a:fld id="{BE8A3189-C54A-4E0B-A57C-48C184B6A73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C7ABB5F5-2127-432C-9D2D-31C427ED079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5BB58296-0672-47EB-8B78-460C4AD10FD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DDD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9523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3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3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grpSp>
            <p:nvGrpSpPr>
              <p:cNvPr id="1040" name="Group 27"/>
              <p:cNvGrpSpPr>
                <a:grpSpLocks/>
              </p:cNvGrpSpPr>
              <p:nvPr/>
            </p:nvGrpSpPr>
            <p:grpSpPr bwMode="auto">
              <a:xfrm>
                <a:off x="192" y="0"/>
                <a:ext cx="5376" cy="4320"/>
                <a:chOff x="192" y="0"/>
                <a:chExt cx="5376" cy="4320"/>
              </a:xfrm>
            </p:grpSpPr>
            <p:sp>
              <p:nvSpPr>
                <p:cNvPr id="9526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grpSp>
        <p:sp>
          <p:nvSpPr>
            <p:cNvPr id="9528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GB" dirty="0"/>
            </a:p>
          </p:txBody>
        </p:sp>
        <p:sp>
          <p:nvSpPr>
            <p:cNvPr id="9529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GB" dirty="0"/>
            </a:p>
          </p:txBody>
        </p:sp>
        <p:grpSp>
          <p:nvGrpSpPr>
            <p:cNvPr id="1035" name="Group 59"/>
            <p:cNvGrpSpPr>
              <a:grpSpLocks/>
            </p:cNvGrpSpPr>
            <p:nvPr/>
          </p:nvGrpSpPr>
          <p:grpSpPr bwMode="auto">
            <a:xfrm>
              <a:off x="261" y="892"/>
              <a:ext cx="1124" cy="1464"/>
              <a:chOff x="96" y="916"/>
              <a:chExt cx="2208" cy="2876"/>
            </a:xfrm>
          </p:grpSpPr>
          <p:sp>
            <p:nvSpPr>
              <p:cNvPr id="95292"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529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529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9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dirty="0"/>
          </a:p>
        </p:txBody>
      </p:sp>
      <p:sp>
        <p:nvSpPr>
          <p:cNvPr id="9529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dirty="0"/>
          </a:p>
        </p:txBody>
      </p:sp>
      <p:sp>
        <p:nvSpPr>
          <p:cNvPr id="9529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618A1C5D-3CB3-433A-A97A-11EFA7AA4E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4"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4100" name="Text Box 6"/>
          <p:cNvSpPr txBox="1">
            <a:spLocks noChangeArrowheads="1"/>
          </p:cNvSpPr>
          <p:nvPr/>
        </p:nvSpPr>
        <p:spPr bwMode="auto">
          <a:xfrm>
            <a:off x="755650" y="620713"/>
            <a:ext cx="7777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dirty="0"/>
          </a:p>
        </p:txBody>
      </p:sp>
      <p:sp>
        <p:nvSpPr>
          <p:cNvPr id="4101" name="Rectangle 11"/>
          <p:cNvSpPr>
            <a:spLocks noGrp="1" noChangeArrowheads="1"/>
          </p:cNvSpPr>
          <p:nvPr>
            <p:ph type="ctrTitle"/>
          </p:nvPr>
        </p:nvSpPr>
        <p:spPr>
          <a:xfrm>
            <a:off x="685800" y="3861048"/>
            <a:ext cx="7772400" cy="1470025"/>
          </a:xfrm>
        </p:spPr>
        <p:txBody>
          <a:bodyPr/>
          <a:lstStyle/>
          <a:p>
            <a:pPr algn="ctr" eaLnBrk="1" hangingPunct="1"/>
            <a:r>
              <a:rPr lang="en-GB" altLang="en-US" dirty="0" smtClean="0"/>
              <a:t/>
            </a:r>
            <a:br>
              <a:rPr lang="en-GB" altLang="en-US" dirty="0" smtClean="0"/>
            </a:br>
            <a:r>
              <a:rPr lang="en-GB" altLang="en-US" dirty="0" smtClean="0"/>
              <a:t/>
            </a:r>
            <a:br>
              <a:rPr lang="en-GB" altLang="en-US" dirty="0" smtClean="0"/>
            </a:br>
            <a:r>
              <a:rPr lang="en-GB" altLang="en-US" b="1" dirty="0" smtClean="0">
                <a:solidFill>
                  <a:schemeClr val="tx1"/>
                </a:solidFill>
                <a:latin typeface="Comic Sans MS" panose="030F0702030302020204" pitchFamily="66" charset="0"/>
              </a:rPr>
              <a:t>Welcome to the </a:t>
            </a:r>
            <a:br>
              <a:rPr lang="en-GB" altLang="en-US" b="1" dirty="0" smtClean="0">
                <a:solidFill>
                  <a:schemeClr val="tx1"/>
                </a:solidFill>
                <a:latin typeface="Comic Sans MS" panose="030F0702030302020204" pitchFamily="66" charset="0"/>
              </a:rPr>
            </a:br>
            <a:r>
              <a:rPr lang="en-GB" altLang="en-US" b="1" dirty="0" smtClean="0">
                <a:solidFill>
                  <a:schemeClr val="tx1"/>
                </a:solidFill>
                <a:latin typeface="Comic Sans MS" panose="030F0702030302020204" pitchFamily="66" charset="0"/>
              </a:rPr>
              <a:t/>
            </a:r>
            <a:br>
              <a:rPr lang="en-GB" altLang="en-US" b="1" dirty="0" smtClean="0">
                <a:solidFill>
                  <a:schemeClr val="tx1"/>
                </a:solidFill>
                <a:latin typeface="Comic Sans MS" panose="030F0702030302020204" pitchFamily="66" charset="0"/>
              </a:rPr>
            </a:br>
            <a:r>
              <a:rPr lang="en-GB" altLang="en-US" b="1" dirty="0" smtClean="0">
                <a:solidFill>
                  <a:schemeClr val="tx1"/>
                </a:solidFill>
                <a:latin typeface="Comic Sans MS" panose="030F0702030302020204" pitchFamily="66" charset="0"/>
              </a:rPr>
              <a:t>‘Getting To Know Year 6’ </a:t>
            </a:r>
            <a:br>
              <a:rPr lang="en-GB" altLang="en-US" b="1" dirty="0" smtClean="0">
                <a:solidFill>
                  <a:schemeClr val="tx1"/>
                </a:solidFill>
                <a:latin typeface="Comic Sans MS" panose="030F0702030302020204" pitchFamily="66" charset="0"/>
              </a:rPr>
            </a:br>
            <a:r>
              <a:rPr lang="en-GB" altLang="en-US" b="1" dirty="0">
                <a:solidFill>
                  <a:schemeClr val="tx1"/>
                </a:solidFill>
                <a:latin typeface="Comic Sans MS" panose="030F0702030302020204" pitchFamily="66" charset="0"/>
              </a:rPr>
              <a:t/>
            </a:r>
            <a:br>
              <a:rPr lang="en-GB" altLang="en-US" b="1" dirty="0">
                <a:solidFill>
                  <a:schemeClr val="tx1"/>
                </a:solidFill>
                <a:latin typeface="Comic Sans MS" panose="030F0702030302020204" pitchFamily="66" charset="0"/>
              </a:rPr>
            </a:br>
            <a:r>
              <a:rPr lang="en-GB" altLang="en-US" b="1" dirty="0" smtClean="0">
                <a:solidFill>
                  <a:schemeClr val="tx1"/>
                </a:solidFill>
                <a:latin typeface="Comic Sans MS" panose="030F0702030302020204" pitchFamily="66" charset="0"/>
              </a:rPr>
              <a:t>2022</a:t>
            </a:r>
          </a:p>
        </p:txBody>
      </p:sp>
    </p:spTree>
    <p:extLst>
      <p:ext uri="{BB962C8B-B14F-4D97-AF65-F5344CB8AC3E}">
        <p14:creationId xmlns:p14="http://schemas.microsoft.com/office/powerpoint/2010/main" val="2634972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5"/>
          <p:cNvSpPr>
            <a:spLocks noGrp="1" noChangeArrowheads="1"/>
          </p:cNvSpPr>
          <p:nvPr>
            <p:ph type="body" idx="1"/>
          </p:nvPr>
        </p:nvSpPr>
        <p:spPr>
          <a:xfrm>
            <a:off x="475962" y="1052736"/>
            <a:ext cx="8229600" cy="4528344"/>
          </a:xfrm>
        </p:spPr>
        <p:txBody>
          <a:bodyPr/>
          <a:lstStyle/>
          <a:p>
            <a:pPr eaLnBrk="1" hangingPunct="1">
              <a:lnSpc>
                <a:spcPct val="80000"/>
              </a:lnSpc>
              <a:buFont typeface="Arial" panose="020B0604020202020204" pitchFamily="34" charset="0"/>
              <a:buChar char="•"/>
              <a:defRPr/>
            </a:pPr>
            <a:r>
              <a:rPr lang="en-GB" altLang="en-US" sz="2000" dirty="0" smtClean="0">
                <a:latin typeface="Comic Sans MS" panose="030F0702030302020204" pitchFamily="66" charset="0"/>
              </a:rPr>
              <a:t>More emphasis on independence and responsibility (Personal organisation</a:t>
            </a:r>
            <a:r>
              <a:rPr lang="en-GB" altLang="en-US" sz="2000" dirty="0">
                <a:latin typeface="Comic Sans MS" panose="030F0702030302020204" pitchFamily="66" charset="0"/>
              </a:rPr>
              <a:t>:</a:t>
            </a:r>
            <a:r>
              <a:rPr lang="en-GB" altLang="en-US" sz="2000" dirty="0" smtClean="0">
                <a:latin typeface="Comic Sans MS" panose="030F0702030302020204" pitchFamily="66" charset="0"/>
              </a:rPr>
              <a:t> homework, behaviour, reading records, PE kits etc.).</a:t>
            </a:r>
          </a:p>
          <a:p>
            <a:pPr marL="0" indent="0" eaLnBrk="1" hangingPunct="1">
              <a:lnSpc>
                <a:spcPct val="80000"/>
              </a:lnSpc>
              <a:buNone/>
              <a:defRPr/>
            </a:pPr>
            <a:r>
              <a:rPr lang="en-GB" altLang="en-US" sz="2000" dirty="0" smtClean="0">
                <a:latin typeface="Comic Sans MS" panose="030F0702030302020204" pitchFamily="66" charset="0"/>
              </a:rPr>
              <a:t> </a:t>
            </a:r>
          </a:p>
          <a:p>
            <a:pPr eaLnBrk="1" hangingPunct="1">
              <a:lnSpc>
                <a:spcPct val="80000"/>
              </a:lnSpc>
              <a:buFont typeface="Arial" panose="020B0604020202020204" pitchFamily="34" charset="0"/>
              <a:buChar char="•"/>
              <a:defRPr/>
            </a:pPr>
            <a:r>
              <a:rPr lang="en-GB" altLang="en-US" sz="2000" dirty="0" smtClean="0">
                <a:latin typeface="Comic Sans MS" panose="030F0702030302020204" pitchFamily="66" charset="0"/>
              </a:rPr>
              <a:t>Importance of water bottles (named and refilled at home daily). </a:t>
            </a:r>
          </a:p>
          <a:p>
            <a:pPr marL="0" indent="0" eaLnBrk="1" hangingPunct="1">
              <a:lnSpc>
                <a:spcPct val="80000"/>
              </a:lnSpc>
              <a:buNone/>
              <a:defRPr/>
            </a:pPr>
            <a:endParaRPr lang="en-GB" altLang="en-US" sz="2000" dirty="0" smtClean="0">
              <a:latin typeface="Comic Sans MS" panose="030F0702030302020204" pitchFamily="66" charset="0"/>
            </a:endParaRPr>
          </a:p>
          <a:p>
            <a:pPr eaLnBrk="1" hangingPunct="1">
              <a:lnSpc>
                <a:spcPct val="80000"/>
              </a:lnSpc>
              <a:buFont typeface="Arial" panose="020B0604020202020204" pitchFamily="34" charset="0"/>
              <a:buChar char="•"/>
              <a:defRPr/>
            </a:pPr>
            <a:r>
              <a:rPr lang="en-GB" altLang="en-US" sz="2000" dirty="0" smtClean="0">
                <a:latin typeface="Comic Sans MS" panose="030F0702030302020204" pitchFamily="66" charset="0"/>
              </a:rPr>
              <a:t>Break time snacks (healthy fruit/veg or similar).</a:t>
            </a:r>
          </a:p>
          <a:p>
            <a:pPr eaLnBrk="1" hangingPunct="1">
              <a:lnSpc>
                <a:spcPct val="80000"/>
              </a:lnSpc>
              <a:buFont typeface="Wingdings" panose="05000000000000000000" pitchFamily="2" charset="2"/>
              <a:buChar char="v"/>
              <a:defRPr/>
            </a:pPr>
            <a:endParaRPr lang="en-GB" altLang="en-US" sz="2000" dirty="0" smtClean="0">
              <a:latin typeface="Comic Sans MS" panose="030F0702030302020204" pitchFamily="66" charset="0"/>
            </a:endParaRPr>
          </a:p>
          <a:p>
            <a:pPr eaLnBrk="1" hangingPunct="1">
              <a:lnSpc>
                <a:spcPct val="80000"/>
              </a:lnSpc>
              <a:buFont typeface="Arial" panose="020B0604020202020204" pitchFamily="34" charset="0"/>
              <a:buChar char="•"/>
              <a:defRPr/>
            </a:pPr>
            <a:r>
              <a:rPr lang="en-GB" altLang="en-US" sz="2000" dirty="0" smtClean="0">
                <a:latin typeface="Comic Sans MS" panose="030F0702030302020204" pitchFamily="66" charset="0"/>
              </a:rPr>
              <a:t>PE kits: Indoor PE (Tuesday) Outdoor PE (Thursday)</a:t>
            </a:r>
          </a:p>
          <a:p>
            <a:pPr eaLnBrk="1" hangingPunct="1">
              <a:lnSpc>
                <a:spcPct val="80000"/>
              </a:lnSpc>
              <a:buFont typeface="Wingdings" panose="05000000000000000000" pitchFamily="2" charset="2"/>
              <a:buChar char="v"/>
              <a:defRPr/>
            </a:pPr>
            <a:endParaRPr lang="en-GB" altLang="en-US" sz="2000" dirty="0">
              <a:latin typeface="Comic Sans MS" panose="030F0702030302020204" pitchFamily="66" charset="0"/>
            </a:endParaRPr>
          </a:p>
          <a:p>
            <a:pPr>
              <a:buFont typeface="Arial" panose="020B0604020202020204" pitchFamily="34" charset="0"/>
              <a:buChar char="•"/>
            </a:pPr>
            <a:r>
              <a:rPr lang="en-GB" sz="2000" dirty="0" smtClean="0">
                <a:latin typeface="Comic Sans MS" panose="030F0702030302020204" pitchFamily="66" charset="0"/>
              </a:rPr>
              <a:t>PE Kit: White </a:t>
            </a:r>
            <a:r>
              <a:rPr lang="en-GB" sz="2000" dirty="0">
                <a:latin typeface="Comic Sans MS" panose="030F0702030302020204" pitchFamily="66" charset="0"/>
              </a:rPr>
              <a:t>PE </a:t>
            </a:r>
            <a:r>
              <a:rPr lang="en-GB" sz="2000" dirty="0" smtClean="0">
                <a:latin typeface="Comic Sans MS" panose="030F0702030302020204" pitchFamily="66" charset="0"/>
              </a:rPr>
              <a:t>t-shirt, Navy </a:t>
            </a:r>
            <a:r>
              <a:rPr lang="en-GB" sz="2000" dirty="0">
                <a:latin typeface="Comic Sans MS" panose="030F0702030302020204" pitchFamily="66" charset="0"/>
              </a:rPr>
              <a:t>blue </a:t>
            </a:r>
            <a:r>
              <a:rPr lang="en-GB" sz="2000" dirty="0" smtClean="0">
                <a:latin typeface="Comic Sans MS" panose="030F0702030302020204" pitchFamily="66" charset="0"/>
              </a:rPr>
              <a:t>shorts, White socks, </a:t>
            </a:r>
            <a:r>
              <a:rPr lang="en-GB" sz="2000" dirty="0" err="1" smtClean="0">
                <a:latin typeface="Comic Sans MS" panose="030F0702030302020204" pitchFamily="66" charset="0"/>
              </a:rPr>
              <a:t>Elburton</a:t>
            </a:r>
            <a:r>
              <a:rPr lang="en-GB" sz="2000" dirty="0" smtClean="0">
                <a:latin typeface="Comic Sans MS" panose="030F0702030302020204" pitchFamily="66" charset="0"/>
              </a:rPr>
              <a:t> </a:t>
            </a:r>
            <a:r>
              <a:rPr lang="en-GB" sz="2000" dirty="0">
                <a:latin typeface="Comic Sans MS" panose="030F0702030302020204" pitchFamily="66" charset="0"/>
              </a:rPr>
              <a:t>hoodie (available from </a:t>
            </a:r>
            <a:r>
              <a:rPr lang="en-GB" sz="2000" dirty="0" err="1" smtClean="0">
                <a:latin typeface="Comic Sans MS" panose="030F0702030302020204" pitchFamily="66" charset="0"/>
              </a:rPr>
              <a:t>Trutex</a:t>
            </a:r>
            <a:r>
              <a:rPr lang="en-GB" sz="2000" dirty="0" smtClean="0">
                <a:latin typeface="Comic Sans MS" panose="030F0702030302020204" pitchFamily="66" charset="0"/>
              </a:rPr>
              <a:t>), Navy </a:t>
            </a:r>
            <a:r>
              <a:rPr lang="en-GB" sz="2000" dirty="0">
                <a:latin typeface="Comic Sans MS" panose="030F0702030302020204" pitchFamily="66" charset="0"/>
              </a:rPr>
              <a:t>blue tracksuit in </a:t>
            </a:r>
            <a:r>
              <a:rPr lang="en-GB" sz="2000" dirty="0" smtClean="0">
                <a:latin typeface="Comic Sans MS" panose="030F0702030302020204" pitchFamily="66" charset="0"/>
              </a:rPr>
              <a:t>Winter, Sports trainers.  *Please ensure PE kits are clearly named.</a:t>
            </a:r>
          </a:p>
          <a:p>
            <a:pPr eaLnBrk="1" hangingPunct="1">
              <a:lnSpc>
                <a:spcPct val="80000"/>
              </a:lnSpc>
              <a:buFont typeface="Arial" panose="020B0604020202020204" pitchFamily="34" charset="0"/>
              <a:buChar char="•"/>
              <a:defRPr/>
            </a:pPr>
            <a:endParaRPr lang="en-GB" altLang="en-US" sz="2000" dirty="0">
              <a:latin typeface="Comic Sans MS" panose="030F0702030302020204" pitchFamily="66" charset="0"/>
            </a:endParaRPr>
          </a:p>
          <a:p>
            <a:pPr eaLnBrk="1" hangingPunct="1">
              <a:lnSpc>
                <a:spcPct val="80000"/>
              </a:lnSpc>
              <a:buFont typeface="Arial" panose="020B0604020202020204" pitchFamily="34" charset="0"/>
              <a:buChar char="•"/>
              <a:defRPr/>
            </a:pPr>
            <a:r>
              <a:rPr lang="en-GB" altLang="en-US" sz="2000" dirty="0" smtClean="0">
                <a:latin typeface="Comic Sans MS" panose="030F0702030302020204" pitchFamily="66" charset="0"/>
              </a:rPr>
              <a:t>During the summer term, we hope that the children will be able to swim; swimming kits will need to be in school on the appropriate day (more advice nearer the time). </a:t>
            </a:r>
            <a:endParaRPr lang="en-GB" altLang="en-US" sz="2000" dirty="0">
              <a:latin typeface="Comic Sans MS" panose="030F0702030302020204" pitchFamily="66" charset="0"/>
            </a:endParaRPr>
          </a:p>
          <a:p>
            <a:pPr eaLnBrk="1" hangingPunct="1">
              <a:lnSpc>
                <a:spcPct val="80000"/>
              </a:lnSpc>
              <a:buFont typeface="Wingdings" panose="05000000000000000000" pitchFamily="2" charset="2"/>
              <a:buChar char="v"/>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b="1" dirty="0" smtClean="0">
              <a:latin typeface="Comic Sans MS" panose="030F0702030302020204" pitchFamily="66" charset="0"/>
            </a:endParaRPr>
          </a:p>
        </p:txBody>
      </p:sp>
      <p:sp>
        <p:nvSpPr>
          <p:cNvPr id="2" name="Rectangle 1"/>
          <p:cNvSpPr/>
          <p:nvPr/>
        </p:nvSpPr>
        <p:spPr>
          <a:xfrm>
            <a:off x="475962" y="242242"/>
            <a:ext cx="8272501" cy="523220"/>
          </a:xfrm>
          <a:prstGeom prst="rect">
            <a:avLst/>
          </a:prstGeom>
        </p:spPr>
        <p:txBody>
          <a:bodyPr wrap="square">
            <a:spAutoFit/>
          </a:bodyPr>
          <a:lstStyle/>
          <a:p>
            <a:pPr algn="ctr"/>
            <a:r>
              <a:rPr lang="en-GB" altLang="en-US" sz="2800" b="1" u="sng" dirty="0">
                <a:latin typeface="Comic Sans MS" panose="030F0702030302020204" pitchFamily="66" charset="0"/>
              </a:rPr>
              <a:t>Expectations and Daily Organisation</a:t>
            </a:r>
            <a:endParaRPr lang="en-GB" sz="2800" u="sng" dirty="0">
              <a:latin typeface="Comic Sans MS" panose="030F0702030302020204" pitchFamily="66" charset="0"/>
            </a:endParaRPr>
          </a:p>
        </p:txBody>
      </p:sp>
    </p:spTree>
    <p:extLst>
      <p:ext uri="{BB962C8B-B14F-4D97-AF65-F5344CB8AC3E}">
        <p14:creationId xmlns:p14="http://schemas.microsoft.com/office/powerpoint/2010/main" val="2516748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1400"/>
            <a:ext cx="8241200" cy="1143000"/>
          </a:xfrm>
        </p:spPr>
        <p:txBody>
          <a:bodyPr/>
          <a:lstStyle/>
          <a:p>
            <a:pPr algn="ctr"/>
            <a:r>
              <a:rPr lang="en-GB" sz="4000" b="1" u="sng" dirty="0" smtClean="0">
                <a:latin typeface="Comic Sans MS" panose="030F0702030302020204" pitchFamily="66" charset="0"/>
              </a:rPr>
              <a:t>Curriculum Map: Autumn 2022</a:t>
            </a:r>
            <a:endParaRPr lang="en-GB" sz="4000" b="1" u="sng"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79512" y="1052736"/>
            <a:ext cx="8735641" cy="5472608"/>
          </a:xfrm>
          <a:prstGeom prst="rect">
            <a:avLst/>
          </a:prstGeom>
        </p:spPr>
      </p:pic>
    </p:spTree>
    <p:extLst>
      <p:ext uri="{BB962C8B-B14F-4D97-AF65-F5344CB8AC3E}">
        <p14:creationId xmlns:p14="http://schemas.microsoft.com/office/powerpoint/2010/main" val="170530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smtClean="0">
                <a:latin typeface="Comic Sans MS" panose="030F0702030302020204" pitchFamily="66" charset="0"/>
              </a:rPr>
              <a:t>SATs</a:t>
            </a:r>
          </a:p>
        </p:txBody>
      </p:sp>
      <p:sp>
        <p:nvSpPr>
          <p:cNvPr id="16389" name="Rectangle 6"/>
          <p:cNvSpPr>
            <a:spLocks noGrp="1" noChangeArrowheads="1"/>
          </p:cNvSpPr>
          <p:nvPr>
            <p:ph type="body" idx="1"/>
          </p:nvPr>
        </p:nvSpPr>
        <p:spPr>
          <a:xfrm>
            <a:off x="240506" y="692696"/>
            <a:ext cx="8640762" cy="3268662"/>
          </a:xfrm>
        </p:spPr>
        <p:txBody>
          <a:bodyPr/>
          <a:lstStyle/>
          <a:p>
            <a:pPr marL="0" indent="0" eaLnBrk="1" hangingPunct="1">
              <a:lnSpc>
                <a:spcPct val="80000"/>
              </a:lnSpc>
              <a:buNone/>
              <a:defRPr/>
            </a:pPr>
            <a:endParaRPr lang="en-GB" altLang="en-US" sz="2200" dirty="0" smtClean="0"/>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r>
              <a:rPr lang="en-GB" altLang="en-US" sz="2200" dirty="0" smtClean="0">
                <a:latin typeface="Comic Sans MS" panose="030F0702030302020204" pitchFamily="66" charset="0"/>
              </a:rPr>
              <a:t>At this time, we are under the assumption that the children will take their KS2 SATs tests this year.</a:t>
            </a:r>
          </a:p>
          <a:p>
            <a:pPr marL="0" indent="0" eaLnBrk="1" hangingPunct="1">
              <a:lnSpc>
                <a:spcPct val="80000"/>
              </a:lnSpc>
              <a:buNone/>
              <a:defRPr/>
            </a:pPr>
            <a:endParaRPr lang="en-GB" altLang="en-US" sz="2200" dirty="0">
              <a:latin typeface="Comic Sans MS" panose="030F0702030302020204" pitchFamily="66" charset="0"/>
            </a:endParaRPr>
          </a:p>
          <a:p>
            <a:pPr marL="0" indent="0" eaLnBrk="1" hangingPunct="1">
              <a:lnSpc>
                <a:spcPct val="80000"/>
              </a:lnSpc>
              <a:buNone/>
              <a:defRPr/>
            </a:pPr>
            <a:r>
              <a:rPr lang="en-GB" altLang="en-US" sz="2200" dirty="0" smtClean="0">
                <a:latin typeface="Comic Sans MS" panose="030F0702030302020204" pitchFamily="66" charset="0"/>
              </a:rPr>
              <a:t>The testing week will be:</a:t>
            </a:r>
          </a:p>
          <a:p>
            <a:pPr marL="0" indent="0" eaLnBrk="1" hangingPunct="1">
              <a:lnSpc>
                <a:spcPct val="80000"/>
              </a:lnSpc>
              <a:buNone/>
              <a:defRPr/>
            </a:pPr>
            <a:endParaRPr lang="en-GB" altLang="en-US" sz="2000" dirty="0">
              <a:latin typeface="Comic Sans MS" panose="030F0702030302020204" pitchFamily="66" charset="0"/>
            </a:endParaRPr>
          </a:p>
          <a:p>
            <a:pPr marL="0" indent="0" algn="ctr" eaLnBrk="1" hangingPunct="1">
              <a:lnSpc>
                <a:spcPct val="80000"/>
              </a:lnSpc>
              <a:buNone/>
              <a:defRPr/>
            </a:pPr>
            <a:r>
              <a:rPr lang="en-GB" altLang="en-US" sz="2400" b="1" dirty="0" smtClean="0">
                <a:solidFill>
                  <a:srgbClr val="FF0000"/>
                </a:solidFill>
                <a:latin typeface="Comic Sans MS" panose="030F0702030302020204" pitchFamily="66" charset="0"/>
              </a:rPr>
              <a:t>Monday 8</a:t>
            </a:r>
            <a:r>
              <a:rPr lang="en-GB" altLang="en-US" sz="2400" b="1" baseline="30000" dirty="0" smtClean="0">
                <a:solidFill>
                  <a:srgbClr val="FF0000"/>
                </a:solidFill>
                <a:latin typeface="Comic Sans MS" panose="030F0702030302020204" pitchFamily="66" charset="0"/>
              </a:rPr>
              <a:t>th</a:t>
            </a:r>
            <a:r>
              <a:rPr lang="en-GB" altLang="en-US" sz="2400" b="1" dirty="0" smtClean="0">
                <a:solidFill>
                  <a:srgbClr val="FF0000"/>
                </a:solidFill>
                <a:latin typeface="Comic Sans MS" panose="030F0702030302020204" pitchFamily="66" charset="0"/>
              </a:rPr>
              <a:t> May – Friday 12</a:t>
            </a:r>
            <a:r>
              <a:rPr lang="en-GB" altLang="en-US" sz="2400" b="1" baseline="30000" dirty="0" smtClean="0">
                <a:solidFill>
                  <a:srgbClr val="FF0000"/>
                </a:solidFill>
                <a:latin typeface="Comic Sans MS" panose="030F0702030302020204" pitchFamily="66" charset="0"/>
              </a:rPr>
              <a:t>th</a:t>
            </a:r>
            <a:r>
              <a:rPr lang="en-GB" altLang="en-US" sz="2400" b="1" dirty="0" smtClean="0">
                <a:solidFill>
                  <a:srgbClr val="FF0000"/>
                </a:solidFill>
                <a:latin typeface="Comic Sans MS" panose="030F0702030302020204" pitchFamily="66" charset="0"/>
              </a:rPr>
              <a:t> May 2023</a:t>
            </a:r>
          </a:p>
          <a:p>
            <a:pPr marL="0" indent="0" algn="ctr"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200" dirty="0" smtClean="0">
                <a:latin typeface="Comic Sans MS" panose="030F0702030302020204" pitchFamily="66" charset="0"/>
              </a:rPr>
              <a:t>We hope that the children understand their whole education is important and although we will prepare the children for SATs they will still receive a broad and balanced curriculum.</a:t>
            </a:r>
          </a:p>
          <a:p>
            <a:pPr marL="0" indent="0" algn="ctr"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dirty="0" smtClean="0"/>
          </a:p>
          <a:p>
            <a:pPr eaLnBrk="1" hangingPunct="1">
              <a:lnSpc>
                <a:spcPct val="80000"/>
              </a:lnSpc>
              <a:buFont typeface="Wingdings" panose="05000000000000000000" pitchFamily="2" charset="2"/>
              <a:buChar char="v"/>
              <a:defRPr/>
            </a:pPr>
            <a:endParaRPr lang="en-GB" altLang="en-US" sz="2800" dirty="0" smtClean="0"/>
          </a:p>
        </p:txBody>
      </p:sp>
    </p:spTree>
    <p:extLst>
      <p:ext uri="{BB962C8B-B14F-4D97-AF65-F5344CB8AC3E}">
        <p14:creationId xmlns:p14="http://schemas.microsoft.com/office/powerpoint/2010/main" val="854932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smtClean="0">
                <a:latin typeface="Comic Sans MS" panose="030F0702030302020204" pitchFamily="66" charset="0"/>
              </a:rPr>
              <a:t>SATs</a:t>
            </a:r>
          </a:p>
        </p:txBody>
      </p:sp>
      <p:sp>
        <p:nvSpPr>
          <p:cNvPr id="16389" name="Rectangle 6"/>
          <p:cNvSpPr>
            <a:spLocks noGrp="1" noChangeArrowheads="1"/>
          </p:cNvSpPr>
          <p:nvPr>
            <p:ph type="body" idx="1"/>
          </p:nvPr>
        </p:nvSpPr>
        <p:spPr>
          <a:xfrm>
            <a:off x="674687" y="653330"/>
            <a:ext cx="8640762" cy="6204670"/>
          </a:xfrm>
        </p:spPr>
        <p:txBody>
          <a:bodyPr/>
          <a:lstStyle/>
          <a:p>
            <a:pPr marL="0" indent="0" eaLnBrk="1" hangingPunct="1">
              <a:lnSpc>
                <a:spcPct val="80000"/>
              </a:lnSpc>
              <a:buNone/>
              <a:defRPr/>
            </a:pPr>
            <a:endParaRPr lang="en-GB" altLang="en-US" sz="2200" dirty="0"/>
          </a:p>
          <a:p>
            <a:pPr marL="0" indent="0" eaLnBrk="1" hangingPunct="1">
              <a:lnSpc>
                <a:spcPct val="80000"/>
              </a:lnSpc>
              <a:buNone/>
              <a:defRPr/>
            </a:pPr>
            <a:r>
              <a:rPr lang="en-GB" altLang="en-US" sz="2000" dirty="0" smtClean="0">
                <a:latin typeface="Comic Sans MS" panose="030F0702030302020204" pitchFamily="66" charset="0"/>
              </a:rPr>
              <a:t>The tests will consist of 3 papers:</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u="sng" dirty="0" smtClean="0">
                <a:latin typeface="Comic Sans MS" panose="030F0702030302020204" pitchFamily="66" charset="0"/>
              </a:rPr>
              <a:t>Spelling, Punctuation and Grammar (</a:t>
            </a:r>
            <a:r>
              <a:rPr lang="en-GB" altLang="en-US" sz="2000" u="sng" dirty="0" err="1" smtClean="0">
                <a:latin typeface="Comic Sans MS" panose="030F0702030302020204" pitchFamily="66" charset="0"/>
              </a:rPr>
              <a:t>SPaG</a:t>
            </a:r>
            <a:r>
              <a:rPr lang="en-GB" altLang="en-US" sz="2000" u="sng" dirty="0" smtClean="0">
                <a:latin typeface="Comic Sans MS" panose="030F0702030302020204" pitchFamily="66" charset="0"/>
              </a:rPr>
              <a:t>):</a:t>
            </a:r>
          </a:p>
          <a:p>
            <a:pPr marL="0" indent="0">
              <a:buNone/>
            </a:pPr>
            <a:r>
              <a:rPr lang="en-GB" sz="2000" dirty="0" smtClean="0">
                <a:latin typeface="Comic Sans MS" panose="030F0702030302020204" pitchFamily="66" charset="0"/>
              </a:rPr>
              <a:t>- 45 </a:t>
            </a:r>
            <a:r>
              <a:rPr lang="en-GB" sz="2000" dirty="0">
                <a:latin typeface="Comic Sans MS" panose="030F0702030302020204" pitchFamily="66" charset="0"/>
              </a:rPr>
              <a:t>minutes </a:t>
            </a:r>
            <a:r>
              <a:rPr lang="en-GB" sz="2000" dirty="0" smtClean="0">
                <a:latin typeface="Comic Sans MS" panose="030F0702030302020204" pitchFamily="66" charset="0"/>
              </a:rPr>
              <a:t>multiple-choice and short answers</a:t>
            </a:r>
            <a:endParaRPr lang="en-GB" sz="2000" dirty="0">
              <a:latin typeface="Comic Sans MS" panose="030F0702030302020204" pitchFamily="66" charset="0"/>
            </a:endParaRPr>
          </a:p>
          <a:p>
            <a:pPr marL="0" indent="0" eaLnBrk="1" hangingPunct="1">
              <a:buNone/>
            </a:pPr>
            <a:r>
              <a:rPr lang="en-GB" sz="2000" dirty="0" smtClean="0">
                <a:latin typeface="Comic Sans MS" panose="030F0702030302020204" pitchFamily="66" charset="0"/>
              </a:rPr>
              <a:t>- Spelling: 20 </a:t>
            </a:r>
            <a:r>
              <a:rPr lang="en-GB" sz="2000" dirty="0">
                <a:latin typeface="Comic Sans MS" panose="030F0702030302020204" pitchFamily="66" charset="0"/>
              </a:rPr>
              <a:t>marks</a:t>
            </a:r>
          </a:p>
          <a:p>
            <a:pPr marL="0" indent="0" eaLnBrk="1" hangingPunct="1">
              <a:buNone/>
            </a:pPr>
            <a:r>
              <a:rPr lang="en-GB" sz="2000" dirty="0" smtClean="0">
                <a:latin typeface="Comic Sans MS" panose="030F0702030302020204" pitchFamily="66" charset="0"/>
              </a:rPr>
              <a:t>- Punctuation </a:t>
            </a:r>
            <a:r>
              <a:rPr lang="en-GB" sz="2000" dirty="0">
                <a:latin typeface="Comic Sans MS" panose="030F0702030302020204" pitchFamily="66" charset="0"/>
              </a:rPr>
              <a:t>and grammar </a:t>
            </a:r>
            <a:r>
              <a:rPr lang="en-GB" sz="2000" dirty="0" smtClean="0">
                <a:latin typeface="Comic Sans MS" panose="030F0702030302020204" pitchFamily="66" charset="0"/>
              </a:rPr>
              <a:t>test: 50 marks</a:t>
            </a:r>
          </a:p>
          <a:p>
            <a:pPr marL="0" indent="0" eaLnBrk="1" hangingPunct="1">
              <a:buNone/>
            </a:pPr>
            <a:endParaRPr lang="en-GB" sz="2000" dirty="0">
              <a:latin typeface="Comic Sans MS" panose="030F0702030302020204" pitchFamily="66" charset="0"/>
            </a:endParaRPr>
          </a:p>
          <a:p>
            <a:pPr marL="0" indent="0" eaLnBrk="1" hangingPunct="1">
              <a:buNone/>
            </a:pPr>
            <a:r>
              <a:rPr lang="en-GB" sz="2000" u="sng" dirty="0" smtClean="0">
                <a:latin typeface="Comic Sans MS" panose="030F0702030302020204" pitchFamily="66" charset="0"/>
              </a:rPr>
              <a:t>Reading Paper:</a:t>
            </a:r>
          </a:p>
          <a:p>
            <a:pPr marL="0" indent="0" eaLnBrk="1" hangingPunct="1">
              <a:buNone/>
            </a:pPr>
            <a:r>
              <a:rPr lang="en-GB" sz="2000" dirty="0" smtClean="0">
                <a:latin typeface="Comic Sans MS" panose="030F0702030302020204" pitchFamily="66" charset="0"/>
              </a:rPr>
              <a:t>- 3 extracts in a comprehension paper: 60 minutes</a:t>
            </a:r>
          </a:p>
          <a:p>
            <a:pPr marL="0" indent="0" eaLnBrk="1" hangingPunct="1">
              <a:buNone/>
            </a:pPr>
            <a:endParaRPr lang="en-GB" sz="2000" u="sng" dirty="0" smtClean="0">
              <a:latin typeface="Comic Sans MS" panose="030F0702030302020204" pitchFamily="66" charset="0"/>
            </a:endParaRPr>
          </a:p>
          <a:p>
            <a:pPr marL="0" indent="0" eaLnBrk="1" hangingPunct="1">
              <a:buNone/>
            </a:pPr>
            <a:r>
              <a:rPr lang="en-GB" sz="2000" u="sng" dirty="0" smtClean="0">
                <a:latin typeface="Comic Sans MS" panose="030F0702030302020204" pitchFamily="66" charset="0"/>
              </a:rPr>
              <a:t>Maths</a:t>
            </a:r>
            <a:r>
              <a:rPr lang="en-GB" sz="2000" dirty="0" smtClean="0">
                <a:latin typeface="Comic Sans MS" panose="030F0702030302020204" pitchFamily="66" charset="0"/>
              </a:rPr>
              <a:t>:</a:t>
            </a:r>
          </a:p>
          <a:p>
            <a:pPr marL="0" indent="0" eaLnBrk="1" hangingPunct="1">
              <a:buNone/>
            </a:pPr>
            <a:r>
              <a:rPr lang="en-GB" sz="2000" dirty="0" smtClean="0">
                <a:latin typeface="Comic Sans MS" panose="030F0702030302020204" pitchFamily="66" charset="0"/>
              </a:rPr>
              <a:t>- 1 arithmetic paper</a:t>
            </a:r>
          </a:p>
          <a:p>
            <a:pPr marL="0" indent="0" eaLnBrk="1" hangingPunct="1">
              <a:buNone/>
            </a:pPr>
            <a:r>
              <a:rPr lang="en-GB" sz="2000" dirty="0" smtClean="0">
                <a:latin typeface="Comic Sans MS" panose="030F0702030302020204" pitchFamily="66" charset="0"/>
              </a:rPr>
              <a:t>- 2 reasoning papers</a:t>
            </a:r>
          </a:p>
          <a:p>
            <a:pPr marL="0" indent="0" eaLnBrk="1" hangingPunct="1">
              <a:buNone/>
            </a:pPr>
            <a:endParaRPr lang="en-GB" sz="2000" u="sng" dirty="0" smtClean="0">
              <a:latin typeface="Comic Sans MS" panose="030F0702030302020204" pitchFamily="66" charset="0"/>
            </a:endParaRPr>
          </a:p>
          <a:p>
            <a:pPr marL="0" indent="0" eaLnBrk="1" hangingPunct="1">
              <a:buNone/>
            </a:pPr>
            <a:r>
              <a:rPr lang="en-GB" sz="2000" u="sng" dirty="0" smtClean="0">
                <a:latin typeface="Comic Sans MS" panose="030F0702030302020204" pitchFamily="66" charset="0"/>
              </a:rPr>
              <a:t>Writing</a:t>
            </a:r>
            <a:r>
              <a:rPr lang="en-GB" sz="2000" dirty="0" smtClean="0">
                <a:latin typeface="Comic Sans MS" panose="030F0702030302020204" pitchFamily="66" charset="0"/>
              </a:rPr>
              <a:t>:</a:t>
            </a:r>
          </a:p>
          <a:p>
            <a:pPr marL="0" indent="0" eaLnBrk="1" hangingPunct="1">
              <a:buNone/>
            </a:pPr>
            <a:r>
              <a:rPr lang="en-GB" sz="2000" dirty="0" smtClean="0">
                <a:latin typeface="Comic Sans MS" panose="030F0702030302020204" pitchFamily="66" charset="0"/>
              </a:rPr>
              <a:t>Ongoing moderation throughout the year.</a:t>
            </a:r>
            <a:endParaRPr lang="en-GB" sz="2000" dirty="0">
              <a:latin typeface="Comic Sans MS" panose="030F0702030302020204" pitchFamily="66" charset="0"/>
            </a:endParaRPr>
          </a:p>
          <a:p>
            <a:pPr eaLnBrk="1" hangingPunct="1"/>
            <a:endParaRPr lang="en-GB" sz="2000" dirty="0">
              <a:latin typeface="Comic Sans MS" panose="030F0702030302020204" pitchFamily="66" charset="0"/>
            </a:endParaRPr>
          </a:p>
          <a:p>
            <a:pPr marL="0" indent="0" eaLnBrk="1" hangingPunct="1">
              <a:buNone/>
            </a:pPr>
            <a:endParaRPr lang="en-GB" sz="2000" dirty="0" smtClean="0">
              <a:latin typeface="Comic Sans MS" panose="030F0702030302020204" pitchFamily="66" charset="0"/>
            </a:endParaRPr>
          </a:p>
          <a:p>
            <a:pPr marL="0" indent="0" eaLnBrk="1" hangingPunct="1">
              <a:buNone/>
            </a:pPr>
            <a:endParaRPr lang="en-GB" sz="2000" dirty="0">
              <a:latin typeface="Comic Sans MS" panose="030F0702030302020204" pitchFamily="66" charset="0"/>
            </a:endParaRPr>
          </a:p>
          <a:p>
            <a:pPr marL="0" indent="0" eaLnBrk="1" hangingPunct="1">
              <a:buNone/>
            </a:pPr>
            <a:r>
              <a:rPr lang="en-GB" sz="2000" dirty="0" smtClean="0">
                <a:latin typeface="Comic Sans MS" panose="030F0702030302020204" pitchFamily="66" charset="0"/>
              </a:rPr>
              <a:t>Writing moderation across all subjects.</a:t>
            </a: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dirty="0" smtClean="0"/>
          </a:p>
          <a:p>
            <a:pPr eaLnBrk="1" hangingPunct="1">
              <a:lnSpc>
                <a:spcPct val="80000"/>
              </a:lnSpc>
              <a:buFont typeface="Wingdings" panose="05000000000000000000" pitchFamily="2" charset="2"/>
              <a:buChar char="v"/>
              <a:defRPr/>
            </a:pPr>
            <a:endParaRPr lang="en-GB" altLang="en-US" sz="2800" dirty="0" smtClean="0"/>
          </a:p>
        </p:txBody>
      </p:sp>
    </p:spTree>
    <p:extLst>
      <p:ext uri="{BB962C8B-B14F-4D97-AF65-F5344CB8AC3E}">
        <p14:creationId xmlns:p14="http://schemas.microsoft.com/office/powerpoint/2010/main" val="1668460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smtClean="0">
                <a:latin typeface="Comic Sans MS" panose="030F0702030302020204" pitchFamily="66" charset="0"/>
              </a:rPr>
              <a:t>SATs</a:t>
            </a:r>
          </a:p>
        </p:txBody>
      </p:sp>
      <p:sp>
        <p:nvSpPr>
          <p:cNvPr id="16389" name="Rectangle 6"/>
          <p:cNvSpPr>
            <a:spLocks noGrp="1" noChangeArrowheads="1"/>
          </p:cNvSpPr>
          <p:nvPr>
            <p:ph type="body" idx="1"/>
          </p:nvPr>
        </p:nvSpPr>
        <p:spPr>
          <a:xfrm>
            <a:off x="251619" y="653330"/>
            <a:ext cx="8640762" cy="3999805"/>
          </a:xfrm>
        </p:spPr>
        <p:txBody>
          <a:bodyPr/>
          <a:lstStyle/>
          <a:p>
            <a:pPr marL="0" indent="0" eaLnBrk="1" hangingPunct="1">
              <a:lnSpc>
                <a:spcPct val="80000"/>
              </a:lnSpc>
              <a:buNone/>
              <a:defRPr/>
            </a:pPr>
            <a:endParaRPr lang="en-GB" altLang="en-US" sz="2000" u="sng" dirty="0" smtClean="0">
              <a:latin typeface="Comic Sans MS" panose="030F0702030302020204" pitchFamily="66" charset="0"/>
            </a:endParaRPr>
          </a:p>
          <a:p>
            <a:pPr marL="0" indent="0" eaLnBrk="1" hangingPunct="1">
              <a:lnSpc>
                <a:spcPct val="80000"/>
              </a:lnSpc>
              <a:buNone/>
              <a:defRPr/>
            </a:pPr>
            <a:r>
              <a:rPr lang="en-GB" altLang="en-US" sz="2000" u="sng" dirty="0" smtClean="0">
                <a:latin typeface="Comic Sans MS" panose="030F0702030302020204" pitchFamily="66" charset="0"/>
              </a:rPr>
              <a:t>Spelling</a:t>
            </a:r>
            <a:r>
              <a:rPr lang="en-GB" altLang="en-US" sz="2000" u="sng" dirty="0">
                <a:latin typeface="Comic Sans MS" panose="030F0702030302020204" pitchFamily="66" charset="0"/>
              </a:rPr>
              <a:t>, Punctuation and Grammar (</a:t>
            </a:r>
            <a:r>
              <a:rPr lang="en-GB" altLang="en-US" sz="2000" u="sng" dirty="0" err="1">
                <a:latin typeface="Comic Sans MS" panose="030F0702030302020204" pitchFamily="66" charset="0"/>
              </a:rPr>
              <a:t>SPaG</a:t>
            </a:r>
            <a:r>
              <a:rPr lang="en-GB" altLang="en-US" sz="2000" u="sng" dirty="0">
                <a:latin typeface="Comic Sans MS" panose="030F0702030302020204" pitchFamily="66" charset="0"/>
              </a:rPr>
              <a:t>):</a:t>
            </a: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dirty="0" smtClean="0"/>
          </a:p>
          <a:p>
            <a:pPr eaLnBrk="1" hangingPunct="1">
              <a:lnSpc>
                <a:spcPct val="80000"/>
              </a:lnSpc>
              <a:buFont typeface="Wingdings" panose="05000000000000000000" pitchFamily="2" charset="2"/>
              <a:buChar char="v"/>
              <a:defRPr/>
            </a:pPr>
            <a:endParaRPr lang="en-GB" altLang="en-US" sz="2800" dirty="0" smtClean="0"/>
          </a:p>
        </p:txBody>
      </p:sp>
      <p:pic>
        <p:nvPicPr>
          <p:cNvPr id="5" name="Picture 4"/>
          <p:cNvPicPr>
            <a:picLocks noChangeAspect="1"/>
          </p:cNvPicPr>
          <p:nvPr/>
        </p:nvPicPr>
        <p:blipFill>
          <a:blip r:embed="rId3"/>
          <a:stretch>
            <a:fillRect/>
          </a:stretch>
        </p:blipFill>
        <p:spPr>
          <a:xfrm>
            <a:off x="266697" y="1335848"/>
            <a:ext cx="5616624" cy="2895305"/>
          </a:xfrm>
          <a:prstGeom prst="rect">
            <a:avLst/>
          </a:prstGeom>
        </p:spPr>
      </p:pic>
      <p:pic>
        <p:nvPicPr>
          <p:cNvPr id="6" name="Picture 5"/>
          <p:cNvPicPr>
            <a:picLocks noChangeAspect="1"/>
          </p:cNvPicPr>
          <p:nvPr/>
        </p:nvPicPr>
        <p:blipFill>
          <a:blip r:embed="rId4"/>
          <a:stretch>
            <a:fillRect/>
          </a:stretch>
        </p:blipFill>
        <p:spPr>
          <a:xfrm>
            <a:off x="2555776" y="4231153"/>
            <a:ext cx="5544374" cy="2492127"/>
          </a:xfrm>
          <a:prstGeom prst="rect">
            <a:avLst/>
          </a:prstGeom>
        </p:spPr>
      </p:pic>
    </p:spTree>
    <p:extLst>
      <p:ext uri="{BB962C8B-B14F-4D97-AF65-F5344CB8AC3E}">
        <p14:creationId xmlns:p14="http://schemas.microsoft.com/office/powerpoint/2010/main" val="1412373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smtClean="0">
                <a:latin typeface="Comic Sans MS" panose="030F0702030302020204" pitchFamily="66" charset="0"/>
              </a:rPr>
              <a:t>SATs</a:t>
            </a:r>
          </a:p>
        </p:txBody>
      </p:sp>
      <p:sp>
        <p:nvSpPr>
          <p:cNvPr id="16389" name="Rectangle 6"/>
          <p:cNvSpPr>
            <a:spLocks noGrp="1" noChangeArrowheads="1"/>
          </p:cNvSpPr>
          <p:nvPr>
            <p:ph type="body" idx="1"/>
          </p:nvPr>
        </p:nvSpPr>
        <p:spPr>
          <a:xfrm>
            <a:off x="251619" y="653330"/>
            <a:ext cx="8640762" cy="3999805"/>
          </a:xfrm>
        </p:spPr>
        <p:txBody>
          <a:bodyPr/>
          <a:lstStyle/>
          <a:p>
            <a:pPr marL="0" indent="0" eaLnBrk="1" hangingPunct="1">
              <a:lnSpc>
                <a:spcPct val="80000"/>
              </a:lnSpc>
              <a:buNone/>
              <a:defRPr/>
            </a:pPr>
            <a:endParaRPr lang="en-GB" altLang="en-US" sz="2000" u="sng" dirty="0" smtClean="0">
              <a:latin typeface="Comic Sans MS" panose="030F0702030302020204" pitchFamily="66" charset="0"/>
            </a:endParaRPr>
          </a:p>
          <a:p>
            <a:pPr marL="0" indent="0" eaLnBrk="1" hangingPunct="1">
              <a:lnSpc>
                <a:spcPct val="80000"/>
              </a:lnSpc>
              <a:buNone/>
              <a:defRPr/>
            </a:pPr>
            <a:r>
              <a:rPr lang="en-GB" altLang="en-US" sz="2000" u="sng" dirty="0" smtClean="0">
                <a:latin typeface="Comic Sans MS" panose="030F0702030302020204" pitchFamily="66" charset="0"/>
              </a:rPr>
              <a:t>Maths Papers: Arithmetic </a:t>
            </a:r>
            <a:r>
              <a:rPr lang="en-GB" altLang="en-US" sz="2000" u="sng" smtClean="0">
                <a:latin typeface="Comic Sans MS" panose="030F0702030302020204" pitchFamily="66" charset="0"/>
              </a:rPr>
              <a:t>and Reasoning</a:t>
            </a:r>
            <a:endParaRPr lang="en-GB" altLang="en-US" sz="2000" u="sng" dirty="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dirty="0" smtClean="0"/>
          </a:p>
          <a:p>
            <a:pPr eaLnBrk="1" hangingPunct="1">
              <a:lnSpc>
                <a:spcPct val="80000"/>
              </a:lnSpc>
              <a:buFont typeface="Wingdings" panose="05000000000000000000" pitchFamily="2" charset="2"/>
              <a:buChar char="v"/>
              <a:defRPr/>
            </a:pPr>
            <a:endParaRPr lang="en-GB" altLang="en-US" sz="2800" dirty="0" smtClean="0"/>
          </a:p>
        </p:txBody>
      </p:sp>
      <p:pic>
        <p:nvPicPr>
          <p:cNvPr id="2" name="Picture 1"/>
          <p:cNvPicPr>
            <a:picLocks noChangeAspect="1"/>
          </p:cNvPicPr>
          <p:nvPr/>
        </p:nvPicPr>
        <p:blipFill>
          <a:blip r:embed="rId3"/>
          <a:stretch>
            <a:fillRect/>
          </a:stretch>
        </p:blipFill>
        <p:spPr>
          <a:xfrm>
            <a:off x="395536" y="1609083"/>
            <a:ext cx="3552239" cy="4688718"/>
          </a:xfrm>
          <a:prstGeom prst="rect">
            <a:avLst/>
          </a:prstGeom>
        </p:spPr>
      </p:pic>
      <p:pic>
        <p:nvPicPr>
          <p:cNvPr id="5" name="Picture 4"/>
          <p:cNvPicPr>
            <a:picLocks noChangeAspect="1"/>
          </p:cNvPicPr>
          <p:nvPr/>
        </p:nvPicPr>
        <p:blipFill>
          <a:blip r:embed="rId4"/>
          <a:stretch>
            <a:fillRect/>
          </a:stretch>
        </p:blipFill>
        <p:spPr>
          <a:xfrm>
            <a:off x="4325034" y="2276872"/>
            <a:ext cx="4567347" cy="2966066"/>
          </a:xfrm>
          <a:prstGeom prst="rect">
            <a:avLst/>
          </a:prstGeom>
        </p:spPr>
      </p:pic>
    </p:spTree>
    <p:extLst>
      <p:ext uri="{BB962C8B-B14F-4D97-AF65-F5344CB8AC3E}">
        <p14:creationId xmlns:p14="http://schemas.microsoft.com/office/powerpoint/2010/main" val="3909775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smtClean="0">
                <a:latin typeface="Comic Sans MS" panose="030F0702030302020204" pitchFamily="66" charset="0"/>
              </a:rPr>
              <a:t>SATs</a:t>
            </a:r>
          </a:p>
        </p:txBody>
      </p:sp>
      <p:sp>
        <p:nvSpPr>
          <p:cNvPr id="16389" name="Rectangle 6"/>
          <p:cNvSpPr>
            <a:spLocks noGrp="1" noChangeArrowheads="1"/>
          </p:cNvSpPr>
          <p:nvPr>
            <p:ph type="body" idx="1"/>
          </p:nvPr>
        </p:nvSpPr>
        <p:spPr>
          <a:xfrm>
            <a:off x="251619" y="653330"/>
            <a:ext cx="8640762" cy="3999805"/>
          </a:xfrm>
        </p:spPr>
        <p:txBody>
          <a:bodyPr/>
          <a:lstStyle/>
          <a:p>
            <a:pPr marL="0" indent="0" eaLnBrk="1" hangingPunct="1">
              <a:lnSpc>
                <a:spcPct val="80000"/>
              </a:lnSpc>
              <a:buNone/>
              <a:defRPr/>
            </a:pPr>
            <a:endParaRPr lang="en-GB" altLang="en-US" sz="2000" u="sng" dirty="0" smtClean="0">
              <a:latin typeface="Comic Sans MS" panose="030F0702030302020204" pitchFamily="66" charset="0"/>
            </a:endParaRPr>
          </a:p>
          <a:p>
            <a:pPr marL="0" indent="0" eaLnBrk="1" hangingPunct="1">
              <a:lnSpc>
                <a:spcPct val="80000"/>
              </a:lnSpc>
              <a:buNone/>
              <a:defRPr/>
            </a:pPr>
            <a:r>
              <a:rPr lang="en-GB" altLang="en-US" sz="2000" u="sng" dirty="0" smtClean="0">
                <a:latin typeface="Comic Sans MS" panose="030F0702030302020204" pitchFamily="66" charset="0"/>
              </a:rPr>
              <a:t>Reading Paper:</a:t>
            </a:r>
            <a:endParaRPr lang="en-GB" altLang="en-US" sz="2000" u="sng" dirty="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dirty="0" smtClean="0"/>
          </a:p>
          <a:p>
            <a:pPr eaLnBrk="1" hangingPunct="1">
              <a:lnSpc>
                <a:spcPct val="80000"/>
              </a:lnSpc>
              <a:buFont typeface="Wingdings" panose="05000000000000000000" pitchFamily="2" charset="2"/>
              <a:buChar char="v"/>
              <a:defRPr/>
            </a:pPr>
            <a:endParaRPr lang="en-GB" altLang="en-US" sz="2800" dirty="0" smtClean="0"/>
          </a:p>
        </p:txBody>
      </p:sp>
      <p:pic>
        <p:nvPicPr>
          <p:cNvPr id="3" name="Picture 2"/>
          <p:cNvPicPr>
            <a:picLocks noChangeAspect="1"/>
          </p:cNvPicPr>
          <p:nvPr/>
        </p:nvPicPr>
        <p:blipFill>
          <a:blip r:embed="rId3"/>
          <a:stretch>
            <a:fillRect/>
          </a:stretch>
        </p:blipFill>
        <p:spPr>
          <a:xfrm>
            <a:off x="323528" y="1500462"/>
            <a:ext cx="3888432" cy="4539309"/>
          </a:xfrm>
          <a:prstGeom prst="rect">
            <a:avLst/>
          </a:prstGeom>
        </p:spPr>
      </p:pic>
      <p:pic>
        <p:nvPicPr>
          <p:cNvPr id="4" name="Picture 3"/>
          <p:cNvPicPr>
            <a:picLocks noChangeAspect="1"/>
          </p:cNvPicPr>
          <p:nvPr/>
        </p:nvPicPr>
        <p:blipFill>
          <a:blip r:embed="rId4"/>
          <a:stretch>
            <a:fillRect/>
          </a:stretch>
        </p:blipFill>
        <p:spPr>
          <a:xfrm>
            <a:off x="4553068" y="2063506"/>
            <a:ext cx="4085696" cy="3309474"/>
          </a:xfrm>
          <a:prstGeom prst="rect">
            <a:avLst/>
          </a:prstGeom>
        </p:spPr>
      </p:pic>
    </p:spTree>
    <p:extLst>
      <p:ext uri="{BB962C8B-B14F-4D97-AF65-F5344CB8AC3E}">
        <p14:creationId xmlns:p14="http://schemas.microsoft.com/office/powerpoint/2010/main" val="605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a:latin typeface="Comic Sans MS" panose="030F0702030302020204" pitchFamily="66" charset="0"/>
              </a:rPr>
              <a:t>Mathematics</a:t>
            </a:r>
            <a:endParaRPr lang="en-GB" altLang="en-US" sz="3600" b="1" u="sng" dirty="0" smtClean="0">
              <a:latin typeface="Comic Sans MS" panose="030F0702030302020204" pitchFamily="66" charset="0"/>
            </a:endParaRPr>
          </a:p>
        </p:txBody>
      </p:sp>
      <p:sp>
        <p:nvSpPr>
          <p:cNvPr id="16389" name="Rectangle 6"/>
          <p:cNvSpPr>
            <a:spLocks noGrp="1" noChangeArrowheads="1"/>
          </p:cNvSpPr>
          <p:nvPr>
            <p:ph type="body" idx="1"/>
          </p:nvPr>
        </p:nvSpPr>
        <p:spPr>
          <a:xfrm>
            <a:off x="240506" y="836712"/>
            <a:ext cx="8640762" cy="3268662"/>
          </a:xfrm>
        </p:spPr>
        <p:txBody>
          <a:bodyPr/>
          <a:lstStyle/>
          <a:p>
            <a:pPr eaLnBrk="1" hangingPunct="1">
              <a:lnSpc>
                <a:spcPct val="80000"/>
              </a:lnSpc>
              <a:buFont typeface="Wingdings" panose="05000000000000000000" pitchFamily="2" charset="2"/>
              <a:buChar char="v"/>
              <a:defRPr/>
            </a:pPr>
            <a:endParaRPr lang="en-GB" altLang="en-US" sz="2200" dirty="0" smtClean="0"/>
          </a:p>
          <a:p>
            <a:pPr marL="0" indent="0" eaLnBrk="1" hangingPunct="1">
              <a:lnSpc>
                <a:spcPct val="80000"/>
              </a:lnSpc>
              <a:buNone/>
              <a:defRPr/>
            </a:pPr>
            <a:r>
              <a:rPr lang="en-GB" altLang="en-US" sz="2000" dirty="0" smtClean="0">
                <a:latin typeface="Comic Sans MS" panose="030F0702030302020204" pitchFamily="66" charset="0"/>
              </a:rPr>
              <a:t>Maths objectives are based on the National Curriculum.</a:t>
            </a:r>
          </a:p>
          <a:p>
            <a:pPr eaLnBrk="1" hangingPunct="1">
              <a:lnSpc>
                <a:spcPct val="8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smtClean="0">
                <a:latin typeface="Comic Sans MS" panose="030F0702030302020204" pitchFamily="66" charset="0"/>
              </a:rPr>
              <a:t>We follow the White Rose Scheme for maths where the children learn through a series of small steps which build to consolidate their understanding. These lessons are grouped into blocks ranging in length from 1-5 weeks depending on content.</a:t>
            </a:r>
          </a:p>
          <a:p>
            <a:pPr eaLnBrk="1" hangingPunct="1">
              <a:lnSpc>
                <a:spcPct val="80000"/>
              </a:lnSpc>
              <a:buFont typeface="Wingdings" panose="05000000000000000000" pitchFamily="2" charset="2"/>
              <a:buChar char="v"/>
              <a:defRPr/>
            </a:pPr>
            <a:endParaRPr lang="en-GB" altLang="en-US" sz="2000" dirty="0" smtClean="0">
              <a:latin typeface="Comic Sans MS" panose="030F0702030302020204" pitchFamily="66" charset="0"/>
            </a:endParaRPr>
          </a:p>
          <a:p>
            <a:pPr marL="0" indent="0" eaLnBrk="1" hangingPunct="1">
              <a:lnSpc>
                <a:spcPct val="80000"/>
              </a:lnSpc>
              <a:buNone/>
              <a:defRPr/>
            </a:pPr>
            <a:r>
              <a:rPr lang="en-GB" altLang="en-US" sz="2000" dirty="0" smtClean="0">
                <a:latin typeface="Comic Sans MS" panose="030F0702030302020204" pitchFamily="66" charset="0"/>
              </a:rPr>
              <a:t>We have a ‘confident to be wrong’ approach to maths; it’s important for children to understand that they can learn from their mistakes.</a:t>
            </a:r>
          </a:p>
          <a:p>
            <a:pPr eaLnBrk="1" hangingPunct="1">
              <a:lnSpc>
                <a:spcPct val="80000"/>
              </a:lnSpc>
              <a:buFont typeface="Wingdings" panose="05000000000000000000" pitchFamily="2" charset="2"/>
              <a:buChar char="v"/>
              <a:defRPr/>
            </a:pPr>
            <a:endParaRPr lang="en-GB" altLang="en-US" sz="2000" dirty="0" smtClean="0">
              <a:latin typeface="Comic Sans MS" panose="030F0702030302020204" pitchFamily="66" charset="0"/>
            </a:endParaRPr>
          </a:p>
          <a:p>
            <a:pPr marL="0" indent="0" eaLnBrk="1" hangingPunct="1">
              <a:lnSpc>
                <a:spcPct val="80000"/>
              </a:lnSpc>
              <a:buNone/>
              <a:defRPr/>
            </a:pPr>
            <a:r>
              <a:rPr lang="en-GB" altLang="en-US" sz="2000" dirty="0" smtClean="0">
                <a:latin typeface="Comic Sans MS" panose="030F0702030302020204" pitchFamily="66" charset="0"/>
              </a:rPr>
              <a:t>The children also complete morning maths tasks focusing on fluency.</a:t>
            </a:r>
          </a:p>
          <a:p>
            <a:pPr marL="0" indent="0" eaLnBrk="1" hangingPunct="1">
              <a:lnSpc>
                <a:spcPct val="80000"/>
              </a:lnSpc>
              <a:buNone/>
              <a:defRPr/>
            </a:pPr>
            <a:endParaRPr lang="en-GB" altLang="en-US" sz="2000" dirty="0" smtClean="0">
              <a:latin typeface="Comic Sans MS" panose="030F0702030302020204" pitchFamily="66" charset="0"/>
            </a:endParaRPr>
          </a:p>
          <a:p>
            <a:pPr marL="0" indent="0" eaLnBrk="1" hangingPunct="1">
              <a:lnSpc>
                <a:spcPct val="80000"/>
              </a:lnSpc>
              <a:buNone/>
              <a:defRPr/>
            </a:pPr>
            <a:r>
              <a:rPr lang="en-GB" altLang="en-US" sz="2000" dirty="0" smtClean="0">
                <a:latin typeface="Comic Sans MS" panose="030F0702030302020204" pitchFamily="66" charset="0"/>
              </a:rPr>
              <a:t>Times Tables Rock Stars is used in class and at home to develop quick recall of multiplication facts. Please encourage your child to access this at home and to practise their times tables three times a week (5-10 </a:t>
            </a:r>
            <a:r>
              <a:rPr lang="en-GB" altLang="en-US" sz="2000" dirty="0" err="1" smtClean="0">
                <a:latin typeface="Comic Sans MS" panose="030F0702030302020204" pitchFamily="66" charset="0"/>
              </a:rPr>
              <a:t>mins</a:t>
            </a:r>
            <a:r>
              <a:rPr lang="en-GB" altLang="en-US" sz="2000" dirty="0" smtClean="0">
                <a:latin typeface="Comic Sans MS" panose="030F0702030302020204" pitchFamily="66" charset="0"/>
              </a:rPr>
              <a:t>) Children are expected to know all the times tables up to and including 12 x 12 by the time they reach Year 6. </a:t>
            </a:r>
          </a:p>
          <a:p>
            <a:pPr marL="0" indent="0" eaLnBrk="1" hangingPunct="1">
              <a:lnSpc>
                <a:spcPct val="80000"/>
              </a:lnSpc>
              <a:buNone/>
              <a:defRPr/>
            </a:pPr>
            <a:endParaRPr lang="en-GB" altLang="en-US" sz="2000" dirty="0" smtClean="0">
              <a:latin typeface="Comic Sans MS" panose="030F0702030302020204" pitchFamily="66" charset="0"/>
            </a:endParaRPr>
          </a:p>
          <a:p>
            <a:pPr eaLnBrk="1" hangingPunct="1">
              <a:lnSpc>
                <a:spcPct val="80000"/>
              </a:lnSpc>
              <a:buFont typeface="Wingdings" panose="05000000000000000000" pitchFamily="2" charset="2"/>
              <a:buChar char="v"/>
              <a:defRPr/>
            </a:pPr>
            <a:endParaRPr lang="en-GB" altLang="en-US" dirty="0" smtClean="0"/>
          </a:p>
          <a:p>
            <a:pPr eaLnBrk="1" hangingPunct="1">
              <a:lnSpc>
                <a:spcPct val="80000"/>
              </a:lnSpc>
              <a:buFont typeface="Wingdings" panose="05000000000000000000" pitchFamily="2" charset="2"/>
              <a:buChar char="v"/>
              <a:defRPr/>
            </a:pPr>
            <a:endParaRPr lang="en-GB" altLang="en-US" sz="2800" dirty="0" smtClean="0"/>
          </a:p>
        </p:txBody>
      </p:sp>
    </p:spTree>
    <p:extLst>
      <p:ext uri="{BB962C8B-B14F-4D97-AF65-F5344CB8AC3E}">
        <p14:creationId xmlns:p14="http://schemas.microsoft.com/office/powerpoint/2010/main" val="871236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685800" y="189417"/>
            <a:ext cx="7772400" cy="603920"/>
          </a:xfrm>
        </p:spPr>
        <p:txBody>
          <a:bodyPr/>
          <a:lstStyle/>
          <a:p>
            <a:pPr algn="ctr"/>
            <a:r>
              <a:rPr lang="en-GB" sz="2400" b="1" u="sng" dirty="0" smtClean="0">
                <a:latin typeface="Comic Sans MS" panose="030F0702030302020204" pitchFamily="66" charset="0"/>
                <a:ea typeface="Tahoma" panose="020B0604030504040204" pitchFamily="34" charset="0"/>
                <a:cs typeface="Tahoma" panose="020B0604030504040204" pitchFamily="34" charset="0"/>
              </a:rPr>
              <a:t>An example of independent learning in maths </a:t>
            </a:r>
            <a:endParaRPr lang="en-GB" sz="3200" dirty="0" smtClean="0">
              <a:latin typeface="Comic Sans MS" panose="030F0702030302020204" pitchFamily="66" charset="0"/>
              <a:ea typeface="Tahoma" panose="020B0604030504040204" pitchFamily="34" charset="0"/>
              <a:cs typeface="Tahoma" panose="020B0604030504040204" pitchFamily="34" charset="0"/>
            </a:endParaRPr>
          </a:p>
        </p:txBody>
      </p:sp>
      <p:sp>
        <p:nvSpPr>
          <p:cNvPr id="6" name="Rectangle 5"/>
          <p:cNvSpPr/>
          <p:nvPr/>
        </p:nvSpPr>
        <p:spPr>
          <a:xfrm>
            <a:off x="0" y="2548537"/>
            <a:ext cx="5621471" cy="369332"/>
          </a:xfrm>
          <a:prstGeom prst="rect">
            <a:avLst/>
          </a:prstGeom>
        </p:spPr>
        <p:txBody>
          <a:bodyPr wrap="square">
            <a:spAutoFit/>
          </a:bodyPr>
          <a:lstStyle/>
          <a:p>
            <a:pPr>
              <a:spcAft>
                <a:spcPts val="0"/>
              </a:spcAft>
            </a:pPr>
            <a:r>
              <a:rPr lang="en-GB" sz="1800" b="1" dirty="0" smtClean="0">
                <a:latin typeface="Comic Sans MS" panose="030F0702030302020204" pitchFamily="66" charset="0"/>
                <a:ea typeface="Calibri" panose="020F0502020204030204" pitchFamily="34" charset="0"/>
              </a:rPr>
              <a:t> </a:t>
            </a:r>
            <a:r>
              <a:rPr lang="en-GB" sz="1800" dirty="0">
                <a:latin typeface="Comic Sans MS" panose="030F0702030302020204" pitchFamily="66" charset="0"/>
                <a:ea typeface="Calibri" panose="020F0502020204030204" pitchFamily="34" charset="0"/>
              </a:rPr>
              <a:t>	</a:t>
            </a:r>
            <a:endParaRPr lang="en-GB" sz="1800" dirty="0">
              <a:latin typeface="Calibri" panose="020F0502020204030204" pitchFamily="34" charset="0"/>
              <a:ea typeface="Calibri" panose="020F0502020204030204" pitchFamily="34" charset="0"/>
            </a:endParaRPr>
          </a:p>
        </p:txBody>
      </p:sp>
      <p:sp>
        <p:nvSpPr>
          <p:cNvPr id="9" name="TextBox 8"/>
          <p:cNvSpPr txBox="1"/>
          <p:nvPr/>
        </p:nvSpPr>
        <p:spPr>
          <a:xfrm>
            <a:off x="5783687" y="1015711"/>
            <a:ext cx="2683603" cy="461665"/>
          </a:xfrm>
          <a:prstGeom prst="rect">
            <a:avLst/>
          </a:prstGeom>
          <a:noFill/>
        </p:spPr>
        <p:txBody>
          <a:bodyPr wrap="square" rtlCol="0">
            <a:spAutoFit/>
          </a:bodyPr>
          <a:lstStyle/>
          <a:p>
            <a:r>
              <a:rPr lang="en-GB" dirty="0" smtClean="0">
                <a:latin typeface="Comic Sans MS" panose="030F0702030302020204" pitchFamily="66" charset="0"/>
              </a:rPr>
              <a:t>Problem Solving:</a:t>
            </a:r>
            <a:endParaRPr lang="en-GB" dirty="0">
              <a:latin typeface="Comic Sans MS" panose="030F0702030302020204" pitchFamily="66" charset="0"/>
            </a:endParaRPr>
          </a:p>
        </p:txBody>
      </p:sp>
      <p:sp>
        <p:nvSpPr>
          <p:cNvPr id="17" name="TextBox 16"/>
          <p:cNvSpPr txBox="1"/>
          <p:nvPr/>
        </p:nvSpPr>
        <p:spPr>
          <a:xfrm>
            <a:off x="395536" y="980374"/>
            <a:ext cx="2975584" cy="461665"/>
          </a:xfrm>
          <a:prstGeom prst="rect">
            <a:avLst/>
          </a:prstGeom>
          <a:noFill/>
        </p:spPr>
        <p:txBody>
          <a:bodyPr wrap="square" rtlCol="0">
            <a:spAutoFit/>
          </a:bodyPr>
          <a:lstStyle/>
          <a:p>
            <a:r>
              <a:rPr lang="en-GB" dirty="0" smtClean="0">
                <a:latin typeface="Comic Sans MS" panose="030F0702030302020204" pitchFamily="66" charset="0"/>
              </a:rPr>
              <a:t>Fluency work:</a:t>
            </a:r>
            <a:endParaRPr lang="en-GB" dirty="0">
              <a:latin typeface="Comic Sans MS" panose="030F0702030302020204" pitchFamily="66" charset="0"/>
            </a:endParaRPr>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5832800" y="1684039"/>
            <a:ext cx="2743200" cy="3714750"/>
          </a:xfrm>
          <a:prstGeom prst="rect">
            <a:avLst/>
          </a:prstGeom>
        </p:spPr>
      </p:pic>
      <p:pic>
        <p:nvPicPr>
          <p:cNvPr id="2" name="Picture 1"/>
          <p:cNvPicPr>
            <a:picLocks noChangeAspect="1"/>
          </p:cNvPicPr>
          <p:nvPr/>
        </p:nvPicPr>
        <p:blipFill>
          <a:blip r:embed="rId4"/>
          <a:stretch>
            <a:fillRect/>
          </a:stretch>
        </p:blipFill>
        <p:spPr>
          <a:xfrm>
            <a:off x="539552" y="1475597"/>
            <a:ext cx="4746813" cy="5124400"/>
          </a:xfrm>
          <a:prstGeom prst="rect">
            <a:avLst/>
          </a:prstGeom>
        </p:spPr>
      </p:pic>
    </p:spTree>
    <p:extLst>
      <p:ext uri="{BB962C8B-B14F-4D97-AF65-F5344CB8AC3E}">
        <p14:creationId xmlns:p14="http://schemas.microsoft.com/office/powerpoint/2010/main" val="404554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85800" y="-225152"/>
            <a:ext cx="7772400" cy="1143000"/>
          </a:xfrm>
        </p:spPr>
        <p:txBody>
          <a:bodyPr/>
          <a:lstStyle/>
          <a:p>
            <a:pPr algn="ctr" eaLnBrk="1" hangingPunct="1"/>
            <a:r>
              <a:rPr lang="en-GB" altLang="en-US" b="1" u="sng" dirty="0" smtClean="0">
                <a:latin typeface="Comic Sans MS" panose="030F0702030302020204" pitchFamily="66" charset="0"/>
              </a:rPr>
              <a:t>Reading</a:t>
            </a:r>
          </a:p>
        </p:txBody>
      </p:sp>
      <p:sp>
        <p:nvSpPr>
          <p:cNvPr id="28677" name="Rectangle 5"/>
          <p:cNvSpPr>
            <a:spLocks noGrp="1" noChangeArrowheads="1"/>
          </p:cNvSpPr>
          <p:nvPr>
            <p:ph type="body" idx="1"/>
          </p:nvPr>
        </p:nvSpPr>
        <p:spPr>
          <a:xfrm>
            <a:off x="446087" y="692696"/>
            <a:ext cx="8229600" cy="4525962"/>
          </a:xfrm>
        </p:spPr>
        <p:txBody>
          <a:bodyPr/>
          <a:lstStyle/>
          <a:p>
            <a:pPr eaLnBrk="1" hangingPunct="1">
              <a:buFont typeface="Wingdings" panose="05000000000000000000" pitchFamily="2" charset="2"/>
              <a:buChar char="v"/>
            </a:pPr>
            <a:endParaRPr lang="en-GB" altLang="en-US" sz="1800" dirty="0" smtClean="0"/>
          </a:p>
          <a:p>
            <a:pPr marL="0" indent="0" eaLnBrk="1" hangingPunct="1">
              <a:buNone/>
            </a:pPr>
            <a:r>
              <a:rPr lang="en-GB" altLang="en-US" sz="1800" dirty="0" smtClean="0">
                <a:latin typeface="Comic Sans MS" panose="030F0702030302020204" pitchFamily="66" charset="0"/>
              </a:rPr>
              <a:t>Children are expected to read at home with an adult for 10-15 minutes, three times a week.  This should be initialled by an adult to indicate that the reading has taken place.  </a:t>
            </a:r>
          </a:p>
          <a:p>
            <a:pPr eaLnBrk="1" hangingPunct="1">
              <a:buFont typeface="Wingdings" panose="05000000000000000000" pitchFamily="2" charset="2"/>
              <a:buChar char="v"/>
            </a:pPr>
            <a:endParaRPr lang="en-GB" altLang="en-US" sz="1800" dirty="0" smtClean="0">
              <a:latin typeface="Comic Sans MS" panose="030F0702030302020204" pitchFamily="66" charset="0"/>
            </a:endParaRPr>
          </a:p>
          <a:p>
            <a:pPr marL="0" indent="0" eaLnBrk="1" hangingPunct="1">
              <a:buNone/>
            </a:pPr>
            <a:r>
              <a:rPr lang="en-GB" altLang="en-US" sz="1800" dirty="0" smtClean="0">
                <a:latin typeface="Comic Sans MS" panose="030F0702030302020204" pitchFamily="66" charset="0"/>
              </a:rPr>
              <a:t>We develop children’s reading in various ways including whole class reading, paired and independent reading. </a:t>
            </a:r>
          </a:p>
          <a:p>
            <a:pPr eaLnBrk="1" hangingPunct="1">
              <a:buFont typeface="Wingdings" panose="05000000000000000000" pitchFamily="2" charset="2"/>
              <a:buChar char="v"/>
            </a:pPr>
            <a:endParaRPr lang="en-GB" altLang="en-US" sz="1800" dirty="0" smtClean="0">
              <a:latin typeface="Comic Sans MS" panose="030F0702030302020204" pitchFamily="66" charset="0"/>
            </a:endParaRPr>
          </a:p>
          <a:p>
            <a:pPr marL="0" indent="0" eaLnBrk="1" hangingPunct="1">
              <a:buNone/>
            </a:pPr>
            <a:r>
              <a:rPr lang="en-GB" altLang="en-US" sz="1800" dirty="0" smtClean="0">
                <a:latin typeface="Comic Sans MS" panose="030F0702030302020204" pitchFamily="66" charset="0"/>
              </a:rPr>
              <a:t>A variety of different genres are chosen to ensure that the children are exposed to a range of </a:t>
            </a:r>
            <a:r>
              <a:rPr lang="en-GB" altLang="en-US" sz="1800" u="sng" dirty="0" smtClean="0">
                <a:latin typeface="Comic Sans MS" panose="030F0702030302020204" pitchFamily="66" charset="0"/>
              </a:rPr>
              <a:t>vocabulary, styles and purposes</a:t>
            </a:r>
            <a:r>
              <a:rPr lang="en-GB" altLang="en-US" sz="1800" dirty="0" smtClean="0">
                <a:latin typeface="Comic Sans MS" panose="030F0702030302020204" pitchFamily="66" charset="0"/>
              </a:rPr>
              <a:t>.</a:t>
            </a:r>
          </a:p>
          <a:p>
            <a:pPr eaLnBrk="1" hangingPunct="1">
              <a:buFont typeface="Wingdings" panose="05000000000000000000" pitchFamily="2" charset="2"/>
              <a:buChar char="v"/>
            </a:pPr>
            <a:endParaRPr lang="en-GB" altLang="en-US" sz="1800" dirty="0" smtClean="0">
              <a:latin typeface="Comic Sans MS" panose="030F0702030302020204" pitchFamily="66" charset="0"/>
            </a:endParaRPr>
          </a:p>
          <a:p>
            <a:pPr marL="0" indent="0" eaLnBrk="1" hangingPunct="1">
              <a:buNone/>
            </a:pPr>
            <a:r>
              <a:rPr lang="en-GB" altLang="en-US" sz="1800" dirty="0" smtClean="0">
                <a:latin typeface="Comic Sans MS" panose="030F0702030302020204" pitchFamily="66" charset="0"/>
              </a:rPr>
              <a:t>We also have a class reader which is read throughout the week. </a:t>
            </a:r>
          </a:p>
          <a:p>
            <a:pPr eaLnBrk="1" hangingPunct="1">
              <a:buFont typeface="Wingdings" panose="05000000000000000000" pitchFamily="2" charset="2"/>
              <a:buChar char="v"/>
            </a:pPr>
            <a:endParaRPr lang="en-GB" altLang="en-US" sz="1800" dirty="0">
              <a:latin typeface="Comic Sans MS" panose="030F0702030302020204" pitchFamily="66" charset="0"/>
            </a:endParaRPr>
          </a:p>
          <a:p>
            <a:pPr marL="0" indent="0" eaLnBrk="1" hangingPunct="1">
              <a:buNone/>
            </a:pPr>
            <a:r>
              <a:rPr lang="en-GB" altLang="en-US" sz="1800" dirty="0" smtClean="0">
                <a:latin typeface="Comic Sans MS" panose="030F0702030302020204" pitchFamily="66" charset="0"/>
              </a:rPr>
              <a:t>Children’s Reading Records need to be kept up-to-date and we shall be checking these on a Friday during our ‘Book Check’ time. Please ensure your child reads to you as well as independently throughout the week.</a:t>
            </a:r>
            <a:endParaRPr lang="en-GB" altLang="en-US" sz="2000" dirty="0" smtClean="0">
              <a:latin typeface="Comic Sans MS" panose="030F0702030302020204" pitchFamily="66" charset="0"/>
            </a:endParaRPr>
          </a:p>
        </p:txBody>
      </p:sp>
    </p:spTree>
    <p:extLst>
      <p:ext uri="{BB962C8B-B14F-4D97-AF65-F5344CB8AC3E}">
        <p14:creationId xmlns:p14="http://schemas.microsoft.com/office/powerpoint/2010/main" val="2311999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itle 1"/>
          <p:cNvSpPr>
            <a:spLocks noGrp="1"/>
          </p:cNvSpPr>
          <p:nvPr>
            <p:ph type="title"/>
          </p:nvPr>
        </p:nvSpPr>
        <p:spPr>
          <a:xfrm>
            <a:off x="539552" y="0"/>
            <a:ext cx="7772400" cy="1143000"/>
          </a:xfrm>
        </p:spPr>
        <p:txBody>
          <a:bodyPr/>
          <a:lstStyle/>
          <a:p>
            <a:pPr algn="ctr"/>
            <a:r>
              <a:rPr lang="en-GB" altLang="en-US" b="1" u="sng" dirty="0" smtClean="0">
                <a:solidFill>
                  <a:schemeClr val="tx1"/>
                </a:solidFill>
                <a:latin typeface="Comic Sans MS" panose="030F0702030302020204" pitchFamily="66" charset="0"/>
              </a:rPr>
              <a:t>The Year 6 Team</a:t>
            </a:r>
          </a:p>
        </p:txBody>
      </p:sp>
      <p:sp>
        <p:nvSpPr>
          <p:cNvPr id="6148" name="Content Placeholder 2"/>
          <p:cNvSpPr>
            <a:spLocks noGrp="1"/>
          </p:cNvSpPr>
          <p:nvPr>
            <p:ph idx="1"/>
          </p:nvPr>
        </p:nvSpPr>
        <p:spPr>
          <a:xfrm>
            <a:off x="251520" y="2420888"/>
            <a:ext cx="8568853" cy="4590256"/>
          </a:xfrm>
          <a:noFill/>
        </p:spPr>
        <p:txBody>
          <a:bodyPr/>
          <a:lstStyle/>
          <a:p>
            <a:pPr>
              <a:buFontTx/>
              <a:buNone/>
            </a:pPr>
            <a:endParaRPr lang="en-GB" altLang="en-US" sz="2200" dirty="0"/>
          </a:p>
          <a:p>
            <a:pPr>
              <a:buFont typeface="Arial" panose="020B0604020202020204" pitchFamily="34" charset="0"/>
              <a:buChar char="•"/>
            </a:pPr>
            <a:r>
              <a:rPr lang="en-GB" altLang="en-US" sz="2200" b="1" dirty="0" smtClean="0">
                <a:latin typeface="Comic Sans MS" panose="030F0702030302020204" pitchFamily="66" charset="0"/>
              </a:rPr>
              <a:t>Maple – Miss Marriott </a:t>
            </a:r>
          </a:p>
          <a:p>
            <a:pPr>
              <a:buFont typeface="Arial" panose="020B0604020202020204" pitchFamily="34" charset="0"/>
              <a:buChar char="•"/>
            </a:pPr>
            <a:endParaRPr lang="en-GB" altLang="en-US" sz="2200" b="1" dirty="0" smtClean="0">
              <a:latin typeface="Comic Sans MS" panose="030F0702030302020204" pitchFamily="66" charset="0"/>
            </a:endParaRPr>
          </a:p>
          <a:p>
            <a:pPr>
              <a:buFont typeface="Arial" panose="020B0604020202020204" pitchFamily="34" charset="0"/>
              <a:buChar char="•"/>
            </a:pPr>
            <a:r>
              <a:rPr lang="en-GB" altLang="en-US" sz="2200" b="1" dirty="0" smtClean="0">
                <a:latin typeface="Comic Sans MS" panose="030F0702030302020204" pitchFamily="66" charset="0"/>
              </a:rPr>
              <a:t>Magnolia – Mrs Bates</a:t>
            </a:r>
          </a:p>
          <a:p>
            <a:pPr>
              <a:buFont typeface="Arial" panose="020B0604020202020204" pitchFamily="34" charset="0"/>
              <a:buChar char="•"/>
            </a:pPr>
            <a:endParaRPr lang="en-GB" altLang="en-US" sz="2200" b="1" dirty="0" smtClean="0">
              <a:latin typeface="Comic Sans MS" panose="030F0702030302020204" pitchFamily="66" charset="0"/>
            </a:endParaRPr>
          </a:p>
          <a:p>
            <a:pPr>
              <a:buFont typeface="Arial" panose="020B0604020202020204" pitchFamily="34" charset="0"/>
              <a:buChar char="•"/>
            </a:pPr>
            <a:r>
              <a:rPr lang="en-GB" altLang="en-US" sz="2200" b="1" dirty="0" smtClean="0">
                <a:latin typeface="Comic Sans MS" panose="030F0702030302020204" pitchFamily="66" charset="0"/>
              </a:rPr>
              <a:t>Teaching Assistants – Mrs Rhodes and Mrs Humphreys</a:t>
            </a:r>
          </a:p>
          <a:p>
            <a:pPr>
              <a:buFont typeface="Arial" panose="020B0604020202020204" pitchFamily="34" charset="0"/>
              <a:buChar char="•"/>
            </a:pPr>
            <a:endParaRPr lang="en-GB" altLang="en-US" sz="2200" b="1" dirty="0">
              <a:latin typeface="Comic Sans MS" panose="030F0702030302020204" pitchFamily="66" charset="0"/>
            </a:endParaRPr>
          </a:p>
          <a:p>
            <a:pPr>
              <a:buFont typeface="Arial" panose="020B0604020202020204" pitchFamily="34" charset="0"/>
              <a:buChar char="•"/>
            </a:pPr>
            <a:r>
              <a:rPr lang="en-GB" altLang="en-US" sz="2200" b="1" dirty="0" smtClean="0">
                <a:latin typeface="Comic Sans MS" panose="030F0702030302020204" pitchFamily="66" charset="0"/>
              </a:rPr>
              <a:t>MFL – Mrs Burton</a:t>
            </a:r>
          </a:p>
          <a:p>
            <a:pPr>
              <a:buFont typeface="Arial" panose="020B0604020202020204" pitchFamily="34" charset="0"/>
              <a:buChar char="•"/>
            </a:pPr>
            <a:endParaRPr lang="en-GB" altLang="en-US" sz="2200" b="1" dirty="0">
              <a:latin typeface="Comic Sans MS" panose="030F0702030302020204" pitchFamily="66" charset="0"/>
            </a:endParaRPr>
          </a:p>
          <a:p>
            <a:pPr>
              <a:buFont typeface="Arial" panose="020B0604020202020204" pitchFamily="34" charset="0"/>
              <a:buChar char="•"/>
            </a:pPr>
            <a:r>
              <a:rPr lang="en-GB" altLang="en-US" sz="2200" b="1" dirty="0" smtClean="0">
                <a:latin typeface="Comic Sans MS" panose="030F0702030302020204" pitchFamily="66" charset="0"/>
              </a:rPr>
              <a:t>Music – Mr Norman: </a:t>
            </a:r>
            <a:r>
              <a:rPr lang="en-GB" altLang="en-US" sz="2400" b="1" dirty="0" smtClean="0">
                <a:latin typeface="Comic Sans MS" panose="030F0702030302020204" pitchFamily="66" charset="0"/>
              </a:rPr>
              <a:t>From September to December</a:t>
            </a:r>
          </a:p>
          <a:p>
            <a:pPr>
              <a:buFontTx/>
              <a:buNone/>
            </a:pPr>
            <a:endParaRPr lang="en-GB" altLang="en-US" sz="2200" dirty="0" smtClean="0"/>
          </a:p>
        </p:txBody>
      </p:sp>
      <p:pic>
        <p:nvPicPr>
          <p:cNvPr id="1026" name="Picture 2" descr="https://www.elburtonschool.com/storage/get_img/NDFjM2I0MDkwNGU1ZGVkMTk4YTQzYjNiYzU0ZTZjZWU1ZmI1YjNmN2M0NmYwNGViYmNjZDA5ZTEyMTE2YjJhZmZhOWVhOTg5NjMyNjkwNDJhYTE3MGQ2NjM0ZWMyMWQ4MzM2NjZmMjNiYWYwNTAxYWM2OThhMDYxMjFmOTRlNzBIcHo2NkxqclBsWDE3bzJjWG96WVdES3Z4RTZ5U0FmQTZobjFIL3lpY1hZPQ%3D%3D/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02" y="1294135"/>
            <a:ext cx="132397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2795193" y="1314968"/>
            <a:ext cx="1235968" cy="1323975"/>
          </a:xfrm>
          <a:prstGeom prst="rect">
            <a:avLst/>
          </a:prstGeom>
        </p:spPr>
      </p:pic>
      <p:pic>
        <p:nvPicPr>
          <p:cNvPr id="3" name="Picture 2"/>
          <p:cNvPicPr>
            <a:picLocks noChangeAspect="1"/>
          </p:cNvPicPr>
          <p:nvPr/>
        </p:nvPicPr>
        <p:blipFill>
          <a:blip r:embed="rId4"/>
          <a:stretch>
            <a:fillRect/>
          </a:stretch>
        </p:blipFill>
        <p:spPr>
          <a:xfrm>
            <a:off x="4932040" y="1314968"/>
            <a:ext cx="1301237" cy="1301237"/>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4156" y="1316873"/>
            <a:ext cx="1335481" cy="1301237"/>
          </a:xfrm>
          <a:prstGeom prst="rect">
            <a:avLst/>
          </a:prstGeom>
        </p:spPr>
      </p:pic>
    </p:spTree>
    <p:extLst>
      <p:ext uri="{BB962C8B-B14F-4D97-AF65-F5344CB8AC3E}">
        <p14:creationId xmlns:p14="http://schemas.microsoft.com/office/powerpoint/2010/main" val="3139293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74687" y="155813"/>
            <a:ext cx="7772400" cy="836712"/>
          </a:xfrm>
        </p:spPr>
        <p:txBody>
          <a:bodyPr/>
          <a:lstStyle/>
          <a:p>
            <a:pPr algn="ctr" eaLnBrk="1" hangingPunct="1"/>
            <a:r>
              <a:rPr lang="en-GB" altLang="en-US" b="1" u="sng" dirty="0" smtClean="0">
                <a:latin typeface="Comic Sans MS" panose="030F0702030302020204" pitchFamily="66" charset="0"/>
              </a:rPr>
              <a:t>Reading</a:t>
            </a:r>
          </a:p>
        </p:txBody>
      </p:sp>
      <p:sp>
        <p:nvSpPr>
          <p:cNvPr id="28677" name="Rectangle 5"/>
          <p:cNvSpPr>
            <a:spLocks noGrp="1" noChangeArrowheads="1"/>
          </p:cNvSpPr>
          <p:nvPr>
            <p:ph type="body" idx="1"/>
          </p:nvPr>
        </p:nvSpPr>
        <p:spPr>
          <a:xfrm>
            <a:off x="457200" y="1048263"/>
            <a:ext cx="5770984" cy="4525962"/>
          </a:xfrm>
        </p:spPr>
        <p:txBody>
          <a:bodyPr/>
          <a:lstStyle/>
          <a:p>
            <a:pPr marL="0" indent="0" eaLnBrk="1" hangingPunct="1">
              <a:buNone/>
            </a:pPr>
            <a:r>
              <a:rPr lang="en-GB" altLang="en-US" sz="1800" dirty="0" smtClean="0">
                <a:latin typeface="Comic Sans MS" panose="030F0702030302020204" pitchFamily="66" charset="0"/>
              </a:rPr>
              <a:t>Reading is crucial to our children’s academic success for a number of reasons. We have several initiatives to enhance the children’s love of reading and to enrich their vocabulary:</a:t>
            </a:r>
          </a:p>
          <a:p>
            <a:pPr marL="0" indent="0" eaLnBrk="1" hangingPunct="1">
              <a:buNone/>
            </a:pPr>
            <a:r>
              <a:rPr lang="en-GB" altLang="en-US" sz="1800" dirty="0" smtClean="0">
                <a:latin typeface="Comic Sans MS" panose="030F0702030302020204" pitchFamily="66" charset="0"/>
              </a:rPr>
              <a:t> </a:t>
            </a:r>
          </a:p>
          <a:p>
            <a:pPr eaLnBrk="1" hangingPunct="1">
              <a:buFont typeface="Wingdings" panose="05000000000000000000" pitchFamily="2" charset="2"/>
              <a:buChar char="v"/>
            </a:pPr>
            <a:r>
              <a:rPr lang="en-GB" altLang="en-US" sz="1800" dirty="0" smtClean="0">
                <a:latin typeface="Comic Sans MS" panose="030F0702030302020204" pitchFamily="66" charset="0"/>
              </a:rPr>
              <a:t>Word of the Day</a:t>
            </a:r>
          </a:p>
          <a:p>
            <a:pPr eaLnBrk="1" hangingPunct="1">
              <a:buFont typeface="Wingdings" panose="05000000000000000000" pitchFamily="2" charset="2"/>
              <a:buChar char="v"/>
            </a:pPr>
            <a:endParaRPr lang="en-GB" altLang="en-US" sz="1800" dirty="0" smtClean="0">
              <a:latin typeface="Comic Sans MS" panose="030F0702030302020204" pitchFamily="66" charset="0"/>
            </a:endParaRPr>
          </a:p>
          <a:p>
            <a:pPr eaLnBrk="1" hangingPunct="1">
              <a:buFont typeface="Wingdings" panose="05000000000000000000" pitchFamily="2" charset="2"/>
              <a:buChar char="v"/>
            </a:pPr>
            <a:r>
              <a:rPr lang="en-GB" altLang="en-US" sz="1800" dirty="0" smtClean="0">
                <a:latin typeface="Comic Sans MS" panose="030F0702030302020204" pitchFamily="66" charset="0"/>
              </a:rPr>
              <a:t>Developing </a:t>
            </a:r>
            <a:r>
              <a:rPr lang="en-GB" altLang="en-US" sz="1800" dirty="0">
                <a:latin typeface="Comic Sans MS" panose="030F0702030302020204" pitchFamily="66" charset="0"/>
              </a:rPr>
              <a:t>higher order </a:t>
            </a:r>
            <a:r>
              <a:rPr lang="en-GB" altLang="en-US" sz="1800" dirty="0" smtClean="0">
                <a:latin typeface="Comic Sans MS" panose="030F0702030302020204" pitchFamily="66" charset="0"/>
              </a:rPr>
              <a:t>reading skills (Vocabulary, Inference, Prediction, Explanation, Retrieve and Summarise) - </a:t>
            </a:r>
            <a:r>
              <a:rPr lang="en-GB" altLang="en-US" sz="1800" b="1" dirty="0" smtClean="0">
                <a:latin typeface="Comic Sans MS" panose="030F0702030302020204" pitchFamily="66" charset="0"/>
              </a:rPr>
              <a:t>VIPERS</a:t>
            </a:r>
          </a:p>
          <a:p>
            <a:pPr marL="0" indent="0" eaLnBrk="1" hangingPunct="1">
              <a:buNone/>
            </a:pPr>
            <a:endParaRPr lang="en-GB" altLang="en-US" sz="1800" dirty="0">
              <a:latin typeface="Comic Sans MS" panose="030F0702030302020204" pitchFamily="66" charset="0"/>
            </a:endParaRPr>
          </a:p>
          <a:p>
            <a:pPr eaLnBrk="1" hangingPunct="1">
              <a:buFont typeface="Wingdings" panose="05000000000000000000" pitchFamily="2" charset="2"/>
              <a:buChar char="v"/>
            </a:pPr>
            <a:r>
              <a:rPr lang="en-GB" altLang="en-US" sz="1800" dirty="0" smtClean="0">
                <a:latin typeface="Comic Sans MS" panose="030F0702030302020204" pitchFamily="66" charset="0"/>
              </a:rPr>
              <a:t>Class reader – Pig Heart Boy and Street Child</a:t>
            </a:r>
          </a:p>
          <a:p>
            <a:pPr eaLnBrk="1" hangingPunct="1">
              <a:buFont typeface="Wingdings" panose="05000000000000000000" pitchFamily="2" charset="2"/>
              <a:buChar char="v"/>
            </a:pPr>
            <a:endParaRPr lang="en-GB" altLang="en-US" sz="1800" dirty="0">
              <a:latin typeface="Comic Sans MS" panose="030F0702030302020204" pitchFamily="66" charset="0"/>
            </a:endParaRPr>
          </a:p>
          <a:p>
            <a:pPr eaLnBrk="1" hangingPunct="1">
              <a:buFont typeface="Wingdings" panose="05000000000000000000" pitchFamily="2" charset="2"/>
              <a:buChar char="v"/>
            </a:pPr>
            <a:r>
              <a:rPr lang="en-GB" altLang="en-US" sz="1800" dirty="0" smtClean="0">
                <a:latin typeface="Comic Sans MS" panose="030F0702030302020204" pitchFamily="66" charset="0"/>
              </a:rPr>
              <a:t>The NEW library – Children will get to spend time enjoying the books in our new and improved library filled with a range of non-fiction and fiction books! </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244" y="1772816"/>
            <a:ext cx="2789155" cy="4212990"/>
          </a:xfrm>
          <a:prstGeom prst="rect">
            <a:avLst/>
          </a:prstGeom>
        </p:spPr>
      </p:pic>
    </p:spTree>
    <p:extLst>
      <p:ext uri="{BB962C8B-B14F-4D97-AF65-F5344CB8AC3E}">
        <p14:creationId xmlns:p14="http://schemas.microsoft.com/office/powerpoint/2010/main" val="609769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u="sng" dirty="0" smtClean="0">
                <a:latin typeface="Comic Sans MS" panose="030F0702030302020204" pitchFamily="66" charset="0"/>
              </a:rPr>
              <a:t>Accelerated Reader</a:t>
            </a:r>
            <a:endParaRPr lang="en-GB" sz="4000" b="1" u="sng" dirty="0">
              <a:latin typeface="Comic Sans MS" panose="030F0702030302020204" pitchFamily="66" charset="0"/>
            </a:endParaRPr>
          </a:p>
        </p:txBody>
      </p:sp>
      <p:sp>
        <p:nvSpPr>
          <p:cNvPr id="3" name="Content Placeholder 2"/>
          <p:cNvSpPr>
            <a:spLocks noGrp="1"/>
          </p:cNvSpPr>
          <p:nvPr>
            <p:ph idx="1"/>
          </p:nvPr>
        </p:nvSpPr>
        <p:spPr>
          <a:xfrm>
            <a:off x="609600" y="1988840"/>
            <a:ext cx="7994848" cy="4114800"/>
          </a:xfrm>
        </p:spPr>
        <p:txBody>
          <a:bodyPr/>
          <a:lstStyle/>
          <a:p>
            <a:pPr marL="0" indent="0">
              <a:buNone/>
            </a:pPr>
            <a:r>
              <a:rPr lang="en-GB" sz="1800" dirty="0">
                <a:latin typeface="Comic Sans MS" panose="030F0702030302020204" pitchFamily="66" charset="0"/>
              </a:rPr>
              <a:t>Accelerated Reader is a computerised program that is designed to improve children’s reading ability and to raise their reading age. </a:t>
            </a:r>
          </a:p>
          <a:p>
            <a:pPr marL="0" indent="0">
              <a:buNone/>
            </a:pPr>
            <a:r>
              <a:rPr lang="en-GB" sz="1800" dirty="0">
                <a:latin typeface="Comic Sans MS" panose="030F0702030302020204" pitchFamily="66" charset="0"/>
              </a:rPr>
              <a:t> </a:t>
            </a:r>
          </a:p>
          <a:p>
            <a:pPr marL="0" indent="0">
              <a:buNone/>
            </a:pPr>
            <a:r>
              <a:rPr lang="en-GB" sz="1800" dirty="0">
                <a:latin typeface="Comic Sans MS" panose="030F0702030302020204" pitchFamily="66" charset="0"/>
              </a:rPr>
              <a:t>The Accelerated Reader Program works by identifying a child’s ZPD (Zone of Proximal Development) which is a selection of books that will not only match their ability, but will also challenge them and develop their vocabulary.</a:t>
            </a: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Each child takes an online comprehension test in order to determine their </a:t>
            </a:r>
            <a:r>
              <a:rPr lang="en-GB" sz="1800" dirty="0" smtClean="0">
                <a:latin typeface="Comic Sans MS" panose="030F0702030302020204" pitchFamily="66" charset="0"/>
              </a:rPr>
              <a:t>ZPD – Star Reading Test.  The children will have been given a decimal number which falls in this range.  They will read and quiz on three books at this level.  If the children pass all three quizzes (80 – 100%), they will be able to move to the next decimal level.  Once they reach 6.1, they will become free readers and have access to all the books in the library areas.</a:t>
            </a:r>
          </a:p>
          <a:p>
            <a:pPr marL="0" indent="0">
              <a:buNone/>
            </a:pPr>
            <a:endParaRPr lang="en-GB" sz="1800" dirty="0">
              <a:latin typeface="Comic Sans MS" panose="030F0702030302020204" pitchFamily="66" charset="0"/>
            </a:endParaRP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 </a:t>
            </a:r>
            <a:r>
              <a:rPr lang="en-GB" dirty="0"/>
              <a:t> </a:t>
            </a:r>
          </a:p>
          <a:p>
            <a:endParaRPr lang="en-GB" dirty="0"/>
          </a:p>
        </p:txBody>
      </p:sp>
      <p:pic>
        <p:nvPicPr>
          <p:cNvPr id="5" name="Picture 4"/>
          <p:cNvPicPr>
            <a:picLocks noChangeAspect="1"/>
          </p:cNvPicPr>
          <p:nvPr/>
        </p:nvPicPr>
        <p:blipFill>
          <a:blip r:embed="rId2"/>
          <a:stretch>
            <a:fillRect/>
          </a:stretch>
        </p:blipFill>
        <p:spPr>
          <a:xfrm>
            <a:off x="5868144" y="264232"/>
            <a:ext cx="2933700" cy="1562100"/>
          </a:xfrm>
          <a:prstGeom prst="rect">
            <a:avLst/>
          </a:prstGeom>
        </p:spPr>
      </p:pic>
    </p:spTree>
    <p:extLst>
      <p:ext uri="{BB962C8B-B14F-4D97-AF65-F5344CB8AC3E}">
        <p14:creationId xmlns:p14="http://schemas.microsoft.com/office/powerpoint/2010/main" val="190699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294" y="1407232"/>
            <a:ext cx="8364186" cy="4114800"/>
          </a:xfrm>
        </p:spPr>
        <p:txBody>
          <a:bodyPr/>
          <a:lstStyle/>
          <a:p>
            <a:pPr marL="0" indent="0">
              <a:buNone/>
            </a:pPr>
            <a:r>
              <a:rPr lang="en-GB" sz="1800" dirty="0" smtClean="0">
                <a:latin typeface="Comic Sans MS" panose="030F0702030302020204" pitchFamily="66" charset="0"/>
              </a:rPr>
              <a:t>Accelerated Reader enables </a:t>
            </a:r>
            <a:r>
              <a:rPr lang="en-GB" sz="1800" dirty="0">
                <a:latin typeface="Comic Sans MS" panose="030F0702030302020204" pitchFamily="66" charset="0"/>
              </a:rPr>
              <a:t>teachers to closely monitor individual reading progress and ensure that children are selecting books that are challenging enough to meet their individual needs. </a:t>
            </a:r>
            <a:endParaRPr lang="en-GB" sz="1800" dirty="0" smtClean="0">
              <a:latin typeface="Comic Sans MS" panose="030F0702030302020204" pitchFamily="66" charset="0"/>
            </a:endParaRP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Children are encouraged to read books linked to the school's AR award system which monitors the challenge, quizzes as well as number of words children are reading</a:t>
            </a:r>
            <a:r>
              <a:rPr lang="en-GB" sz="1800" dirty="0" smtClean="0">
                <a:latin typeface="Comic Sans MS" panose="030F0702030302020204" pitchFamily="66" charset="0"/>
              </a:rPr>
              <a:t>.</a:t>
            </a:r>
          </a:p>
          <a:p>
            <a:pPr marL="0" indent="0">
              <a:buNone/>
            </a:pPr>
            <a:endParaRPr lang="en-GB" sz="1800" dirty="0">
              <a:latin typeface="Comic Sans MS" panose="030F0702030302020204" pitchFamily="66" charset="0"/>
            </a:endParaRPr>
          </a:p>
          <a:p>
            <a:pPr marL="0" indent="0">
              <a:buNone/>
            </a:pPr>
            <a:r>
              <a:rPr lang="en-GB" sz="1800" dirty="0" smtClean="0">
                <a:latin typeface="Comic Sans MS" panose="030F0702030302020204" pitchFamily="66" charset="0"/>
              </a:rPr>
              <a:t>AR Reading Champions: Certificates are awarded for 10, 20, 30, 40 and 50 books read, quizzed and successfully understood. </a:t>
            </a:r>
          </a:p>
          <a:p>
            <a:pPr marL="0" indent="0">
              <a:buNone/>
            </a:pPr>
            <a:endParaRPr lang="en-GB" sz="1800" dirty="0">
              <a:latin typeface="Comic Sans MS" panose="030F0702030302020204" pitchFamily="66" charset="0"/>
            </a:endParaRPr>
          </a:p>
          <a:p>
            <a:pPr marL="0" indent="0">
              <a:buNone/>
            </a:pPr>
            <a:r>
              <a:rPr lang="en-GB" sz="1800" dirty="0" smtClean="0">
                <a:latin typeface="Comic Sans MS" panose="030F0702030302020204" pitchFamily="66" charset="0"/>
              </a:rPr>
              <a:t>AR Word Certificates: Children will also work towards a word reading total as part of the AR system and gets certificates for every 250,000 words read.</a:t>
            </a:r>
          </a:p>
          <a:p>
            <a:pPr marL="0" indent="0">
              <a:buNone/>
            </a:pPr>
            <a:endParaRPr lang="en-GB" sz="1800" dirty="0">
              <a:latin typeface="Comic Sans MS" panose="030F0702030302020204" pitchFamily="66" charset="0"/>
            </a:endParaRPr>
          </a:p>
          <a:p>
            <a:pPr marL="0" indent="0">
              <a:buNone/>
            </a:pPr>
            <a:endParaRPr lang="en-GB" sz="1800" dirty="0">
              <a:latin typeface="Comic Sans MS" panose="030F0702030302020204" pitchFamily="66" charset="0"/>
            </a:endParaRPr>
          </a:p>
          <a:p>
            <a:pPr marL="0" indent="0">
              <a:buNone/>
            </a:pPr>
            <a:endParaRPr lang="en-GB" dirty="0"/>
          </a:p>
        </p:txBody>
      </p:sp>
      <p:sp>
        <p:nvSpPr>
          <p:cNvPr id="4" name="Title 1"/>
          <p:cNvSpPr txBox="1">
            <a:spLocks/>
          </p:cNvSpPr>
          <p:nvPr/>
        </p:nvSpPr>
        <p:spPr bwMode="auto">
          <a:xfrm>
            <a:off x="558707" y="-99392"/>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a:lstStyle>
          <a:p>
            <a:r>
              <a:rPr lang="en-GB" sz="4000" b="1" u="sng" kern="0" dirty="0" smtClean="0">
                <a:latin typeface="Comic Sans MS" panose="030F0702030302020204" pitchFamily="66" charset="0"/>
              </a:rPr>
              <a:t>Accelerated Reader</a:t>
            </a:r>
            <a:endParaRPr lang="en-GB" sz="4000" b="1" u="sng" kern="0"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6876256" y="264232"/>
            <a:ext cx="1925588" cy="1025313"/>
          </a:xfrm>
          <a:prstGeom prst="rect">
            <a:avLst/>
          </a:prstGeom>
        </p:spPr>
      </p:pic>
    </p:spTree>
    <p:extLst>
      <p:ext uri="{BB962C8B-B14F-4D97-AF65-F5344CB8AC3E}">
        <p14:creationId xmlns:p14="http://schemas.microsoft.com/office/powerpoint/2010/main" val="3017555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457200" y="163084"/>
            <a:ext cx="7772400" cy="844979"/>
          </a:xfrm>
        </p:spPr>
        <p:txBody>
          <a:bodyPr/>
          <a:lstStyle/>
          <a:p>
            <a:pPr algn="ctr" eaLnBrk="1" hangingPunct="1"/>
            <a:r>
              <a:rPr lang="en-GB" altLang="en-US" b="1" u="sng" dirty="0" smtClean="0">
                <a:solidFill>
                  <a:schemeClr val="tx1"/>
                </a:solidFill>
                <a:latin typeface="Comic Sans MS" panose="030F0702030302020204" pitchFamily="66" charset="0"/>
              </a:rPr>
              <a:t>Writing</a:t>
            </a:r>
          </a:p>
        </p:txBody>
      </p:sp>
      <p:sp>
        <p:nvSpPr>
          <p:cNvPr id="28677" name="Rectangle 5"/>
          <p:cNvSpPr>
            <a:spLocks noGrp="1" noChangeArrowheads="1"/>
          </p:cNvSpPr>
          <p:nvPr>
            <p:ph type="body" idx="1"/>
          </p:nvPr>
        </p:nvSpPr>
        <p:spPr>
          <a:xfrm>
            <a:off x="457200" y="1196752"/>
            <a:ext cx="8229600" cy="4645025"/>
          </a:xfrm>
        </p:spPr>
        <p:txBody>
          <a:bodyPr/>
          <a:lstStyle/>
          <a:p>
            <a:pPr marL="0" indent="0" eaLnBrk="1" hangingPunct="1">
              <a:lnSpc>
                <a:spcPct val="90000"/>
              </a:lnSpc>
              <a:buNone/>
              <a:defRPr/>
            </a:pPr>
            <a:r>
              <a:rPr lang="en-GB" altLang="en-US" sz="2000" dirty="0" smtClean="0">
                <a:latin typeface="Comic Sans MS" panose="030F0702030302020204" pitchFamily="66" charset="0"/>
              </a:rPr>
              <a:t>Through the year, we will cover a range of genres which are based around high quality texts that enrich the children’s vocabulary and knowledge of topics.</a:t>
            </a:r>
          </a:p>
          <a:p>
            <a:pPr eaLnBrk="1" hangingPunct="1">
              <a:lnSpc>
                <a:spcPct val="90000"/>
              </a:lnSpc>
              <a:buFont typeface="Wingdings" panose="05000000000000000000" pitchFamily="2" charset="2"/>
              <a:buChar char="v"/>
              <a:defRPr/>
            </a:pPr>
            <a:endParaRPr lang="en-GB" altLang="en-US" sz="2000" dirty="0" smtClean="0">
              <a:latin typeface="Comic Sans MS" panose="030F0702030302020204" pitchFamily="66" charset="0"/>
            </a:endParaRPr>
          </a:p>
          <a:p>
            <a:pPr marL="0" indent="0" eaLnBrk="1" hangingPunct="1">
              <a:lnSpc>
                <a:spcPct val="90000"/>
              </a:lnSpc>
              <a:buNone/>
              <a:defRPr/>
            </a:pPr>
            <a:r>
              <a:rPr lang="en-GB" altLang="en-US" sz="2000" dirty="0">
                <a:latin typeface="Comic Sans MS" panose="030F0702030302020204" pitchFamily="66" charset="0"/>
              </a:rPr>
              <a:t>T</a:t>
            </a:r>
            <a:r>
              <a:rPr lang="en-GB" altLang="en-US" sz="2000" dirty="0" smtClean="0">
                <a:latin typeface="Comic Sans MS" panose="030F0702030302020204" pitchFamily="66" charset="0"/>
              </a:rPr>
              <a:t>here will be a focus on pride in all written work throughout all subjects.</a:t>
            </a:r>
          </a:p>
          <a:p>
            <a:pPr marL="0" indent="0" eaLnBrk="1" hangingPunct="1">
              <a:lnSpc>
                <a:spcPct val="90000"/>
              </a:lnSpc>
              <a:buNone/>
              <a:defRPr/>
            </a:pPr>
            <a:endParaRPr lang="en-GB" altLang="en-US" sz="2000" dirty="0" smtClean="0">
              <a:latin typeface="Comic Sans MS" panose="030F0702030302020204" pitchFamily="66" charset="0"/>
            </a:endParaRPr>
          </a:p>
          <a:p>
            <a:pPr marL="0" indent="0" eaLnBrk="1" hangingPunct="1">
              <a:lnSpc>
                <a:spcPct val="90000"/>
              </a:lnSpc>
              <a:buNone/>
              <a:defRPr/>
            </a:pPr>
            <a:r>
              <a:rPr lang="en-GB" sz="2000" dirty="0">
                <a:latin typeface="Comic Sans MS" panose="030F0702030302020204" pitchFamily="66" charset="0"/>
              </a:rPr>
              <a:t>Children will be involved in both self and peer assessment to help </a:t>
            </a:r>
            <a:r>
              <a:rPr lang="en-GB" sz="2000" dirty="0" smtClean="0">
                <a:latin typeface="Comic Sans MS" panose="030F0702030302020204" pitchFamily="66" charset="0"/>
              </a:rPr>
              <a:t>them </a:t>
            </a:r>
            <a:r>
              <a:rPr lang="en-GB" sz="2000" dirty="0">
                <a:latin typeface="Comic Sans MS" panose="030F0702030302020204" pitchFamily="66" charset="0"/>
              </a:rPr>
              <a:t>improve their </a:t>
            </a:r>
            <a:r>
              <a:rPr lang="en-GB" sz="2000" dirty="0" smtClean="0">
                <a:latin typeface="Comic Sans MS" panose="030F0702030302020204" pitchFamily="66" charset="0"/>
              </a:rPr>
              <a:t>writing through the editing process.</a:t>
            </a:r>
            <a:endParaRPr lang="en-GB" sz="2000" dirty="0">
              <a:latin typeface="Comic Sans MS" panose="030F0702030302020204" pitchFamily="66" charset="0"/>
            </a:endParaRPr>
          </a:p>
          <a:p>
            <a:pPr eaLnBrk="1" hangingPunct="1">
              <a:lnSpc>
                <a:spcPct val="9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90000"/>
              </a:lnSpc>
              <a:buNone/>
              <a:defRPr/>
            </a:pPr>
            <a:r>
              <a:rPr lang="en-GB" altLang="en-US" sz="2000" dirty="0" smtClean="0">
                <a:latin typeface="Comic Sans MS" panose="030F0702030302020204" pitchFamily="66" charset="0"/>
              </a:rPr>
              <a:t>Throughout the year, children will have lots of opportunities to draft</a:t>
            </a:r>
            <a:r>
              <a:rPr lang="en-GB" altLang="en-US" sz="2000" dirty="0">
                <a:latin typeface="Comic Sans MS" panose="030F0702030302020204" pitchFamily="66" charset="0"/>
              </a:rPr>
              <a:t> </a:t>
            </a:r>
            <a:r>
              <a:rPr lang="en-GB" altLang="en-US" sz="2000" dirty="0" smtClean="0">
                <a:latin typeface="Comic Sans MS" panose="030F0702030302020204" pitchFamily="66" charset="0"/>
              </a:rPr>
              <a:t>and edit longer pieces of writing.   These will culminate in 4 -5 pieces a year being published in their ‘Writing Progress’ books.</a:t>
            </a:r>
          </a:p>
          <a:p>
            <a:pPr marL="0" indent="0" eaLnBrk="1" hangingPunct="1">
              <a:lnSpc>
                <a:spcPct val="90000"/>
              </a:lnSpc>
              <a:buNone/>
              <a:defRPr/>
            </a:pPr>
            <a:endParaRPr lang="en-GB" altLang="en-US" sz="2000" dirty="0" smtClean="0">
              <a:latin typeface="Comic Sans MS" panose="030F0702030302020204" pitchFamily="66" charset="0"/>
            </a:endParaRPr>
          </a:p>
          <a:p>
            <a:pPr marL="0" indent="0" eaLnBrk="1" hangingPunct="1">
              <a:lnSpc>
                <a:spcPct val="90000"/>
              </a:lnSpc>
              <a:buNone/>
              <a:defRPr/>
            </a:pPr>
            <a:r>
              <a:rPr lang="en-GB" altLang="en-US" sz="2000" dirty="0" smtClean="0">
                <a:latin typeface="Comic Sans MS" panose="030F0702030302020204" pitchFamily="66" charset="0"/>
              </a:rPr>
              <a:t>Non-negotiables for writing will include capital letter, full stops and joined, cursive handwriting following the </a:t>
            </a:r>
            <a:r>
              <a:rPr lang="en-GB" altLang="en-US" sz="2000" dirty="0" err="1" smtClean="0">
                <a:latin typeface="Comic Sans MS" panose="030F0702030302020204" pitchFamily="66" charset="0"/>
              </a:rPr>
              <a:t>LetterJoin</a:t>
            </a:r>
            <a:r>
              <a:rPr lang="en-GB" altLang="en-US" sz="2000" dirty="0" smtClean="0">
                <a:latin typeface="Comic Sans MS" panose="030F0702030302020204" pitchFamily="66" charset="0"/>
              </a:rPr>
              <a:t> scheme.</a:t>
            </a:r>
          </a:p>
          <a:p>
            <a:pPr eaLnBrk="1" hangingPunct="1">
              <a:lnSpc>
                <a:spcPct val="90000"/>
              </a:lnSpc>
              <a:buFont typeface="Wingdings" panose="05000000000000000000" pitchFamily="2" charset="2"/>
              <a:buChar char="v"/>
              <a:defRPr/>
            </a:pPr>
            <a:endParaRPr lang="en-GB" altLang="en-US" sz="2000" dirty="0" smtClean="0"/>
          </a:p>
          <a:p>
            <a:pPr eaLnBrk="1" hangingPunct="1">
              <a:lnSpc>
                <a:spcPct val="90000"/>
              </a:lnSpc>
              <a:buFontTx/>
              <a:buNone/>
              <a:defRPr/>
            </a:pPr>
            <a:endParaRPr lang="en-GB" altLang="en-US" sz="2000" dirty="0" smtClean="0"/>
          </a:p>
          <a:p>
            <a:pPr eaLnBrk="1" hangingPunct="1">
              <a:lnSpc>
                <a:spcPct val="90000"/>
              </a:lnSpc>
              <a:defRPr/>
            </a:pPr>
            <a:endParaRPr lang="en-GB" altLang="en-US" sz="2000" dirty="0" smtClean="0"/>
          </a:p>
          <a:p>
            <a:pPr eaLnBrk="1" hangingPunct="1">
              <a:lnSpc>
                <a:spcPct val="90000"/>
              </a:lnSpc>
              <a:defRPr/>
            </a:pPr>
            <a:endParaRPr lang="en-GB" altLang="en-US" sz="2000" dirty="0" smtClean="0"/>
          </a:p>
        </p:txBody>
      </p:sp>
    </p:spTree>
    <p:extLst>
      <p:ext uri="{BB962C8B-B14F-4D97-AF65-F5344CB8AC3E}">
        <p14:creationId xmlns:p14="http://schemas.microsoft.com/office/powerpoint/2010/main" val="3459480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539552" y="302618"/>
            <a:ext cx="7772400" cy="899120"/>
          </a:xfrm>
        </p:spPr>
        <p:txBody>
          <a:bodyPr/>
          <a:lstStyle/>
          <a:p>
            <a:pPr algn="ctr" eaLnBrk="1" hangingPunct="1"/>
            <a:r>
              <a:rPr lang="en-GB" altLang="en-US" sz="4000" b="1" u="sng" dirty="0" smtClean="0">
                <a:solidFill>
                  <a:schemeClr val="tx1"/>
                </a:solidFill>
                <a:latin typeface="Comic Sans MS" panose="030F0702030302020204" pitchFamily="66" charset="0"/>
              </a:rPr>
              <a:t>RWI Spelling</a:t>
            </a:r>
          </a:p>
        </p:txBody>
      </p:sp>
      <p:sp>
        <p:nvSpPr>
          <p:cNvPr id="34821" name="Rectangle 5"/>
          <p:cNvSpPr>
            <a:spLocks noGrp="1" noChangeArrowheads="1"/>
          </p:cNvSpPr>
          <p:nvPr>
            <p:ph type="body" idx="1"/>
          </p:nvPr>
        </p:nvSpPr>
        <p:spPr>
          <a:xfrm>
            <a:off x="457200" y="1442762"/>
            <a:ext cx="8229600" cy="4525962"/>
          </a:xfrm>
        </p:spPr>
        <p:txBody>
          <a:bodyPr/>
          <a:lstStyle/>
          <a:p>
            <a:pPr marL="0" indent="0" eaLnBrk="1" hangingPunct="1">
              <a:buNone/>
              <a:defRPr/>
            </a:pPr>
            <a:r>
              <a:rPr lang="en-GB" altLang="en-US" sz="2000" b="1" dirty="0" smtClean="0">
                <a:latin typeface="Comic Sans MS" panose="030F0702030302020204" pitchFamily="66" charset="0"/>
              </a:rPr>
              <a:t>This year, we have introduced Read, Write </a:t>
            </a:r>
            <a:r>
              <a:rPr lang="en-GB" altLang="en-US" sz="2000" b="1" dirty="0" err="1" smtClean="0">
                <a:latin typeface="Comic Sans MS" panose="030F0702030302020204" pitchFamily="66" charset="0"/>
              </a:rPr>
              <a:t>Inc</a:t>
            </a:r>
            <a:r>
              <a:rPr lang="en-GB" altLang="en-US" sz="2000" b="1" dirty="0" smtClean="0">
                <a:latin typeface="Comic Sans MS" panose="030F0702030302020204" pitchFamily="66" charset="0"/>
              </a:rPr>
              <a:t> Spelling as our tool for delivering the spelling curriculum.  On Mondays, the children will be introduced the spelling pattern for the week.  Throughout the week, they will complete consolidation activities to embed and deepen the spelling rule / pattern.</a:t>
            </a:r>
          </a:p>
          <a:p>
            <a:pPr marL="0" indent="0" eaLnBrk="1" hangingPunct="1">
              <a:buNone/>
              <a:defRPr/>
            </a:pPr>
            <a:endParaRPr lang="en-GB" altLang="en-US" sz="2000" b="1" dirty="0">
              <a:latin typeface="Comic Sans MS" panose="030F0702030302020204" pitchFamily="66" charset="0"/>
            </a:endParaRPr>
          </a:p>
          <a:p>
            <a:pPr marL="0" indent="0" eaLnBrk="1" hangingPunct="1">
              <a:buNone/>
              <a:defRPr/>
            </a:pPr>
            <a:r>
              <a:rPr lang="en-GB" altLang="en-US" sz="2000" b="1" dirty="0" smtClean="0">
                <a:latin typeface="Comic Sans MS" panose="030F0702030302020204" pitchFamily="66" charset="0"/>
              </a:rPr>
              <a:t>We will continue to send home spellings on a Monday and they will be uploaded onto Spelling Shed to enable the children to practise them in preparation for the spelling test on Friday.</a:t>
            </a:r>
          </a:p>
          <a:p>
            <a:pPr marL="0" indent="0" eaLnBrk="1" hangingPunct="1">
              <a:buNone/>
              <a:defRPr/>
            </a:pPr>
            <a:endParaRPr lang="en-GB" altLang="en-US" sz="2000" b="1" dirty="0">
              <a:latin typeface="Comic Sans MS" panose="030F0702030302020204" pitchFamily="66" charset="0"/>
            </a:endParaRPr>
          </a:p>
          <a:p>
            <a:pPr marL="0" indent="0" eaLnBrk="1" hangingPunct="1">
              <a:buNone/>
              <a:defRPr/>
            </a:pPr>
            <a:r>
              <a:rPr lang="en-GB" altLang="en-US" sz="2000" b="1" dirty="0" smtClean="0">
                <a:latin typeface="Comic Sans MS" panose="030F0702030302020204" pitchFamily="66" charset="0"/>
              </a:rPr>
              <a:t>It is very important that the children continue to learn the Year 5/6 statutory words and this will be revised and tested throughout the year.</a:t>
            </a:r>
          </a:p>
          <a:p>
            <a:pPr marL="0" indent="0" eaLnBrk="1" hangingPunct="1">
              <a:buNone/>
              <a:defRPr/>
            </a:pPr>
            <a:endParaRPr lang="en-GB" altLang="en-US" sz="2000" b="1" dirty="0">
              <a:latin typeface="Comic Sans MS" panose="030F0702030302020204" pitchFamily="66" charset="0"/>
            </a:endParaRPr>
          </a:p>
          <a:p>
            <a:pPr marL="0" indent="0" eaLnBrk="1" hangingPunct="1">
              <a:buNone/>
              <a:defRPr/>
            </a:pPr>
            <a:endParaRPr lang="en-GB" altLang="en-US" sz="2000" dirty="0" smtClean="0">
              <a:latin typeface="Comic Sans MS" panose="030F0702030302020204" pitchFamily="66" charset="0"/>
            </a:endParaRPr>
          </a:p>
        </p:txBody>
      </p:sp>
    </p:spTree>
    <p:extLst>
      <p:ext uri="{BB962C8B-B14F-4D97-AF65-F5344CB8AC3E}">
        <p14:creationId xmlns:p14="http://schemas.microsoft.com/office/powerpoint/2010/main" val="3564768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072162"/>
            <a:ext cx="8496944" cy="5632311"/>
          </a:xfrm>
          <a:prstGeom prst="rect">
            <a:avLst/>
          </a:prstGeom>
        </p:spPr>
        <p:txBody>
          <a:bodyPr wrap="square">
            <a:spAutoFit/>
          </a:bodyPr>
          <a:lstStyle/>
          <a:p>
            <a:endParaRPr lang="en-GB" sz="1800" dirty="0">
              <a:latin typeface="Comic Sans MS" panose="030F0702030302020204" pitchFamily="66" charset="0"/>
            </a:endParaRPr>
          </a:p>
          <a:p>
            <a:r>
              <a:rPr lang="en-GB" sz="1800" dirty="0" smtClean="0">
                <a:latin typeface="Comic Sans MS" panose="030F0702030302020204" pitchFamily="66" charset="0"/>
              </a:rPr>
              <a:t>The </a:t>
            </a:r>
            <a:r>
              <a:rPr lang="en-GB" sz="1800" dirty="0">
                <a:latin typeface="Comic Sans MS" panose="030F0702030302020204" pitchFamily="66" charset="0"/>
              </a:rPr>
              <a:t>children will receive one piece of </a:t>
            </a:r>
            <a:r>
              <a:rPr lang="en-GB" sz="1800" dirty="0" smtClean="0">
                <a:latin typeface="Comic Sans MS" panose="030F0702030302020204" pitchFamily="66" charset="0"/>
              </a:rPr>
              <a:t>Maths, one </a:t>
            </a:r>
            <a:r>
              <a:rPr lang="en-GB" sz="1800" dirty="0">
                <a:latin typeface="Comic Sans MS" panose="030F0702030302020204" pitchFamily="66" charset="0"/>
              </a:rPr>
              <a:t>piece of English work per </a:t>
            </a:r>
            <a:r>
              <a:rPr lang="en-GB" sz="1800" dirty="0" smtClean="0">
                <a:latin typeface="Comic Sans MS" panose="030F0702030302020204" pitchFamily="66" charset="0"/>
              </a:rPr>
              <a:t>week</a:t>
            </a:r>
            <a:r>
              <a:rPr lang="en-GB" sz="1800" dirty="0">
                <a:latin typeface="Comic Sans MS" panose="030F0702030302020204" pitchFamily="66" charset="0"/>
              </a:rPr>
              <a:t> </a:t>
            </a:r>
            <a:r>
              <a:rPr lang="en-GB" sz="1800" dirty="0" smtClean="0">
                <a:latin typeface="Comic Sans MS" panose="030F0702030302020204" pitchFamily="66" charset="0"/>
              </a:rPr>
              <a:t>and weekly spellings to learn.</a:t>
            </a:r>
          </a:p>
          <a:p>
            <a:endParaRPr lang="en-GB" sz="1800" dirty="0">
              <a:latin typeface="Comic Sans MS" panose="030F0702030302020204" pitchFamily="66" charset="0"/>
            </a:endParaRPr>
          </a:p>
          <a:p>
            <a:r>
              <a:rPr lang="en-GB" sz="1800" dirty="0" smtClean="0">
                <a:latin typeface="Comic Sans MS" panose="030F0702030302020204" pitchFamily="66" charset="0"/>
              </a:rPr>
              <a:t>This will be given out on a Monday and expected to be back in class by the Friday of the same week – this will give them as well as you time to enjoy the weekend fully. </a:t>
            </a:r>
          </a:p>
          <a:p>
            <a:endParaRPr lang="en-GB" sz="1800" dirty="0">
              <a:latin typeface="Comic Sans MS" panose="030F0702030302020204" pitchFamily="66" charset="0"/>
            </a:endParaRPr>
          </a:p>
          <a:p>
            <a:r>
              <a:rPr lang="en-GB" sz="1800" dirty="0" smtClean="0">
                <a:latin typeface="Comic Sans MS" panose="030F0702030302020204" pitchFamily="66" charset="0"/>
              </a:rPr>
              <a:t>Additionally, children are expected to use Spelling </a:t>
            </a:r>
            <a:r>
              <a:rPr lang="en-GB" sz="1800" dirty="0">
                <a:latin typeface="Comic Sans MS" panose="030F0702030302020204" pitchFamily="66" charset="0"/>
              </a:rPr>
              <a:t>Shed and Times Table </a:t>
            </a:r>
            <a:r>
              <a:rPr lang="en-GB" sz="1800" dirty="0" smtClean="0">
                <a:latin typeface="Comic Sans MS" panose="030F0702030302020204" pitchFamily="66" charset="0"/>
              </a:rPr>
              <a:t>Rock Stars 3 </a:t>
            </a:r>
            <a:r>
              <a:rPr lang="en-GB" sz="1800" dirty="0">
                <a:latin typeface="Comic Sans MS" panose="030F0702030302020204" pitchFamily="66" charset="0"/>
              </a:rPr>
              <a:t>times a week for 5 – 15 minutes at a time. </a:t>
            </a:r>
            <a:r>
              <a:rPr lang="en-GB" sz="1800" dirty="0" smtClean="0">
                <a:latin typeface="Comic Sans MS" panose="030F0702030302020204" pitchFamily="66" charset="0"/>
              </a:rPr>
              <a:t> We understood that this is not always possible.  However, we encourage regular activity on these platforms to consolidate class learning.</a:t>
            </a:r>
          </a:p>
          <a:p>
            <a:endParaRPr lang="en-GB" sz="1800" dirty="0">
              <a:latin typeface="Comic Sans MS" panose="030F0702030302020204" pitchFamily="66" charset="0"/>
            </a:endParaRPr>
          </a:p>
          <a:p>
            <a:r>
              <a:rPr lang="en-GB" sz="1800" dirty="0" smtClean="0">
                <a:latin typeface="Comic Sans MS" panose="030F0702030302020204" pitchFamily="66" charset="0"/>
              </a:rPr>
              <a:t>We will mark the children’s work with them on a Friday and provide oral feedback in order to address any misconceptions as they arise. </a:t>
            </a:r>
          </a:p>
          <a:p>
            <a:endParaRPr lang="en-GB" sz="1800" dirty="0">
              <a:latin typeface="Comic Sans MS" panose="030F0702030302020204" pitchFamily="66" charset="0"/>
            </a:endParaRPr>
          </a:p>
          <a:p>
            <a:r>
              <a:rPr lang="en-GB" sz="1800" dirty="0">
                <a:latin typeface="Comic Sans MS" panose="030F0702030302020204" pitchFamily="66" charset="0"/>
              </a:rPr>
              <a:t>Please get your child into a routine of completing the </a:t>
            </a:r>
            <a:r>
              <a:rPr lang="en-GB" sz="1800" dirty="0" smtClean="0">
                <a:latin typeface="Comic Sans MS" panose="030F0702030302020204" pitchFamily="66" charset="0"/>
              </a:rPr>
              <a:t>homework and </a:t>
            </a:r>
            <a:r>
              <a:rPr lang="en-GB" sz="1800" dirty="0">
                <a:latin typeface="Comic Sans MS" panose="030F0702030302020204" pitchFamily="66" charset="0"/>
              </a:rPr>
              <a:t>bringing it back into school. It is so important they acquire this skill of being in a routine as they </a:t>
            </a:r>
            <a:r>
              <a:rPr lang="en-GB" sz="1800" dirty="0" smtClean="0">
                <a:latin typeface="Comic Sans MS" panose="030F0702030302020204" pitchFamily="66" charset="0"/>
              </a:rPr>
              <a:t>get ready for transition to secondary school.</a:t>
            </a:r>
            <a:endParaRPr lang="en-GB" sz="1800" dirty="0">
              <a:latin typeface="Comic Sans MS" panose="030F0702030302020204" pitchFamily="66" charset="0"/>
            </a:endParaRPr>
          </a:p>
          <a:p>
            <a:r>
              <a:rPr lang="en-GB" sz="1800" dirty="0">
                <a:latin typeface="Comic Sans MS" panose="030F0702030302020204" pitchFamily="66" charset="0"/>
                <a:ea typeface="Tahoma" panose="020B0604030504040204" pitchFamily="34" charset="0"/>
                <a:cs typeface="Tahoma" panose="020B0604030504040204" pitchFamily="34" charset="0"/>
              </a:rPr>
              <a:t> </a:t>
            </a:r>
          </a:p>
        </p:txBody>
      </p:sp>
      <p:sp>
        <p:nvSpPr>
          <p:cNvPr id="5" name="Rectangle 4"/>
          <p:cNvSpPr/>
          <p:nvPr/>
        </p:nvSpPr>
        <p:spPr>
          <a:xfrm>
            <a:off x="2159732" y="476672"/>
            <a:ext cx="4968552" cy="689997"/>
          </a:xfrm>
          <a:prstGeom prst="rect">
            <a:avLst/>
          </a:prstGeom>
        </p:spPr>
        <p:txBody>
          <a:bodyPr wrap="square">
            <a:spAutoFit/>
          </a:bodyPr>
          <a:lstStyle/>
          <a:p>
            <a:pPr marL="0" indent="0" algn="ctr" eaLnBrk="1" hangingPunct="1">
              <a:lnSpc>
                <a:spcPct val="80000"/>
              </a:lnSpc>
              <a:buNone/>
              <a:defRPr/>
            </a:pPr>
            <a:r>
              <a:rPr lang="en-GB" altLang="en-US" sz="4800" b="1" u="sng" dirty="0" smtClean="0">
                <a:latin typeface="Comic Sans MS" panose="030F0702030302020204" pitchFamily="66" charset="0"/>
              </a:rPr>
              <a:t>Homework</a:t>
            </a:r>
            <a:endParaRPr lang="en-GB" altLang="en-US" sz="4800" b="1" u="sng" dirty="0">
              <a:latin typeface="Comic Sans MS" panose="030F0702030302020204" pitchFamily="66" charset="0"/>
            </a:endParaRPr>
          </a:p>
        </p:txBody>
      </p:sp>
    </p:spTree>
    <p:extLst>
      <p:ext uri="{BB962C8B-B14F-4D97-AF65-F5344CB8AC3E}">
        <p14:creationId xmlns:p14="http://schemas.microsoft.com/office/powerpoint/2010/main" val="225518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smtClean="0">
                <a:latin typeface="Comic Sans MS" panose="030F0702030302020204" pitchFamily="66" charset="0"/>
              </a:rPr>
              <a:t>End of Year 6 Arrangements</a:t>
            </a:r>
          </a:p>
        </p:txBody>
      </p:sp>
      <p:sp>
        <p:nvSpPr>
          <p:cNvPr id="16389" name="Rectangle 6"/>
          <p:cNvSpPr>
            <a:spLocks noGrp="1" noChangeArrowheads="1"/>
          </p:cNvSpPr>
          <p:nvPr>
            <p:ph type="body" idx="1"/>
          </p:nvPr>
        </p:nvSpPr>
        <p:spPr>
          <a:xfrm>
            <a:off x="240506" y="404664"/>
            <a:ext cx="8640762" cy="3268662"/>
          </a:xfrm>
        </p:spPr>
        <p:txBody>
          <a:bodyPr/>
          <a:lstStyle/>
          <a:p>
            <a:pPr eaLnBrk="1" hangingPunct="1">
              <a:lnSpc>
                <a:spcPct val="80000"/>
              </a:lnSpc>
              <a:buFont typeface="Wingdings" panose="05000000000000000000" pitchFamily="2" charset="2"/>
              <a:buChar char="v"/>
              <a:defRPr/>
            </a:pPr>
            <a:endParaRPr lang="en-GB" altLang="en-US" sz="2200" dirty="0" smtClean="0"/>
          </a:p>
          <a:p>
            <a:pPr eaLnBrk="1" hangingPunct="1">
              <a:lnSpc>
                <a:spcPct val="80000"/>
              </a:lnSpc>
              <a:buFont typeface="Wingdings" panose="05000000000000000000" pitchFamily="2" charset="2"/>
              <a:buChar char="v"/>
              <a:defRPr/>
            </a:pPr>
            <a:endParaRPr lang="en-GB" altLang="en-US" dirty="0" smtClean="0"/>
          </a:p>
          <a:p>
            <a:pPr marL="0" indent="0" algn="ctr" eaLnBrk="1" hangingPunct="1">
              <a:lnSpc>
                <a:spcPct val="80000"/>
              </a:lnSpc>
              <a:buNone/>
              <a:defRPr/>
            </a:pPr>
            <a:r>
              <a:rPr lang="en-GB" altLang="en-US" sz="2000" b="1" u="sng" dirty="0" smtClean="0">
                <a:latin typeface="Comic Sans MS" panose="030F0702030302020204" pitchFamily="66" charset="0"/>
              </a:rPr>
              <a:t>End of Year Oscars</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smtClean="0">
                <a:latin typeface="Comic Sans MS" panose="030F0702030302020204" pitchFamily="66" charset="0"/>
              </a:rPr>
              <a:t>This year, we hope to build on from the last two year’s successful ‘Oscar Evening’.  </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smtClean="0">
                <a:latin typeface="Comic Sans MS" panose="030F0702030302020204" pitchFamily="66" charset="0"/>
              </a:rPr>
              <a:t>The children be invited into the school hall during the evening and will have a formal celebration with awards, food and drinks and dancing with their friends.</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smtClean="0">
                <a:latin typeface="Comic Sans MS" panose="030F0702030302020204" pitchFamily="66" charset="0"/>
              </a:rPr>
              <a:t>We politely request that no limos or transportation is arranged to collect the children at the end of the evening to ensure the safety and inclusion of all our Year 6 children.</a:t>
            </a:r>
          </a:p>
          <a:p>
            <a:pPr marL="0" indent="0" eaLnBrk="1" hangingPunct="1">
              <a:lnSpc>
                <a:spcPct val="80000"/>
              </a:lnSpc>
              <a:buNone/>
              <a:defRPr/>
            </a:pPr>
            <a:endParaRPr lang="en-GB" altLang="en-US" sz="2000" dirty="0" smtClean="0">
              <a:latin typeface="Comic Sans MS" panose="030F0702030302020204" pitchFamily="66" charset="0"/>
            </a:endParaRPr>
          </a:p>
          <a:p>
            <a:pPr marL="0" indent="0" algn="ctr" eaLnBrk="1" hangingPunct="1">
              <a:lnSpc>
                <a:spcPct val="80000"/>
              </a:lnSpc>
              <a:buNone/>
              <a:defRPr/>
            </a:pPr>
            <a:r>
              <a:rPr lang="en-GB" altLang="en-US" sz="2000" b="1" u="sng" dirty="0" smtClean="0">
                <a:latin typeface="Comic Sans MS" panose="030F0702030302020204" pitchFamily="66" charset="0"/>
              </a:rPr>
              <a:t>Inflatable Fun Day</a:t>
            </a:r>
          </a:p>
          <a:p>
            <a:pPr marL="0" indent="0" algn="ctr" eaLnBrk="1" hangingPunct="1">
              <a:lnSpc>
                <a:spcPct val="80000"/>
              </a:lnSpc>
              <a:buNone/>
              <a:defRPr/>
            </a:pPr>
            <a:endParaRPr lang="en-GB" altLang="en-US" sz="2000" b="1" u="sng" dirty="0">
              <a:latin typeface="Comic Sans MS" panose="030F0702030302020204" pitchFamily="66" charset="0"/>
            </a:endParaRPr>
          </a:p>
          <a:p>
            <a:pPr marL="0" indent="0" eaLnBrk="1" hangingPunct="1">
              <a:lnSpc>
                <a:spcPct val="80000"/>
              </a:lnSpc>
              <a:buNone/>
              <a:defRPr/>
            </a:pPr>
            <a:r>
              <a:rPr lang="en-GB" altLang="en-US" sz="2000" dirty="0" smtClean="0">
                <a:latin typeface="Comic Sans MS" panose="030F0702030302020204" pitchFamily="66" charset="0"/>
              </a:rPr>
              <a:t>We are hoping to arrange another end of year Inflatable Fun Day during the last week of term.</a:t>
            </a:r>
          </a:p>
        </p:txBody>
      </p:sp>
    </p:spTree>
    <p:extLst>
      <p:ext uri="{BB962C8B-B14F-4D97-AF65-F5344CB8AC3E}">
        <p14:creationId xmlns:p14="http://schemas.microsoft.com/office/powerpoint/2010/main" val="1314530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11188" y="0"/>
            <a:ext cx="7772400" cy="1125538"/>
          </a:xfrm>
        </p:spPr>
        <p:txBody>
          <a:bodyPr/>
          <a:lstStyle/>
          <a:p>
            <a:pPr algn="ctr" eaLnBrk="1" hangingPunct="1"/>
            <a:r>
              <a:rPr lang="en-GB" altLang="en-US" sz="5000" b="1" dirty="0" smtClean="0"/>
              <a:t/>
            </a:r>
            <a:br>
              <a:rPr lang="en-GB" altLang="en-US" sz="5000" b="1" dirty="0" smtClean="0"/>
            </a:br>
            <a:r>
              <a:rPr lang="en-GB" altLang="en-US" sz="5000" b="1" u="sng" dirty="0" smtClean="0">
                <a:latin typeface="Comic Sans MS" panose="030F0702030302020204" pitchFamily="66" charset="0"/>
              </a:rPr>
              <a:t>E-Safety</a:t>
            </a:r>
          </a:p>
        </p:txBody>
      </p:sp>
      <p:sp>
        <p:nvSpPr>
          <p:cNvPr id="15365" name="Rectangle 5"/>
          <p:cNvSpPr>
            <a:spLocks noGrp="1" noChangeArrowheads="1"/>
          </p:cNvSpPr>
          <p:nvPr>
            <p:ph type="subTitle" idx="1"/>
          </p:nvPr>
        </p:nvSpPr>
        <p:spPr>
          <a:xfrm>
            <a:off x="251618" y="1294246"/>
            <a:ext cx="8640763" cy="1657350"/>
          </a:xfrm>
        </p:spPr>
        <p:txBody>
          <a:bodyPr/>
          <a:lstStyle/>
          <a:p>
            <a:pPr eaLnBrk="1" hangingPunct="1">
              <a:lnSpc>
                <a:spcPct val="90000"/>
              </a:lnSpc>
            </a:pPr>
            <a:r>
              <a:rPr lang="en-US" sz="2400" dirty="0">
                <a:latin typeface="Comic Sans MS" panose="030F0702030302020204" pitchFamily="66" charset="0"/>
              </a:rPr>
              <a:t>This is an important issue for children and adults.</a:t>
            </a:r>
          </a:p>
          <a:p>
            <a:pPr eaLnBrk="1" hangingPunct="1">
              <a:lnSpc>
                <a:spcPct val="90000"/>
              </a:lnSpc>
            </a:pPr>
            <a:endParaRPr lang="en-US" sz="2400" dirty="0">
              <a:latin typeface="Comic Sans MS" panose="030F0702030302020204" pitchFamily="66" charset="0"/>
            </a:endParaRPr>
          </a:p>
          <a:p>
            <a:pPr eaLnBrk="1" hangingPunct="1">
              <a:lnSpc>
                <a:spcPct val="90000"/>
              </a:lnSpc>
            </a:pPr>
            <a:r>
              <a:rPr lang="en-US" sz="2400" dirty="0" smtClean="0">
                <a:latin typeface="Comic Sans MS" panose="030F0702030302020204" pitchFamily="66" charset="0"/>
              </a:rPr>
              <a:t>There </a:t>
            </a:r>
            <a:r>
              <a:rPr lang="en-US" sz="2400" dirty="0">
                <a:latin typeface="Comic Sans MS" panose="030F0702030302020204" pitchFamily="66" charset="0"/>
              </a:rPr>
              <a:t>are some documents to </a:t>
            </a:r>
            <a:r>
              <a:rPr lang="en-US" sz="2400" dirty="0" smtClean="0">
                <a:latin typeface="Comic Sans MS" panose="030F0702030302020204" pitchFamily="66" charset="0"/>
              </a:rPr>
              <a:t>support E-Safety on our school website on the Year 6 class page.</a:t>
            </a:r>
          </a:p>
          <a:p>
            <a:pPr eaLnBrk="1" hangingPunct="1">
              <a:lnSpc>
                <a:spcPct val="90000"/>
              </a:lnSpc>
            </a:pPr>
            <a:endParaRPr lang="en-US" sz="2400" dirty="0">
              <a:latin typeface="Comic Sans MS" panose="030F0702030302020204" pitchFamily="66" charset="0"/>
            </a:endParaRPr>
          </a:p>
          <a:p>
            <a:pPr eaLnBrk="1" hangingPunct="1">
              <a:lnSpc>
                <a:spcPct val="90000"/>
              </a:lnSpc>
            </a:pPr>
            <a:r>
              <a:rPr lang="en-US" sz="2400" dirty="0" smtClean="0">
                <a:latin typeface="Comic Sans MS" panose="030F0702030302020204" pitchFamily="66" charset="0"/>
              </a:rPr>
              <a:t>If you should have any concerns about any inappropriate online content or </a:t>
            </a:r>
            <a:r>
              <a:rPr lang="en-US" sz="2400" dirty="0" err="1" smtClean="0">
                <a:latin typeface="Comic Sans MS" panose="030F0702030302020204" pitchFamily="66" charset="0"/>
              </a:rPr>
              <a:t>behaviour</a:t>
            </a:r>
            <a:r>
              <a:rPr lang="en-US" sz="2400" dirty="0" smtClean="0">
                <a:latin typeface="Comic Sans MS" panose="030F0702030302020204" pitchFamily="66" charset="0"/>
              </a:rPr>
              <a:t>, please don’t hesitate to let us know.</a:t>
            </a:r>
            <a:endParaRPr lang="en-US" sz="2400" dirty="0">
              <a:latin typeface="Comic Sans MS" panose="030F0702030302020204" pitchFamily="66" charset="0"/>
            </a:endParaRPr>
          </a:p>
        </p:txBody>
      </p:sp>
      <p:pic>
        <p:nvPicPr>
          <p:cNvPr id="1026" name="Picture 2" descr="Image result for e-saf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509120"/>
            <a:ext cx="4158151" cy="199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88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smtClean="0">
                <a:latin typeface="Comic Sans MS" panose="030F0702030302020204" pitchFamily="66" charset="0"/>
              </a:rPr>
              <a:t>Secondary Transition</a:t>
            </a:r>
          </a:p>
        </p:txBody>
      </p:sp>
      <p:sp>
        <p:nvSpPr>
          <p:cNvPr id="16389" name="Rectangle 6"/>
          <p:cNvSpPr>
            <a:spLocks noGrp="1" noChangeArrowheads="1"/>
          </p:cNvSpPr>
          <p:nvPr>
            <p:ph type="body" idx="1"/>
          </p:nvPr>
        </p:nvSpPr>
        <p:spPr>
          <a:xfrm>
            <a:off x="395536" y="1124744"/>
            <a:ext cx="8640762" cy="3268662"/>
          </a:xfrm>
        </p:spPr>
        <p:txBody>
          <a:bodyPr/>
          <a:lstStyle/>
          <a:p>
            <a:pPr eaLnBrk="1" hangingPunct="1">
              <a:lnSpc>
                <a:spcPct val="80000"/>
              </a:lnSpc>
              <a:buFont typeface="Wingdings" panose="05000000000000000000" pitchFamily="2" charset="2"/>
              <a:buChar char="v"/>
              <a:defRPr/>
            </a:pPr>
            <a:endParaRPr lang="en-GB" altLang="en-US" sz="2200" dirty="0" smtClean="0"/>
          </a:p>
          <a:p>
            <a:pPr marL="0" indent="0" eaLnBrk="1" hangingPunct="1">
              <a:lnSpc>
                <a:spcPct val="80000"/>
              </a:lnSpc>
              <a:buNone/>
              <a:defRPr/>
            </a:pPr>
            <a:r>
              <a:rPr lang="en-GB" altLang="en-US" sz="2000" dirty="0" smtClean="0">
                <a:latin typeface="Comic Sans MS" panose="030F0702030302020204" pitchFamily="66" charset="0"/>
              </a:rPr>
              <a:t>The deadline for applying for your child’s Year 7 place is the </a:t>
            </a:r>
            <a:r>
              <a:rPr lang="en-GB" altLang="en-US" sz="2000" b="1" dirty="0" smtClean="0">
                <a:latin typeface="Comic Sans MS" panose="030F0702030302020204" pitchFamily="66" charset="0"/>
              </a:rPr>
              <a:t>31</a:t>
            </a:r>
            <a:r>
              <a:rPr lang="en-GB" altLang="en-US" sz="2000" b="1" baseline="30000" dirty="0" smtClean="0">
                <a:latin typeface="Comic Sans MS" panose="030F0702030302020204" pitchFamily="66" charset="0"/>
              </a:rPr>
              <a:t>st</a:t>
            </a:r>
            <a:r>
              <a:rPr lang="en-GB" altLang="en-US" sz="2000" b="1" dirty="0" smtClean="0">
                <a:latin typeface="Comic Sans MS" panose="030F0702030302020204" pitchFamily="66" charset="0"/>
              </a:rPr>
              <a:t> October 2022</a:t>
            </a:r>
            <a:r>
              <a:rPr lang="en-GB" altLang="en-US" sz="2000" dirty="0" smtClean="0">
                <a:latin typeface="Comic Sans MS" panose="030F0702030302020204" pitchFamily="66" charset="0"/>
              </a:rPr>
              <a:t>.</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smtClean="0">
                <a:latin typeface="Comic Sans MS" panose="030F0702030302020204" pitchFamily="66" charset="0"/>
              </a:rPr>
              <a:t>Over the next few weeks, secondary schools in the area are holding open evenings for you to visit prior to applying for their place.  If we receive information from the schools, we will send it out through Dojo.</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smtClean="0">
                <a:latin typeface="Comic Sans MS" panose="030F0702030302020204" pitchFamily="66" charset="0"/>
              </a:rPr>
              <a:t>During the summer </a:t>
            </a:r>
            <a:r>
              <a:rPr lang="en-GB" altLang="en-US" sz="2000" dirty="0">
                <a:latin typeface="Comic Sans MS" panose="030F0702030302020204" pitchFamily="66" charset="0"/>
              </a:rPr>
              <a:t>t</a:t>
            </a:r>
            <a:r>
              <a:rPr lang="en-GB" altLang="en-US" sz="2000" dirty="0" smtClean="0">
                <a:latin typeface="Comic Sans MS" panose="030F0702030302020204" pitchFamily="66" charset="0"/>
              </a:rPr>
              <a:t>erm, the secondary schools will be able to offer a comprehensive transition programme for your child which will include an onsite visit.  Additionally, the secondary teachers will come into </a:t>
            </a:r>
            <a:r>
              <a:rPr lang="en-GB" altLang="en-US" sz="2000" dirty="0" err="1" smtClean="0">
                <a:latin typeface="Comic Sans MS" panose="030F0702030302020204" pitchFamily="66" charset="0"/>
              </a:rPr>
              <a:t>Elburton</a:t>
            </a:r>
            <a:r>
              <a:rPr lang="en-GB" altLang="en-US" sz="2000" dirty="0" smtClean="0">
                <a:latin typeface="Comic Sans MS" panose="030F0702030302020204" pitchFamily="66" charset="0"/>
              </a:rPr>
              <a:t> to meet the Year 6 classes.</a:t>
            </a: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smtClean="0">
                <a:latin typeface="Comic Sans MS" panose="030F0702030302020204" pitchFamily="66" charset="0"/>
              </a:rPr>
              <a:t>For some children, who have additional needs, may be offered an ‘Enhanced Transition’ which will be arranged on your behalf.  Our SEND Lead, Mrs </a:t>
            </a:r>
            <a:r>
              <a:rPr lang="en-GB" altLang="en-US" sz="2000" dirty="0" err="1" smtClean="0">
                <a:latin typeface="Comic Sans MS" panose="030F0702030302020204" pitchFamily="66" charset="0"/>
              </a:rPr>
              <a:t>Birnie</a:t>
            </a:r>
            <a:r>
              <a:rPr lang="en-GB" altLang="en-US" sz="2000" dirty="0" smtClean="0">
                <a:latin typeface="Comic Sans MS" panose="030F0702030302020204" pitchFamily="66" charset="0"/>
              </a:rPr>
              <a:t>, will be able to offer more information about this should you require it.</a:t>
            </a:r>
          </a:p>
          <a:p>
            <a:pPr eaLnBrk="1" hangingPunct="1">
              <a:lnSpc>
                <a:spcPct val="80000"/>
              </a:lnSpc>
              <a:buFont typeface="Wingdings" panose="05000000000000000000" pitchFamily="2" charset="2"/>
              <a:buChar char="v"/>
              <a:defRPr/>
            </a:pPr>
            <a:endParaRPr lang="en-GB" altLang="en-US" dirty="0" smtClean="0"/>
          </a:p>
          <a:p>
            <a:pPr eaLnBrk="1" hangingPunct="1">
              <a:lnSpc>
                <a:spcPct val="80000"/>
              </a:lnSpc>
              <a:buFont typeface="Wingdings" panose="05000000000000000000" pitchFamily="2" charset="2"/>
              <a:buChar char="v"/>
              <a:defRPr/>
            </a:pPr>
            <a:endParaRPr lang="en-GB" altLang="en-US" sz="2800" dirty="0" smtClean="0"/>
          </a:p>
        </p:txBody>
      </p:sp>
    </p:spTree>
    <p:extLst>
      <p:ext uri="{BB962C8B-B14F-4D97-AF65-F5344CB8AC3E}">
        <p14:creationId xmlns:p14="http://schemas.microsoft.com/office/powerpoint/2010/main" val="1282518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179512" y="1412776"/>
            <a:ext cx="9144000" cy="4708981"/>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50000"/>
              </a:spcBef>
              <a:defRPr/>
            </a:pPr>
            <a:r>
              <a:rPr lang="en-GB" altLang="en-US" sz="2000" dirty="0" smtClean="0">
                <a:latin typeface="Comic Sans MS" panose="030F0702030302020204" pitchFamily="66" charset="0"/>
              </a:rPr>
              <a:t>Continue to listen to your child read regularly (at least 3 times per week) and record this in their reading record with a comment – we check these on a weekly basis.</a:t>
            </a:r>
          </a:p>
          <a:p>
            <a:pPr marL="342900" indent="-342900" eaLnBrk="1" hangingPunct="1">
              <a:spcBef>
                <a:spcPct val="50000"/>
              </a:spcBef>
              <a:defRPr/>
            </a:pPr>
            <a:r>
              <a:rPr lang="en-GB" altLang="en-US" sz="2000" dirty="0" smtClean="0">
                <a:latin typeface="Comic Sans MS" panose="030F0702030302020204" pitchFamily="66" charset="0"/>
              </a:rPr>
              <a:t>Be involved in homework </a:t>
            </a:r>
            <a:r>
              <a:rPr lang="en-GB" altLang="en-US" sz="2000" i="1" dirty="0" smtClean="0">
                <a:latin typeface="Comic Sans MS" panose="030F0702030302020204" pitchFamily="66" charset="0"/>
              </a:rPr>
              <a:t>(but don’t do it for them!).</a:t>
            </a:r>
          </a:p>
          <a:p>
            <a:pPr marL="342900" indent="-342900" eaLnBrk="1" hangingPunct="1">
              <a:spcBef>
                <a:spcPct val="50000"/>
              </a:spcBef>
              <a:defRPr/>
            </a:pPr>
            <a:r>
              <a:rPr lang="en-GB" altLang="en-US" sz="2000" dirty="0" smtClean="0">
                <a:latin typeface="Comic Sans MS" panose="030F0702030302020204" pitchFamily="66" charset="0"/>
              </a:rPr>
              <a:t>Help your child learn their multiplication facts.</a:t>
            </a:r>
          </a:p>
          <a:p>
            <a:pPr marL="342900" indent="-342900" eaLnBrk="1" hangingPunct="1">
              <a:spcBef>
                <a:spcPct val="50000"/>
              </a:spcBef>
              <a:defRPr/>
            </a:pPr>
            <a:r>
              <a:rPr lang="en-GB" altLang="en-US" sz="2000" dirty="0" smtClean="0">
                <a:latin typeface="Comic Sans MS" panose="030F0702030302020204" pitchFamily="66" charset="0"/>
              </a:rPr>
              <a:t>Help them to develop their mathematical fluency through regular arithmetic practice.</a:t>
            </a:r>
          </a:p>
          <a:p>
            <a:pPr marL="342900" indent="-342900" eaLnBrk="1" hangingPunct="1">
              <a:spcBef>
                <a:spcPct val="50000"/>
              </a:spcBef>
              <a:defRPr/>
            </a:pPr>
            <a:r>
              <a:rPr lang="en-GB" altLang="en-US" sz="2000" dirty="0" smtClean="0">
                <a:latin typeface="Comic Sans MS" panose="030F0702030302020204" pitchFamily="66" charset="0"/>
              </a:rPr>
              <a:t>Practise spellings throughout the year to reinforce them.</a:t>
            </a:r>
          </a:p>
          <a:p>
            <a:pPr marL="342900" indent="-342900" eaLnBrk="1" hangingPunct="1">
              <a:spcBef>
                <a:spcPct val="50000"/>
              </a:spcBef>
              <a:defRPr/>
            </a:pPr>
            <a:r>
              <a:rPr lang="en-GB" altLang="en-US" sz="2000" dirty="0" smtClean="0">
                <a:latin typeface="Comic Sans MS" panose="030F0702030302020204" pitchFamily="66" charset="0"/>
              </a:rPr>
              <a:t>Promote a positive attitude to learning  at home and share your child’s learning journey with them.</a:t>
            </a:r>
          </a:p>
          <a:p>
            <a:pPr marL="342900" indent="-342900" eaLnBrk="1" hangingPunct="1">
              <a:spcBef>
                <a:spcPct val="50000"/>
              </a:spcBef>
              <a:defRPr/>
            </a:pPr>
            <a:r>
              <a:rPr lang="en-GB" altLang="en-US" sz="2000" dirty="0" smtClean="0">
                <a:latin typeface="Comic Sans MS" panose="030F0702030302020204" pitchFamily="66" charset="0"/>
              </a:rPr>
              <a:t>Insist on the basics in writing and in speech at all times (Grammar, Handwriting, Spelling and Punctuation).</a:t>
            </a:r>
          </a:p>
        </p:txBody>
      </p:sp>
      <p:sp>
        <p:nvSpPr>
          <p:cNvPr id="2" name="Rectangle 1"/>
          <p:cNvSpPr/>
          <p:nvPr/>
        </p:nvSpPr>
        <p:spPr>
          <a:xfrm>
            <a:off x="1763688" y="548680"/>
            <a:ext cx="5616624" cy="646331"/>
          </a:xfrm>
          <a:prstGeom prst="rect">
            <a:avLst/>
          </a:prstGeom>
        </p:spPr>
        <p:txBody>
          <a:bodyPr wrap="square">
            <a:spAutoFit/>
          </a:bodyPr>
          <a:lstStyle/>
          <a:p>
            <a:pPr algn="ctr"/>
            <a:r>
              <a:rPr lang="en-GB" altLang="en-US" sz="3600" b="1" u="sng" dirty="0">
                <a:latin typeface="Comic Sans MS" panose="030F0702030302020204" pitchFamily="66" charset="0"/>
              </a:rPr>
              <a:t>H</a:t>
            </a:r>
            <a:r>
              <a:rPr lang="en-GB" altLang="en-US" sz="3600" b="1" u="sng" dirty="0" smtClean="0">
                <a:latin typeface="Comic Sans MS" panose="030F0702030302020204" pitchFamily="66" charset="0"/>
              </a:rPr>
              <a:t>ow to help your child</a:t>
            </a:r>
            <a:endParaRPr lang="en-GB" sz="3600" dirty="0"/>
          </a:p>
        </p:txBody>
      </p:sp>
    </p:spTree>
    <p:extLst>
      <p:ext uri="{BB962C8B-B14F-4D97-AF65-F5344CB8AC3E}">
        <p14:creationId xmlns:p14="http://schemas.microsoft.com/office/powerpoint/2010/main" val="1130685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6792"/>
            <a:ext cx="8496944" cy="4114800"/>
          </a:xfrm>
        </p:spPr>
        <p:txBody>
          <a:bodyPr/>
          <a:lstStyle/>
          <a:p>
            <a:pPr marL="0" indent="0">
              <a:buNone/>
            </a:pPr>
            <a:r>
              <a:rPr lang="en-GB" sz="2200" dirty="0" smtClean="0">
                <a:latin typeface="Comic Sans MS" panose="030F0702030302020204" pitchFamily="66" charset="0"/>
              </a:rPr>
              <a:t>Class Dojo is an </a:t>
            </a:r>
            <a:r>
              <a:rPr lang="en-GB" sz="2200" dirty="0">
                <a:latin typeface="Comic Sans MS" panose="030F0702030302020204" pitchFamily="66" charset="0"/>
              </a:rPr>
              <a:t>exciting way of earning rewards linked </a:t>
            </a:r>
            <a:r>
              <a:rPr lang="en-GB" sz="2200" dirty="0" smtClean="0">
                <a:latin typeface="Comic Sans MS" panose="030F0702030302020204" pitchFamily="66" charset="0"/>
              </a:rPr>
              <a:t>to our school values. This allows children to </a:t>
            </a:r>
            <a:r>
              <a:rPr lang="en-GB" sz="2200" dirty="0">
                <a:latin typeface="Comic Sans MS" panose="030F0702030302020204" pitchFamily="66" charset="0"/>
              </a:rPr>
              <a:t>receive encouragement and praise for all their efforts to motivate and celebrate </a:t>
            </a:r>
            <a:r>
              <a:rPr lang="en-GB" sz="2200" dirty="0" smtClean="0">
                <a:latin typeface="Comic Sans MS" panose="030F0702030302020204" pitchFamily="66" charset="0"/>
              </a:rPr>
              <a:t>achievements.</a:t>
            </a:r>
            <a:endParaRPr lang="en-GB" sz="2200" dirty="0">
              <a:latin typeface="Comic Sans MS" panose="030F0702030302020204" pitchFamily="66" charset="0"/>
            </a:endParaRPr>
          </a:p>
          <a:p>
            <a:pPr marL="0" indent="0">
              <a:buNone/>
            </a:pPr>
            <a:endParaRPr lang="en-GB" sz="2200" dirty="0">
              <a:latin typeface="Comic Sans MS" panose="030F0702030302020204" pitchFamily="66" charset="0"/>
            </a:endParaRPr>
          </a:p>
          <a:p>
            <a:pPr marL="0" indent="0">
              <a:buNone/>
            </a:pPr>
            <a:r>
              <a:rPr lang="en-GB" sz="2200" dirty="0" smtClean="0">
                <a:latin typeface="Comic Sans MS" panose="030F0702030302020204" pitchFamily="66" charset="0"/>
              </a:rPr>
              <a:t>Each term, children can </a:t>
            </a:r>
            <a:r>
              <a:rPr lang="en-GB" sz="2200" dirty="0">
                <a:latin typeface="Comic Sans MS" panose="030F0702030302020204" pitchFamily="66" charset="0"/>
              </a:rPr>
              <a:t>earn dojo points for demonstrating key skills </a:t>
            </a:r>
            <a:r>
              <a:rPr lang="en-GB" sz="2200" dirty="0" smtClean="0">
                <a:latin typeface="Comic Sans MS" panose="030F0702030302020204" pitchFamily="66" charset="0"/>
              </a:rPr>
              <a:t>and learning behaviours linked </a:t>
            </a:r>
            <a:r>
              <a:rPr lang="en-GB" sz="2200" dirty="0">
                <a:latin typeface="Comic Sans MS" panose="030F0702030302020204" pitchFamily="66" charset="0"/>
              </a:rPr>
              <a:t>to the school </a:t>
            </a:r>
            <a:r>
              <a:rPr lang="en-GB" sz="2200" dirty="0" smtClean="0">
                <a:latin typeface="Comic Sans MS" panose="030F0702030302020204" pitchFamily="66" charset="0"/>
              </a:rPr>
              <a:t>values.</a:t>
            </a:r>
          </a:p>
          <a:p>
            <a:pPr marL="0" indent="0">
              <a:buNone/>
            </a:pPr>
            <a:endParaRPr lang="en-GB" sz="2200" dirty="0" smtClean="0">
              <a:latin typeface="Comic Sans MS" panose="030F0702030302020204" pitchFamily="66" charset="0"/>
            </a:endParaRPr>
          </a:p>
          <a:p>
            <a:pPr>
              <a:buFont typeface="Arial" panose="020B0604020202020204" pitchFamily="34" charset="0"/>
              <a:buChar char="•"/>
            </a:pPr>
            <a:r>
              <a:rPr lang="en-GB" sz="2200" dirty="0" smtClean="0">
                <a:solidFill>
                  <a:srgbClr val="FF0000"/>
                </a:solidFill>
                <a:latin typeface="Comic Sans MS" panose="030F0702030302020204" pitchFamily="66" charset="0"/>
              </a:rPr>
              <a:t>25 </a:t>
            </a:r>
            <a:r>
              <a:rPr lang="en-GB" sz="2200" dirty="0">
                <a:solidFill>
                  <a:srgbClr val="FF0000"/>
                </a:solidFill>
                <a:latin typeface="Comic Sans MS" panose="030F0702030302020204" pitchFamily="66" charset="0"/>
              </a:rPr>
              <a:t>dojos they will receive a certificate, </a:t>
            </a:r>
            <a:endParaRPr lang="en-GB" sz="2200" dirty="0" smtClean="0">
              <a:solidFill>
                <a:srgbClr val="FF0000"/>
              </a:solidFill>
              <a:latin typeface="Comic Sans MS" panose="030F0702030302020204" pitchFamily="66" charset="0"/>
            </a:endParaRPr>
          </a:p>
          <a:p>
            <a:pPr>
              <a:buFont typeface="Arial" panose="020B0604020202020204" pitchFamily="34" charset="0"/>
              <a:buChar char="•"/>
            </a:pPr>
            <a:r>
              <a:rPr lang="en-GB" sz="2200" dirty="0" smtClean="0">
                <a:solidFill>
                  <a:srgbClr val="FF0000"/>
                </a:solidFill>
                <a:latin typeface="Comic Sans MS" panose="030F0702030302020204" pitchFamily="66" charset="0"/>
              </a:rPr>
              <a:t>50 </a:t>
            </a:r>
            <a:r>
              <a:rPr lang="en-GB" sz="2200" dirty="0">
                <a:solidFill>
                  <a:srgbClr val="FF0000"/>
                </a:solidFill>
                <a:latin typeface="Comic Sans MS" panose="030F0702030302020204" pitchFamily="66" charset="0"/>
              </a:rPr>
              <a:t>dojos can be spent on a gift from the ‘Dojo treasure box,’ </a:t>
            </a:r>
            <a:endParaRPr lang="en-GB" sz="2200" dirty="0" smtClean="0">
              <a:solidFill>
                <a:srgbClr val="FF0000"/>
              </a:solidFill>
              <a:latin typeface="Comic Sans MS" panose="030F0702030302020204" pitchFamily="66" charset="0"/>
            </a:endParaRPr>
          </a:p>
          <a:p>
            <a:pPr>
              <a:buFont typeface="Arial" panose="020B0604020202020204" pitchFamily="34" charset="0"/>
              <a:buChar char="•"/>
            </a:pPr>
            <a:r>
              <a:rPr lang="en-GB" sz="2200" dirty="0" smtClean="0">
                <a:solidFill>
                  <a:srgbClr val="FF0000"/>
                </a:solidFill>
                <a:latin typeface="Comic Sans MS" panose="030F0702030302020204" pitchFamily="66" charset="0"/>
              </a:rPr>
              <a:t>100 </a:t>
            </a:r>
            <a:r>
              <a:rPr lang="en-GB" sz="2200" dirty="0">
                <a:solidFill>
                  <a:srgbClr val="FF0000"/>
                </a:solidFill>
                <a:latin typeface="Comic Sans MS" panose="030F0702030302020204" pitchFamily="66" charset="0"/>
              </a:rPr>
              <a:t>dojo they will be rewarded for their outstanding efforts with a </a:t>
            </a:r>
            <a:r>
              <a:rPr lang="en-GB" sz="2200" dirty="0" smtClean="0">
                <a:solidFill>
                  <a:srgbClr val="FF0000"/>
                </a:solidFill>
                <a:latin typeface="Comic Sans MS" panose="030F0702030302020204" pitchFamily="66" charset="0"/>
              </a:rPr>
              <a:t>book!</a:t>
            </a:r>
            <a:endParaRPr lang="en-GB" sz="2200" dirty="0">
              <a:solidFill>
                <a:srgbClr val="FF0000"/>
              </a:solidFill>
              <a:latin typeface="Comic Sans MS" panose="030F0702030302020204" pitchFamily="66" charset="0"/>
            </a:endParaRPr>
          </a:p>
          <a:p>
            <a:endParaRPr lang="en-GB" dirty="0"/>
          </a:p>
        </p:txBody>
      </p:sp>
      <p:pic>
        <p:nvPicPr>
          <p:cNvPr id="4" name="Picture 3"/>
          <p:cNvPicPr>
            <a:picLocks noChangeAspect="1"/>
          </p:cNvPicPr>
          <p:nvPr/>
        </p:nvPicPr>
        <p:blipFill>
          <a:blip r:embed="rId2"/>
          <a:stretch>
            <a:fillRect/>
          </a:stretch>
        </p:blipFill>
        <p:spPr>
          <a:xfrm>
            <a:off x="2411760" y="190189"/>
            <a:ext cx="3940494" cy="1088820"/>
          </a:xfrm>
          <a:prstGeom prst="rect">
            <a:avLst/>
          </a:prstGeom>
        </p:spPr>
      </p:pic>
    </p:spTree>
    <p:extLst>
      <p:ext uri="{BB962C8B-B14F-4D97-AF65-F5344CB8AC3E}">
        <p14:creationId xmlns:p14="http://schemas.microsoft.com/office/powerpoint/2010/main" val="1444152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810207" y="1052736"/>
            <a:ext cx="79205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smtClean="0">
                <a:latin typeface="Comic Sans MS" panose="030F0702030302020204" pitchFamily="66" charset="0"/>
              </a:rPr>
              <a:t>We </a:t>
            </a:r>
            <a:r>
              <a:rPr lang="en-GB" altLang="en-US" sz="4000" b="1" dirty="0">
                <a:latin typeface="Comic Sans MS" panose="030F0702030302020204" pitchFamily="66" charset="0"/>
              </a:rPr>
              <a:t>hope </a:t>
            </a:r>
            <a:r>
              <a:rPr lang="en-GB" altLang="en-US" sz="4000" b="1" dirty="0" smtClean="0">
                <a:latin typeface="Comic Sans MS" panose="030F0702030302020204" pitchFamily="66" charset="0"/>
              </a:rPr>
              <a:t>that you have found this information </a:t>
            </a:r>
            <a:r>
              <a:rPr lang="en-GB" altLang="en-US" sz="4000" b="1" dirty="0">
                <a:latin typeface="Comic Sans MS" panose="030F0702030302020204" pitchFamily="66" charset="0"/>
              </a:rPr>
              <a:t>useful</a:t>
            </a:r>
            <a:r>
              <a:rPr lang="en-GB" altLang="en-US" sz="4000" b="1" dirty="0" smtClean="0">
                <a:latin typeface="Comic Sans MS" panose="030F0702030302020204" pitchFamily="66" charset="0"/>
              </a:rPr>
              <a:t>.</a:t>
            </a:r>
          </a:p>
        </p:txBody>
      </p:sp>
      <p:sp>
        <p:nvSpPr>
          <p:cNvPr id="2" name="TextBox 1"/>
          <p:cNvSpPr txBox="1"/>
          <p:nvPr/>
        </p:nvSpPr>
        <p:spPr>
          <a:xfrm>
            <a:off x="816184" y="3068960"/>
            <a:ext cx="7383735" cy="1323439"/>
          </a:xfrm>
          <a:prstGeom prst="rect">
            <a:avLst/>
          </a:prstGeom>
          <a:noFill/>
        </p:spPr>
        <p:txBody>
          <a:bodyPr wrap="square" rtlCol="0">
            <a:spAutoFit/>
          </a:bodyPr>
          <a:lstStyle/>
          <a:p>
            <a:pPr algn="ctr"/>
            <a:r>
              <a:rPr lang="en-GB" sz="4000" b="1" i="1" dirty="0" smtClean="0">
                <a:latin typeface="Comic Sans MS" panose="030F0702030302020204" pitchFamily="66" charset="0"/>
              </a:rPr>
              <a:t>Thank you for your continued support.</a:t>
            </a:r>
            <a:endParaRPr lang="en-GB" sz="4000" b="1" i="1" dirty="0">
              <a:latin typeface="Comic Sans MS" panose="030F0702030302020204" pitchFamily="66" charset="0"/>
            </a:endParaRPr>
          </a:p>
        </p:txBody>
      </p:sp>
    </p:spTree>
    <p:extLst>
      <p:ext uri="{BB962C8B-B14F-4D97-AF65-F5344CB8AC3E}">
        <p14:creationId xmlns:p14="http://schemas.microsoft.com/office/powerpoint/2010/main" val="1914048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7" y="116632"/>
            <a:ext cx="8148851" cy="1080120"/>
          </a:xfrm>
        </p:spPr>
        <p:txBody>
          <a:bodyPr/>
          <a:lstStyle/>
          <a:p>
            <a:pPr algn="ctr"/>
            <a:r>
              <a:rPr lang="en-GB" b="1" u="sng" dirty="0" smtClean="0">
                <a:solidFill>
                  <a:schemeClr val="tx1"/>
                </a:solidFill>
                <a:latin typeface="Comic Sans MS" panose="030F0702030302020204" pitchFamily="66" charset="0"/>
              </a:rPr>
              <a:t>Our School Aims and Values</a:t>
            </a:r>
            <a:endParaRPr lang="en-GB" b="1" u="sng"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323528" y="3501008"/>
            <a:ext cx="8436882" cy="3598912"/>
          </a:xfrm>
        </p:spPr>
        <p:txBody>
          <a:bodyPr/>
          <a:lstStyle/>
          <a:p>
            <a:pPr marL="0" indent="0" algn="ctr">
              <a:buNone/>
            </a:pPr>
            <a:r>
              <a:rPr lang="en-GB" b="1" dirty="0">
                <a:latin typeface="Comic Sans MS" panose="030F0702030302020204" pitchFamily="66" charset="0"/>
              </a:rPr>
              <a:t>Since returning to school we have </a:t>
            </a:r>
            <a:r>
              <a:rPr lang="en-GB" b="1" dirty="0" smtClean="0">
                <a:latin typeface="Comic Sans MS" panose="030F0702030302020204" pitchFamily="66" charset="0"/>
              </a:rPr>
              <a:t>introduced new aims and values which are linked to positive learning behaviours and attitudes.  This allows children to </a:t>
            </a:r>
            <a:r>
              <a:rPr lang="en-GB" b="1" dirty="0">
                <a:latin typeface="Comic Sans MS" panose="030F0702030302020204" pitchFamily="66" charset="0"/>
              </a:rPr>
              <a:t>develop lifelong skills alongside learning key knowledge.</a:t>
            </a:r>
          </a:p>
          <a:p>
            <a:endParaRPr lang="en-GB" dirty="0"/>
          </a:p>
        </p:txBody>
      </p:sp>
      <p:pic>
        <p:nvPicPr>
          <p:cNvPr id="5" name="Picture 4"/>
          <p:cNvPicPr>
            <a:picLocks noChangeAspect="1"/>
          </p:cNvPicPr>
          <p:nvPr/>
        </p:nvPicPr>
        <p:blipFill>
          <a:blip r:embed="rId2"/>
          <a:stretch>
            <a:fillRect/>
          </a:stretch>
        </p:blipFill>
        <p:spPr>
          <a:xfrm>
            <a:off x="1164574" y="1484784"/>
            <a:ext cx="7186836" cy="1875449"/>
          </a:xfrm>
          <a:prstGeom prst="rect">
            <a:avLst/>
          </a:prstGeom>
        </p:spPr>
      </p:pic>
    </p:spTree>
    <p:extLst>
      <p:ext uri="{BB962C8B-B14F-4D97-AF65-F5344CB8AC3E}">
        <p14:creationId xmlns:p14="http://schemas.microsoft.com/office/powerpoint/2010/main" val="336133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1720" y="332656"/>
            <a:ext cx="4690810" cy="1296144"/>
          </a:xfrm>
          <a:prstGeom prst="rect">
            <a:avLst/>
          </a:prstGeom>
        </p:spPr>
      </p:pic>
      <p:sp>
        <p:nvSpPr>
          <p:cNvPr id="5" name="Rectangle 4"/>
          <p:cNvSpPr/>
          <p:nvPr/>
        </p:nvSpPr>
        <p:spPr>
          <a:xfrm>
            <a:off x="251520" y="1772816"/>
            <a:ext cx="8640960" cy="5078313"/>
          </a:xfrm>
          <a:prstGeom prst="rect">
            <a:avLst/>
          </a:prstGeom>
        </p:spPr>
        <p:txBody>
          <a:bodyPr wrap="square">
            <a:spAutoFit/>
          </a:bodyPr>
          <a:lstStyle/>
          <a:p>
            <a:r>
              <a:rPr lang="en-GB" sz="2000" dirty="0">
                <a:latin typeface="Comic Sans MS" panose="030F0702030302020204" pitchFamily="66" charset="0"/>
              </a:rPr>
              <a:t>This year, Class Dojo will continue to be our main communication tool between home and school. </a:t>
            </a:r>
          </a:p>
          <a:p>
            <a:pPr marL="0" indent="0">
              <a:buNone/>
            </a:pPr>
            <a:endParaRPr lang="en-GB" sz="2000" dirty="0" smtClean="0">
              <a:latin typeface="Comic Sans MS" panose="030F0702030302020204" pitchFamily="66" charset="0"/>
            </a:endParaRPr>
          </a:p>
          <a:p>
            <a:pPr marL="0" indent="0">
              <a:buNone/>
            </a:pPr>
            <a:r>
              <a:rPr lang="en-GB" sz="2000" dirty="0" smtClean="0">
                <a:latin typeface="Comic Sans MS" panose="030F0702030302020204" pitchFamily="66" charset="0"/>
              </a:rPr>
              <a:t>Each Friday, we </a:t>
            </a:r>
            <a:r>
              <a:rPr lang="en-GB" sz="2000" dirty="0">
                <a:latin typeface="Comic Sans MS" panose="030F0702030302020204" pitchFamily="66" charset="0"/>
              </a:rPr>
              <a:t>will update the class story with news and pictures of our learning throughout the </a:t>
            </a:r>
            <a:r>
              <a:rPr lang="en-GB" sz="2000" dirty="0" smtClean="0">
                <a:latin typeface="Comic Sans MS" panose="030F0702030302020204" pitchFamily="66" charset="0"/>
              </a:rPr>
              <a:t>week. </a:t>
            </a:r>
          </a:p>
          <a:p>
            <a:pPr marL="0" indent="0">
              <a:buNone/>
            </a:pPr>
            <a:endParaRPr lang="en-GB" sz="2000" dirty="0">
              <a:latin typeface="Comic Sans MS" panose="030F0702030302020204" pitchFamily="66" charset="0"/>
            </a:endParaRPr>
          </a:p>
          <a:p>
            <a:pPr marL="0" indent="0">
              <a:buNone/>
            </a:pPr>
            <a:r>
              <a:rPr lang="en-GB" sz="2000" dirty="0" smtClean="0">
                <a:latin typeface="Comic Sans MS" panose="030F0702030302020204" pitchFamily="66" charset="0"/>
              </a:rPr>
              <a:t>During the year, we will use the ‘Class Story’ to post key information about forthcoming events such as trips, themed days and general remainders.</a:t>
            </a:r>
          </a:p>
          <a:p>
            <a:pPr marL="0" indent="0">
              <a:buNone/>
            </a:pPr>
            <a:endParaRPr lang="en-GB" sz="2000" dirty="0">
              <a:latin typeface="Comic Sans MS" panose="030F0702030302020204" pitchFamily="66" charset="0"/>
            </a:endParaRPr>
          </a:p>
          <a:p>
            <a:pPr marL="0" indent="0">
              <a:buNone/>
            </a:pPr>
            <a:r>
              <a:rPr lang="en-GB" sz="2000" dirty="0" smtClean="0">
                <a:latin typeface="Comic Sans MS" panose="030F0702030302020204" pitchFamily="66" charset="0"/>
              </a:rPr>
              <a:t>As in the previous year, your child can send us photographs and examples of work using the portfolio function.</a:t>
            </a:r>
          </a:p>
          <a:p>
            <a:pPr marL="0" indent="0">
              <a:buNone/>
            </a:pPr>
            <a:endParaRPr lang="en-GB" sz="2000" dirty="0">
              <a:latin typeface="Comic Sans MS" panose="030F0702030302020204" pitchFamily="66" charset="0"/>
            </a:endParaRPr>
          </a:p>
          <a:p>
            <a:pPr marL="0" indent="0">
              <a:buNone/>
            </a:pPr>
            <a:r>
              <a:rPr lang="en-GB" sz="2000" dirty="0" smtClean="0">
                <a:latin typeface="Comic Sans MS" panose="030F0702030302020204" pitchFamily="66" charset="0"/>
              </a:rPr>
              <a:t>If you need to communicate with your child’s class teacher/teaching team, you can do so using the messaging tool.</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5251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5"/>
          <p:cNvSpPr>
            <a:spLocks noGrp="1" noChangeArrowheads="1"/>
          </p:cNvSpPr>
          <p:nvPr>
            <p:ph type="body" idx="1"/>
          </p:nvPr>
        </p:nvSpPr>
        <p:spPr>
          <a:xfrm>
            <a:off x="323528" y="3680776"/>
            <a:ext cx="8496944" cy="4528344"/>
          </a:xfrm>
        </p:spPr>
        <p:txBody>
          <a:bodyPr/>
          <a:lstStyle/>
          <a:p>
            <a:pPr marL="0" indent="0" eaLnBrk="1" hangingPunct="1">
              <a:lnSpc>
                <a:spcPct val="80000"/>
              </a:lnSpc>
              <a:buNone/>
              <a:defRPr/>
            </a:pPr>
            <a:r>
              <a:rPr lang="en-GB" altLang="en-US" sz="2000" dirty="0" smtClean="0">
                <a:latin typeface="Comic Sans MS" panose="030F0702030302020204" pitchFamily="66" charset="0"/>
              </a:rPr>
              <a:t>We are using the principles of Emotional Logic as we teach the children about their emotional well-being.  Through conservations with the children, we demonstrate that emotions are important and help us to manage our feelings.  </a:t>
            </a:r>
            <a:endParaRPr lang="en-GB" altLang="en-US" sz="1400" dirty="0" smtClean="0">
              <a:latin typeface="Comic Sans MS" panose="030F0702030302020204" pitchFamily="66" charset="0"/>
            </a:endParaRPr>
          </a:p>
          <a:p>
            <a:pPr marL="0" indent="0" eaLnBrk="1" hangingPunct="1">
              <a:lnSpc>
                <a:spcPct val="80000"/>
              </a:lnSpc>
              <a:buNone/>
              <a:defRPr/>
            </a:pPr>
            <a:endParaRPr lang="en-GB" altLang="en-US" sz="1400" b="1" dirty="0" smtClean="0">
              <a:latin typeface="Comic Sans MS" panose="030F0702030302020204" pitchFamily="66" charset="0"/>
            </a:endParaRPr>
          </a:p>
        </p:txBody>
      </p:sp>
      <p:sp>
        <p:nvSpPr>
          <p:cNvPr id="2" name="Rectangle 1"/>
          <p:cNvSpPr/>
          <p:nvPr/>
        </p:nvSpPr>
        <p:spPr>
          <a:xfrm>
            <a:off x="475962" y="242242"/>
            <a:ext cx="8416517" cy="769441"/>
          </a:xfrm>
          <a:prstGeom prst="rect">
            <a:avLst/>
          </a:prstGeom>
        </p:spPr>
        <p:txBody>
          <a:bodyPr wrap="square">
            <a:spAutoFit/>
          </a:bodyPr>
          <a:lstStyle/>
          <a:p>
            <a:pPr algn="ctr"/>
            <a:r>
              <a:rPr lang="en-GB" altLang="en-US" sz="4400" b="1" u="sng" dirty="0" smtClean="0">
                <a:latin typeface="Comic Sans MS" panose="030F0702030302020204" pitchFamily="66" charset="0"/>
              </a:rPr>
              <a:t>Emotional Logic</a:t>
            </a:r>
            <a:endParaRPr lang="en-GB" sz="4400" u="sng" dirty="0">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475962" y="1196752"/>
            <a:ext cx="8229600" cy="2304256"/>
          </a:xfrm>
          <a:prstGeom prst="rect">
            <a:avLst/>
          </a:prstGeom>
        </p:spPr>
      </p:pic>
    </p:spTree>
    <p:extLst>
      <p:ext uri="{BB962C8B-B14F-4D97-AF65-F5344CB8AC3E}">
        <p14:creationId xmlns:p14="http://schemas.microsoft.com/office/powerpoint/2010/main" val="1181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Grp="1" noChangeArrowheads="1"/>
          </p:cNvSpPr>
          <p:nvPr>
            <p:ph type="body" idx="1"/>
          </p:nvPr>
        </p:nvSpPr>
        <p:spPr>
          <a:xfrm>
            <a:off x="2699792" y="1196752"/>
            <a:ext cx="5976664" cy="4528344"/>
          </a:xfrm>
        </p:spPr>
        <p:txBody>
          <a:bodyPr/>
          <a:lstStyle/>
          <a:p>
            <a:pPr marL="214313" indent="-214313">
              <a:buFont typeface="Arial" panose="020B0604020202020204" pitchFamily="34" charset="0"/>
              <a:buChar char="•"/>
            </a:pPr>
            <a:r>
              <a:rPr lang="en-GB" sz="2000" dirty="0" smtClean="0">
                <a:latin typeface="Comic Sans MS" panose="030F0702030302020204" pitchFamily="66" charset="0"/>
              </a:rPr>
              <a:t>Shock reaction happens </a:t>
            </a:r>
            <a:r>
              <a:rPr lang="en-GB" sz="2000" dirty="0">
                <a:latin typeface="Comic Sans MS" panose="030F0702030302020204" pitchFamily="66" charset="0"/>
              </a:rPr>
              <a:t>when we begin to doubt our resources to cope with </a:t>
            </a:r>
            <a:r>
              <a:rPr lang="en-GB" sz="2000" dirty="0" smtClean="0">
                <a:latin typeface="Comic Sans MS" panose="030F0702030302020204" pitchFamily="66" charset="0"/>
              </a:rPr>
              <a:t>something.</a:t>
            </a:r>
            <a:endParaRPr lang="en-GB" sz="2000" dirty="0">
              <a:latin typeface="Comic Sans MS" panose="030F0702030302020204" pitchFamily="66" charset="0"/>
            </a:endParaRPr>
          </a:p>
          <a:p>
            <a:pPr marL="214313" indent="-214313">
              <a:buFont typeface="Arial" panose="020B0604020202020204" pitchFamily="34" charset="0"/>
              <a:buChar char="•"/>
            </a:pPr>
            <a:endParaRPr lang="en-GB" sz="2000" dirty="0">
              <a:latin typeface="Comic Sans MS" panose="030F0702030302020204" pitchFamily="66" charset="0"/>
            </a:endParaRPr>
          </a:p>
          <a:p>
            <a:pPr marL="214313" indent="-214313">
              <a:buFont typeface="Arial" panose="020B0604020202020204" pitchFamily="34" charset="0"/>
              <a:buChar char="•"/>
            </a:pPr>
            <a:r>
              <a:rPr lang="en-GB" sz="2000" dirty="0">
                <a:latin typeface="Comic Sans MS" panose="030F0702030302020204" pitchFamily="66" charset="0"/>
              </a:rPr>
              <a:t>Can present in a variety of emotional and physical </a:t>
            </a:r>
            <a:r>
              <a:rPr lang="en-GB" sz="2000" dirty="0" smtClean="0">
                <a:latin typeface="Comic Sans MS" panose="030F0702030302020204" pitchFamily="66" charset="0"/>
              </a:rPr>
              <a:t>ways.</a:t>
            </a:r>
            <a:endParaRPr lang="en-GB" sz="2000" dirty="0">
              <a:latin typeface="Comic Sans MS" panose="030F0702030302020204" pitchFamily="66" charset="0"/>
            </a:endParaRPr>
          </a:p>
          <a:p>
            <a:pPr marL="214313" indent="-214313">
              <a:buFont typeface="Arial" panose="020B0604020202020204" pitchFamily="34" charset="0"/>
              <a:buChar char="•"/>
            </a:pPr>
            <a:endParaRPr lang="en-GB" sz="2000" dirty="0">
              <a:latin typeface="Comic Sans MS" panose="030F0702030302020204" pitchFamily="66" charset="0"/>
            </a:endParaRPr>
          </a:p>
          <a:p>
            <a:pPr marL="214313" indent="-214313">
              <a:buFont typeface="Arial" panose="020B0604020202020204" pitchFamily="34" charset="0"/>
              <a:buChar char="•"/>
            </a:pPr>
            <a:r>
              <a:rPr lang="en-GB" sz="2000" dirty="0">
                <a:latin typeface="Comic Sans MS" panose="030F0702030302020204" pitchFamily="66" charset="0"/>
              </a:rPr>
              <a:t>Is very personal to individual </a:t>
            </a:r>
            <a:r>
              <a:rPr lang="en-GB" sz="2000" dirty="0" smtClean="0">
                <a:latin typeface="Comic Sans MS" panose="030F0702030302020204" pitchFamily="66" charset="0"/>
              </a:rPr>
              <a:t>circumstance.</a:t>
            </a:r>
            <a:endParaRPr lang="en-GB" sz="2000" dirty="0">
              <a:latin typeface="Comic Sans MS" panose="030F0702030302020204" pitchFamily="66" charset="0"/>
            </a:endParaRPr>
          </a:p>
          <a:p>
            <a:pPr marL="214313" indent="-214313">
              <a:buFont typeface="Arial" panose="020B0604020202020204" pitchFamily="34" charset="0"/>
              <a:buChar char="•"/>
            </a:pPr>
            <a:endParaRPr lang="en-GB" sz="2000" dirty="0">
              <a:latin typeface="Comic Sans MS" panose="030F0702030302020204" pitchFamily="66" charset="0"/>
            </a:endParaRPr>
          </a:p>
          <a:p>
            <a:pPr marL="214313" indent="-214313">
              <a:buFont typeface="Arial" panose="020B0604020202020204" pitchFamily="34" charset="0"/>
              <a:buChar char="•"/>
            </a:pPr>
            <a:r>
              <a:rPr lang="en-GB" sz="2000" dirty="0">
                <a:latin typeface="Comic Sans MS" panose="030F0702030302020204" pitchFamily="66" charset="0"/>
              </a:rPr>
              <a:t>Creates a plethora of unpleasant </a:t>
            </a:r>
            <a:r>
              <a:rPr lang="en-GB" sz="2000" dirty="0" smtClean="0">
                <a:latin typeface="Comic Sans MS" panose="030F0702030302020204" pitchFamily="66" charset="0"/>
              </a:rPr>
              <a:t>feelings.</a:t>
            </a:r>
            <a:endParaRPr lang="en-GB" sz="2000" dirty="0">
              <a:latin typeface="Comic Sans MS" panose="030F0702030302020204" pitchFamily="66" charset="0"/>
            </a:endParaRPr>
          </a:p>
          <a:p>
            <a:pPr marL="214313" indent="-214313">
              <a:buFont typeface="Arial" panose="020B0604020202020204" pitchFamily="34" charset="0"/>
              <a:buChar char="•"/>
            </a:pPr>
            <a:endParaRPr lang="en-GB" sz="2000" dirty="0">
              <a:latin typeface="Comic Sans MS" panose="030F0702030302020204" pitchFamily="66" charset="0"/>
            </a:endParaRPr>
          </a:p>
          <a:p>
            <a:pPr marL="214313" indent="-214313">
              <a:buFont typeface="Arial" panose="020B0604020202020204" pitchFamily="34" charset="0"/>
              <a:buChar char="•"/>
            </a:pPr>
            <a:r>
              <a:rPr lang="en-GB" sz="2000" dirty="0">
                <a:latin typeface="Comic Sans MS" panose="030F0702030302020204" pitchFamily="66" charset="0"/>
              </a:rPr>
              <a:t>These feelings are not negative or bad… they are a warning system! </a:t>
            </a:r>
          </a:p>
          <a:p>
            <a:pPr marL="214313" indent="-214313">
              <a:buFont typeface="Arial" panose="020B0604020202020204" pitchFamily="34" charset="0"/>
              <a:buChar char="•"/>
            </a:pPr>
            <a:endParaRPr lang="en-GB" sz="2000" dirty="0">
              <a:latin typeface="Comic Sans MS" panose="030F0702030302020204" pitchFamily="66" charset="0"/>
            </a:endParaRPr>
          </a:p>
          <a:p>
            <a:pPr marL="214313" indent="-214313">
              <a:buFont typeface="Arial" panose="020B0604020202020204" pitchFamily="34" charset="0"/>
              <a:buChar char="•"/>
            </a:pPr>
            <a:r>
              <a:rPr lang="en-GB" sz="2000" dirty="0">
                <a:latin typeface="Comic Sans MS" panose="030F0702030302020204" pitchFamily="66" charset="0"/>
              </a:rPr>
              <a:t>It is important to notice these feelings and name them, not to try and supress them.</a:t>
            </a:r>
          </a:p>
          <a:p>
            <a:pPr marL="0" indent="0" eaLnBrk="1" hangingPunct="1">
              <a:lnSpc>
                <a:spcPct val="80000"/>
              </a:lnSpc>
              <a:buNone/>
              <a:defRPr/>
            </a:pPr>
            <a:endParaRPr lang="en-GB" altLang="en-US" sz="1400" b="1" dirty="0" smtClean="0">
              <a:latin typeface="Comic Sans MS" panose="030F0702030302020204" pitchFamily="66" charset="0"/>
            </a:endParaRPr>
          </a:p>
        </p:txBody>
      </p:sp>
      <p:sp>
        <p:nvSpPr>
          <p:cNvPr id="2" name="Rectangle 1"/>
          <p:cNvSpPr/>
          <p:nvPr/>
        </p:nvSpPr>
        <p:spPr>
          <a:xfrm>
            <a:off x="475962" y="242242"/>
            <a:ext cx="8416517" cy="769441"/>
          </a:xfrm>
          <a:prstGeom prst="rect">
            <a:avLst/>
          </a:prstGeom>
        </p:spPr>
        <p:txBody>
          <a:bodyPr wrap="square">
            <a:spAutoFit/>
          </a:bodyPr>
          <a:lstStyle/>
          <a:p>
            <a:pPr algn="ctr"/>
            <a:r>
              <a:rPr lang="en-GB" altLang="en-US" sz="4400" b="1" u="sng" dirty="0" smtClean="0">
                <a:latin typeface="Comic Sans MS" panose="030F0702030302020204" pitchFamily="66" charset="0"/>
              </a:rPr>
              <a:t>Emotional Logic</a:t>
            </a:r>
            <a:endParaRPr lang="en-GB" sz="4400" u="sng" dirty="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395536" y="1896638"/>
            <a:ext cx="2200000" cy="3128572"/>
          </a:xfrm>
          <a:prstGeom prst="rect">
            <a:avLst/>
          </a:prstGeom>
        </p:spPr>
      </p:pic>
    </p:spTree>
    <p:extLst>
      <p:ext uri="{BB962C8B-B14F-4D97-AF65-F5344CB8AC3E}">
        <p14:creationId xmlns:p14="http://schemas.microsoft.com/office/powerpoint/2010/main" val="867614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962" y="242242"/>
            <a:ext cx="8416517" cy="769441"/>
          </a:xfrm>
          <a:prstGeom prst="rect">
            <a:avLst/>
          </a:prstGeom>
        </p:spPr>
        <p:txBody>
          <a:bodyPr wrap="square">
            <a:spAutoFit/>
          </a:bodyPr>
          <a:lstStyle/>
          <a:p>
            <a:pPr algn="ctr"/>
            <a:r>
              <a:rPr lang="en-GB" altLang="en-US" sz="4400" b="1" u="sng" dirty="0" smtClean="0">
                <a:latin typeface="Comic Sans MS" panose="030F0702030302020204" pitchFamily="66" charset="0"/>
              </a:rPr>
              <a:t>Emotional Logic</a:t>
            </a:r>
            <a:endParaRPr lang="en-GB" sz="4400" u="sng" dirty="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323528" y="1916832"/>
            <a:ext cx="2520568" cy="3312368"/>
          </a:xfrm>
          <a:prstGeom prst="rect">
            <a:avLst/>
          </a:prstGeom>
        </p:spPr>
      </p:pic>
      <p:sp>
        <p:nvSpPr>
          <p:cNvPr id="4" name="Rectangle 3"/>
          <p:cNvSpPr/>
          <p:nvPr/>
        </p:nvSpPr>
        <p:spPr>
          <a:xfrm>
            <a:off x="2987824" y="1403626"/>
            <a:ext cx="6030416" cy="4154984"/>
          </a:xfrm>
          <a:prstGeom prst="rect">
            <a:avLst/>
          </a:prstGeom>
        </p:spPr>
        <p:txBody>
          <a:bodyPr wrap="square">
            <a:spAutoFit/>
          </a:bodyPr>
          <a:lstStyle/>
          <a:p>
            <a:pPr marL="214313" indent="-214313">
              <a:buFont typeface="Arial" panose="020B0604020202020204" pitchFamily="34" charset="0"/>
              <a:buChar char="•"/>
            </a:pPr>
            <a:r>
              <a:rPr lang="en-GB" dirty="0">
                <a:latin typeface="Comic Sans MS" panose="030F0702030302020204" pitchFamily="66" charset="0"/>
              </a:rPr>
              <a:t>This starts with finding a safe place (person, place or state of mind</a:t>
            </a:r>
            <a:r>
              <a:rPr lang="en-GB" dirty="0" smtClean="0">
                <a:latin typeface="Comic Sans MS" panose="030F0702030302020204" pitchFamily="66" charset="0"/>
              </a:rPr>
              <a:t>).</a:t>
            </a:r>
            <a:endParaRPr lang="en-GB" dirty="0">
              <a:latin typeface="Comic Sans MS" panose="030F0702030302020204" pitchFamily="66" charset="0"/>
            </a:endParaRPr>
          </a:p>
          <a:p>
            <a:pPr marL="214313" indent="-214313">
              <a:buFont typeface="Arial" panose="020B0604020202020204" pitchFamily="34" charset="0"/>
              <a:buChar char="•"/>
            </a:pPr>
            <a:endParaRPr lang="en-GB" dirty="0">
              <a:latin typeface="Comic Sans MS" panose="030F0702030302020204" pitchFamily="66" charset="0"/>
            </a:endParaRPr>
          </a:p>
          <a:p>
            <a:pPr marL="214313" indent="-214313">
              <a:buFont typeface="Arial" panose="020B0604020202020204" pitchFamily="34" charset="0"/>
              <a:buChar char="•"/>
            </a:pPr>
            <a:r>
              <a:rPr lang="en-GB" dirty="0">
                <a:latin typeface="Comic Sans MS" panose="030F0702030302020204" pitchFamily="66" charset="0"/>
              </a:rPr>
              <a:t>Important to be present or in the moment to reassess the </a:t>
            </a:r>
            <a:r>
              <a:rPr lang="en-GB" dirty="0" smtClean="0">
                <a:latin typeface="Comic Sans MS" panose="030F0702030302020204" pitchFamily="66" charset="0"/>
              </a:rPr>
              <a:t>situation.</a:t>
            </a:r>
            <a:endParaRPr lang="en-GB" dirty="0">
              <a:latin typeface="Comic Sans MS" panose="030F0702030302020204" pitchFamily="66" charset="0"/>
            </a:endParaRPr>
          </a:p>
          <a:p>
            <a:pPr marL="214313" indent="-214313">
              <a:buFont typeface="Arial" panose="020B0604020202020204" pitchFamily="34" charset="0"/>
              <a:buChar char="•"/>
            </a:pPr>
            <a:endParaRPr lang="en-GB" dirty="0">
              <a:latin typeface="Comic Sans MS" panose="030F0702030302020204" pitchFamily="66" charset="0"/>
            </a:endParaRPr>
          </a:p>
          <a:p>
            <a:pPr marL="214313" indent="-214313">
              <a:buFont typeface="Arial" panose="020B0604020202020204" pitchFamily="34" charset="0"/>
              <a:buChar char="•"/>
            </a:pPr>
            <a:r>
              <a:rPr lang="en-GB" dirty="0">
                <a:latin typeface="Comic Sans MS" panose="030F0702030302020204" pitchFamily="66" charset="0"/>
              </a:rPr>
              <a:t>The thought process of how to overcome the problem starts </a:t>
            </a:r>
            <a:r>
              <a:rPr lang="en-GB" dirty="0" smtClean="0">
                <a:latin typeface="Comic Sans MS" panose="030F0702030302020204" pitchFamily="66" charset="0"/>
              </a:rPr>
              <a:t>here.</a:t>
            </a:r>
            <a:endParaRPr lang="en-GB" dirty="0">
              <a:latin typeface="Comic Sans MS" panose="030F0702030302020204" pitchFamily="66" charset="0"/>
            </a:endParaRPr>
          </a:p>
          <a:p>
            <a:pPr marL="214313" indent="-214313">
              <a:buFont typeface="Arial" panose="020B0604020202020204" pitchFamily="34" charset="0"/>
              <a:buChar char="•"/>
            </a:pPr>
            <a:endParaRPr lang="en-GB" dirty="0">
              <a:latin typeface="Comic Sans MS" panose="030F0702030302020204" pitchFamily="66" charset="0"/>
            </a:endParaRPr>
          </a:p>
          <a:p>
            <a:pPr marL="214313" indent="-214313">
              <a:buFont typeface="Arial" panose="020B0604020202020204" pitchFamily="34" charset="0"/>
              <a:buChar char="•"/>
            </a:pPr>
            <a:r>
              <a:rPr lang="en-GB" dirty="0">
                <a:latin typeface="Comic Sans MS" panose="030F0702030302020204" pitchFamily="66" charset="0"/>
              </a:rPr>
              <a:t>Ask </a:t>
            </a:r>
            <a:r>
              <a:rPr lang="en-GB" dirty="0" smtClean="0">
                <a:latin typeface="Comic Sans MS" panose="030F0702030302020204" pitchFamily="66" charset="0"/>
              </a:rPr>
              <a:t>yourself, </a:t>
            </a:r>
            <a:r>
              <a:rPr lang="en-GB" dirty="0">
                <a:latin typeface="Comic Sans MS" panose="030F0702030302020204" pitchFamily="66" charset="0"/>
              </a:rPr>
              <a:t>‘What do you need to be able to feel like you can cope’?</a:t>
            </a:r>
          </a:p>
        </p:txBody>
      </p:sp>
    </p:spTree>
    <p:extLst>
      <p:ext uri="{BB962C8B-B14F-4D97-AF65-F5344CB8AC3E}">
        <p14:creationId xmlns:p14="http://schemas.microsoft.com/office/powerpoint/2010/main" val="1250074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962" y="242242"/>
            <a:ext cx="8416517" cy="769441"/>
          </a:xfrm>
          <a:prstGeom prst="rect">
            <a:avLst/>
          </a:prstGeom>
        </p:spPr>
        <p:txBody>
          <a:bodyPr wrap="square">
            <a:spAutoFit/>
          </a:bodyPr>
          <a:lstStyle/>
          <a:p>
            <a:pPr algn="ctr"/>
            <a:r>
              <a:rPr lang="en-GB" altLang="en-US" sz="4400" b="1" u="sng" dirty="0" smtClean="0">
                <a:latin typeface="Comic Sans MS" panose="030F0702030302020204" pitchFamily="66" charset="0"/>
              </a:rPr>
              <a:t>Emotional Logic</a:t>
            </a:r>
            <a:endParaRPr lang="en-GB" sz="4400" u="sng" dirty="0">
              <a:latin typeface="Comic Sans MS" panose="030F0702030302020204" pitchFamily="66" charset="0"/>
            </a:endParaRPr>
          </a:p>
        </p:txBody>
      </p:sp>
      <p:pic>
        <p:nvPicPr>
          <p:cNvPr id="6" name="Picture 5"/>
          <p:cNvPicPr>
            <a:picLocks noChangeAspect="1"/>
          </p:cNvPicPr>
          <p:nvPr/>
        </p:nvPicPr>
        <p:blipFill>
          <a:blip r:embed="rId3"/>
          <a:stretch>
            <a:fillRect/>
          </a:stretch>
        </p:blipFill>
        <p:spPr>
          <a:xfrm>
            <a:off x="323528" y="1772816"/>
            <a:ext cx="2520280" cy="3584036"/>
          </a:xfrm>
          <a:prstGeom prst="rect">
            <a:avLst/>
          </a:prstGeom>
        </p:spPr>
      </p:pic>
      <p:sp>
        <p:nvSpPr>
          <p:cNvPr id="3" name="Rectangle 2"/>
          <p:cNvSpPr/>
          <p:nvPr/>
        </p:nvSpPr>
        <p:spPr>
          <a:xfrm>
            <a:off x="3131840" y="1471875"/>
            <a:ext cx="5688632" cy="4893647"/>
          </a:xfrm>
          <a:prstGeom prst="rect">
            <a:avLst/>
          </a:prstGeom>
        </p:spPr>
        <p:txBody>
          <a:bodyPr wrap="square">
            <a:spAutoFit/>
          </a:bodyPr>
          <a:lstStyle/>
          <a:p>
            <a:pPr marL="214313" indent="-214313">
              <a:buFont typeface="Arial" panose="020B0604020202020204" pitchFamily="34" charset="0"/>
              <a:buChar char="•"/>
            </a:pPr>
            <a:r>
              <a:rPr lang="en-GB" dirty="0">
                <a:latin typeface="Comic Sans MS" panose="030F0702030302020204" pitchFamily="66" charset="0"/>
              </a:rPr>
              <a:t>Known as acceptance or </a:t>
            </a:r>
            <a:r>
              <a:rPr lang="en-GB" dirty="0" smtClean="0">
                <a:latin typeface="Comic Sans MS" panose="030F0702030302020204" pitchFamily="66" charset="0"/>
              </a:rPr>
              <a:t>bargaining.</a:t>
            </a:r>
            <a:endParaRPr lang="en-GB" dirty="0">
              <a:latin typeface="Comic Sans MS" panose="030F0702030302020204" pitchFamily="66" charset="0"/>
            </a:endParaRPr>
          </a:p>
          <a:p>
            <a:pPr marL="214313" indent="-214313">
              <a:buFont typeface="Arial" panose="020B0604020202020204" pitchFamily="34" charset="0"/>
              <a:buChar char="•"/>
            </a:pPr>
            <a:endParaRPr lang="en-GB" dirty="0">
              <a:latin typeface="Comic Sans MS" panose="030F0702030302020204" pitchFamily="66" charset="0"/>
            </a:endParaRPr>
          </a:p>
          <a:p>
            <a:pPr marL="214313" indent="-214313">
              <a:buFont typeface="Arial" panose="020B0604020202020204" pitchFamily="34" charset="0"/>
              <a:buChar char="•"/>
            </a:pPr>
            <a:r>
              <a:rPr lang="en-GB" dirty="0">
                <a:latin typeface="Comic Sans MS" panose="030F0702030302020204" pitchFamily="66" charset="0"/>
              </a:rPr>
              <a:t>This is where a decision is made to take the next </a:t>
            </a:r>
            <a:r>
              <a:rPr lang="en-GB" dirty="0" smtClean="0">
                <a:latin typeface="Comic Sans MS" panose="030F0702030302020204" pitchFamily="66" charset="0"/>
              </a:rPr>
              <a:t>step.</a:t>
            </a:r>
            <a:endParaRPr lang="en-GB" dirty="0">
              <a:latin typeface="Comic Sans MS" panose="030F0702030302020204" pitchFamily="66" charset="0"/>
            </a:endParaRPr>
          </a:p>
          <a:p>
            <a:pPr marL="214313" indent="-214313">
              <a:buFont typeface="Arial" panose="020B0604020202020204" pitchFamily="34" charset="0"/>
              <a:buChar char="•"/>
            </a:pPr>
            <a:endParaRPr lang="en-GB" dirty="0">
              <a:latin typeface="Comic Sans MS" panose="030F0702030302020204" pitchFamily="66" charset="0"/>
            </a:endParaRPr>
          </a:p>
          <a:p>
            <a:pPr marL="214313" indent="-214313">
              <a:buFont typeface="Arial" panose="020B0604020202020204" pitchFamily="34" charset="0"/>
              <a:buChar char="•"/>
            </a:pPr>
            <a:r>
              <a:rPr lang="en-GB" dirty="0">
                <a:latin typeface="Comic Sans MS" panose="030F0702030302020204" pitchFamily="66" charset="0"/>
              </a:rPr>
              <a:t>Go get it means (bargaining) you have a good plan to help solve the </a:t>
            </a:r>
            <a:r>
              <a:rPr lang="en-GB" dirty="0" smtClean="0">
                <a:latin typeface="Comic Sans MS" panose="030F0702030302020204" pitchFamily="66" charset="0"/>
              </a:rPr>
              <a:t>problem.</a:t>
            </a:r>
            <a:endParaRPr lang="en-GB" dirty="0">
              <a:latin typeface="Comic Sans MS" panose="030F0702030302020204" pitchFamily="66" charset="0"/>
            </a:endParaRPr>
          </a:p>
          <a:p>
            <a:pPr marL="214313" indent="-214313">
              <a:buFont typeface="Arial" panose="020B0604020202020204" pitchFamily="34" charset="0"/>
              <a:buChar char="•"/>
            </a:pPr>
            <a:endParaRPr lang="en-GB" dirty="0">
              <a:latin typeface="Comic Sans MS" panose="030F0702030302020204" pitchFamily="66" charset="0"/>
            </a:endParaRPr>
          </a:p>
          <a:p>
            <a:pPr marL="214313" indent="-214313">
              <a:buFont typeface="Arial" panose="020B0604020202020204" pitchFamily="34" charset="0"/>
              <a:buChar char="•"/>
            </a:pPr>
            <a:r>
              <a:rPr lang="en-GB" dirty="0">
                <a:latin typeface="Comic Sans MS" panose="030F0702030302020204" pitchFamily="66" charset="0"/>
              </a:rPr>
              <a:t>Let it go (acceptance) means you have acknowledged that there is nothing you can do and to make peace with </a:t>
            </a:r>
            <a:r>
              <a:rPr lang="en-GB" dirty="0" smtClean="0">
                <a:latin typeface="Comic Sans MS" panose="030F0702030302020204" pitchFamily="66" charset="0"/>
              </a:rPr>
              <a:t>it.</a:t>
            </a:r>
            <a:endParaRPr lang="en-GB" dirty="0">
              <a:latin typeface="Comic Sans MS" panose="030F0702030302020204" pitchFamily="66" charset="0"/>
            </a:endParaRPr>
          </a:p>
        </p:txBody>
      </p:sp>
    </p:spTree>
    <p:extLst>
      <p:ext uri="{BB962C8B-B14F-4D97-AF65-F5344CB8AC3E}">
        <p14:creationId xmlns:p14="http://schemas.microsoft.com/office/powerpoint/2010/main" val="1534298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fontScheme name="Blueprint">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2693</TotalTime>
  <Words>2226</Words>
  <Application>Microsoft Office PowerPoint</Application>
  <PresentationFormat>On-screen Show (4:3)</PresentationFormat>
  <Paragraphs>282</Paragraphs>
  <Slides>30</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Comic Sans MS</vt:lpstr>
      <vt:lpstr>Tahoma</vt:lpstr>
      <vt:lpstr>Times New Roman</vt:lpstr>
      <vt:lpstr>Wingdings</vt:lpstr>
      <vt:lpstr>Blueprint</vt:lpstr>
      <vt:lpstr>  Welcome to the   ‘Getting To Know Year 6’   2022</vt:lpstr>
      <vt:lpstr>The Year 6 Team</vt:lpstr>
      <vt:lpstr>PowerPoint Presentation</vt:lpstr>
      <vt:lpstr>Our School Aims and Values</vt:lpstr>
      <vt:lpstr>PowerPoint Presentation</vt:lpstr>
      <vt:lpstr>PowerPoint Presentation</vt:lpstr>
      <vt:lpstr>PowerPoint Presentation</vt:lpstr>
      <vt:lpstr>PowerPoint Presentation</vt:lpstr>
      <vt:lpstr>PowerPoint Presentation</vt:lpstr>
      <vt:lpstr>PowerPoint Presentation</vt:lpstr>
      <vt:lpstr>Curriculum Map: Autumn 2022</vt:lpstr>
      <vt:lpstr>SATs</vt:lpstr>
      <vt:lpstr>SATs</vt:lpstr>
      <vt:lpstr>SATs</vt:lpstr>
      <vt:lpstr>SATs</vt:lpstr>
      <vt:lpstr>SATs</vt:lpstr>
      <vt:lpstr>Mathematics</vt:lpstr>
      <vt:lpstr>An example of independent learning in maths </vt:lpstr>
      <vt:lpstr>Reading</vt:lpstr>
      <vt:lpstr>Reading</vt:lpstr>
      <vt:lpstr>Accelerated Reader</vt:lpstr>
      <vt:lpstr>PowerPoint Presentation</vt:lpstr>
      <vt:lpstr>Writing</vt:lpstr>
      <vt:lpstr>RWI Spelling</vt:lpstr>
      <vt:lpstr>PowerPoint Presentation</vt:lpstr>
      <vt:lpstr>End of Year 6 Arrangements</vt:lpstr>
      <vt:lpstr> E-Safety</vt:lpstr>
      <vt:lpstr>Secondary Transition</vt:lpstr>
      <vt:lpstr>PowerPoint Presentation</vt:lpstr>
      <vt:lpstr>PowerPoint Presentation</vt:lpstr>
    </vt:vector>
  </TitlesOfParts>
  <Company>PL5 4AA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chantaltillen</dc:creator>
  <cp:lastModifiedBy>Emma Marriott</cp:lastModifiedBy>
  <cp:revision>172</cp:revision>
  <dcterms:created xsi:type="dcterms:W3CDTF">2008-11-09T17:37:18Z</dcterms:created>
  <dcterms:modified xsi:type="dcterms:W3CDTF">2022-09-20T14:12:38Z</dcterms:modified>
</cp:coreProperties>
</file>