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295" r:id="rId2"/>
    <p:sldId id="257" r:id="rId3"/>
    <p:sldId id="373" r:id="rId4"/>
    <p:sldId id="256" r:id="rId5"/>
    <p:sldId id="296" r:id="rId6"/>
    <p:sldId id="309" r:id="rId7"/>
    <p:sldId id="301" r:id="rId8"/>
    <p:sldId id="300" r:id="rId9"/>
    <p:sldId id="302" r:id="rId10"/>
    <p:sldId id="260" r:id="rId11"/>
    <p:sldId id="374" r:id="rId12"/>
    <p:sldId id="379" r:id="rId13"/>
    <p:sldId id="375" r:id="rId14"/>
    <p:sldId id="376" r:id="rId15"/>
    <p:sldId id="377" r:id="rId16"/>
    <p:sldId id="378" r:id="rId17"/>
    <p:sldId id="284" r:id="rId18"/>
    <p:sldId id="384" r:id="rId19"/>
    <p:sldId id="258" r:id="rId20"/>
    <p:sldId id="261" r:id="rId21"/>
    <p:sldId id="380" r:id="rId22"/>
    <p:sldId id="381" r:id="rId23"/>
    <p:sldId id="383" r:id="rId24"/>
    <p:sldId id="266" r:id="rId25"/>
    <p:sldId id="303" r:id="rId26"/>
    <p:sldId id="299" r:id="rId27"/>
    <p:sldId id="265" r:id="rId28"/>
    <p:sldId id="304" r:id="rId29"/>
    <p:sldId id="390" r:id="rId30"/>
    <p:sldId id="290" r:id="rId31"/>
    <p:sldId id="272" r:id="rId32"/>
    <p:sldId id="292" r:id="rId33"/>
    <p:sldId id="293" r:id="rId34"/>
    <p:sldId id="294" r:id="rId35"/>
    <p:sldId id="385" r:id="rId36"/>
    <p:sldId id="326" r:id="rId37"/>
    <p:sldId id="333" r:id="rId38"/>
    <p:sldId id="335" r:id="rId39"/>
    <p:sldId id="338" r:id="rId40"/>
    <p:sldId id="339" r:id="rId41"/>
    <p:sldId id="342" r:id="rId42"/>
    <p:sldId id="344" r:id="rId43"/>
    <p:sldId id="348" r:id="rId44"/>
    <p:sldId id="363" r:id="rId45"/>
    <p:sldId id="386" r:id="rId46"/>
    <p:sldId id="311" r:id="rId47"/>
    <p:sldId id="312" r:id="rId48"/>
    <p:sldId id="313" r:id="rId49"/>
    <p:sldId id="314" r:id="rId50"/>
    <p:sldId id="315" r:id="rId51"/>
    <p:sldId id="316" r:id="rId52"/>
    <p:sldId id="317" r:id="rId53"/>
    <p:sldId id="318" r:id="rId54"/>
    <p:sldId id="319" r:id="rId55"/>
    <p:sldId id="320" r:id="rId56"/>
    <p:sldId id="387" r:id="rId57"/>
    <p:sldId id="388" r:id="rId58"/>
    <p:sldId id="389" r:id="rId59"/>
  </p:sldIdLst>
  <p:sldSz cx="9144000" cy="6858000" type="screen4x3"/>
  <p:notesSz cx="7102475" cy="102314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109" d="100"/>
          <a:sy n="109" d="100"/>
        </p:scale>
        <p:origin x="168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B26160-D7B9-459A-AC02-0B862C38858D}" type="doc">
      <dgm:prSet loTypeId="urn:microsoft.com/office/officeart/2005/8/layout/chevron1" loCatId="process" qsTypeId="urn:microsoft.com/office/officeart/2005/8/quickstyle/simple1" qsCatId="simple" csTypeId="urn:microsoft.com/office/officeart/2005/8/colors/colorful1" csCatId="colorful" phldr="1"/>
      <dgm:spPr/>
    </dgm:pt>
    <dgm:pt modelId="{3A78FAB2-ED6B-41B2-84DE-6B0C61415B11}">
      <dgm:prSet phldrT="[Text]" custT="1"/>
      <dgm:spPr>
        <a:solidFill>
          <a:schemeClr val="accent1"/>
        </a:solidFill>
      </dgm:spPr>
      <dgm:t>
        <a:bodyPr/>
        <a:lstStyle/>
        <a:p>
          <a:r>
            <a:rPr lang="en-GB" sz="1800" dirty="0" smtClean="0">
              <a:solidFill>
                <a:schemeClr val="tx1"/>
              </a:solidFill>
            </a:rPr>
            <a:t>Download School Jam for free from the App store or Google Play.</a:t>
          </a:r>
          <a:endParaRPr lang="en-GB" sz="1800" dirty="0">
            <a:solidFill>
              <a:schemeClr val="tx1"/>
            </a:solidFill>
          </a:endParaRPr>
        </a:p>
      </dgm:t>
    </dgm:pt>
    <dgm:pt modelId="{6D119575-9787-4EE0-ADAA-CBE920E84B0E}" type="parTrans" cxnId="{42E58DDD-91B0-4B0B-8B45-E5E7B385374F}">
      <dgm:prSet/>
      <dgm:spPr/>
      <dgm:t>
        <a:bodyPr/>
        <a:lstStyle/>
        <a:p>
          <a:endParaRPr lang="en-GB"/>
        </a:p>
      </dgm:t>
    </dgm:pt>
    <dgm:pt modelId="{D5CFBF1C-E4DB-46D8-AD5E-3316669FDD8E}" type="sibTrans" cxnId="{42E58DDD-91B0-4B0B-8B45-E5E7B385374F}">
      <dgm:prSet/>
      <dgm:spPr/>
      <dgm:t>
        <a:bodyPr/>
        <a:lstStyle/>
        <a:p>
          <a:endParaRPr lang="en-GB"/>
        </a:p>
      </dgm:t>
    </dgm:pt>
    <dgm:pt modelId="{56FE87FD-5607-4FDD-BC5A-96458C86F5DA}">
      <dgm:prSet phldrT="[Text]" custT="1"/>
      <dgm:spPr>
        <a:solidFill>
          <a:schemeClr val="accent2"/>
        </a:solidFill>
      </dgm:spPr>
      <dgm:t>
        <a:bodyPr/>
        <a:lstStyle/>
        <a:p>
          <a:r>
            <a:rPr lang="en-GB" sz="1800" dirty="0" smtClean="0">
              <a:solidFill>
                <a:schemeClr val="tx1"/>
              </a:solidFill>
            </a:rPr>
            <a:t>Look out for your child’s code in their book bag.</a:t>
          </a:r>
          <a:endParaRPr lang="en-GB" sz="1800" dirty="0">
            <a:solidFill>
              <a:schemeClr val="tx1"/>
            </a:solidFill>
          </a:endParaRPr>
        </a:p>
      </dgm:t>
    </dgm:pt>
    <dgm:pt modelId="{E505EFEF-8F52-4DC0-BF6A-783DC15C31E8}" type="parTrans" cxnId="{2870C646-6B12-4980-BB78-BA923D6E7CB6}">
      <dgm:prSet/>
      <dgm:spPr/>
      <dgm:t>
        <a:bodyPr/>
        <a:lstStyle/>
        <a:p>
          <a:endParaRPr lang="en-GB"/>
        </a:p>
      </dgm:t>
    </dgm:pt>
    <dgm:pt modelId="{16B42340-AAA7-4910-978E-EF235563F58B}" type="sibTrans" cxnId="{2870C646-6B12-4980-BB78-BA923D6E7CB6}">
      <dgm:prSet/>
      <dgm:spPr/>
      <dgm:t>
        <a:bodyPr/>
        <a:lstStyle/>
        <a:p>
          <a:endParaRPr lang="en-GB"/>
        </a:p>
      </dgm:t>
    </dgm:pt>
    <dgm:pt modelId="{24E0F6F7-7C04-4E89-B974-03E5C852E015}">
      <dgm:prSet phldrT="[Text]" custT="1"/>
      <dgm:spPr>
        <a:solidFill>
          <a:schemeClr val="accent3"/>
        </a:solidFill>
      </dgm:spPr>
      <dgm:t>
        <a:bodyPr/>
        <a:lstStyle/>
        <a:p>
          <a:pPr algn="ctr"/>
          <a:r>
            <a:rPr lang="en-GB" sz="1600" dirty="0" smtClean="0"/>
            <a:t>Fill in your details and your child code on the app – then get ready to do some fun activities!</a:t>
          </a:r>
          <a:endParaRPr lang="en-GB" sz="1600" dirty="0"/>
        </a:p>
      </dgm:t>
    </dgm:pt>
    <dgm:pt modelId="{406A4C13-B799-410D-B1BA-A22E98094655}" type="parTrans" cxnId="{15D71898-3C51-4265-A5E3-9615DB23BE79}">
      <dgm:prSet/>
      <dgm:spPr/>
      <dgm:t>
        <a:bodyPr/>
        <a:lstStyle/>
        <a:p>
          <a:endParaRPr lang="en-GB"/>
        </a:p>
      </dgm:t>
    </dgm:pt>
    <dgm:pt modelId="{705463E2-6F68-4A71-80E2-0762DFF2C53C}" type="sibTrans" cxnId="{15D71898-3C51-4265-A5E3-9615DB23BE79}">
      <dgm:prSet/>
      <dgm:spPr/>
      <dgm:t>
        <a:bodyPr/>
        <a:lstStyle/>
        <a:p>
          <a:endParaRPr lang="en-GB"/>
        </a:p>
      </dgm:t>
    </dgm:pt>
    <dgm:pt modelId="{89A9B26B-F84B-4814-AC17-3FFC8F4E25AF}" type="pres">
      <dgm:prSet presAssocID="{10B26160-D7B9-459A-AC02-0B862C38858D}" presName="Name0" presStyleCnt="0">
        <dgm:presLayoutVars>
          <dgm:dir/>
          <dgm:animLvl val="lvl"/>
          <dgm:resizeHandles val="exact"/>
        </dgm:presLayoutVars>
      </dgm:prSet>
      <dgm:spPr/>
    </dgm:pt>
    <dgm:pt modelId="{301B0872-7EE4-4DB1-BC94-2E80566C5EF2}" type="pres">
      <dgm:prSet presAssocID="{3A78FAB2-ED6B-41B2-84DE-6B0C61415B11}" presName="parTxOnly" presStyleLbl="node1" presStyleIdx="0" presStyleCnt="3">
        <dgm:presLayoutVars>
          <dgm:chMax val="0"/>
          <dgm:chPref val="0"/>
          <dgm:bulletEnabled val="1"/>
        </dgm:presLayoutVars>
      </dgm:prSet>
      <dgm:spPr/>
      <dgm:t>
        <a:bodyPr/>
        <a:lstStyle/>
        <a:p>
          <a:endParaRPr lang="en-GB"/>
        </a:p>
      </dgm:t>
    </dgm:pt>
    <dgm:pt modelId="{916C4C19-37B4-4B31-9D2B-C888602CFFDC}" type="pres">
      <dgm:prSet presAssocID="{D5CFBF1C-E4DB-46D8-AD5E-3316669FDD8E}" presName="parTxOnlySpace" presStyleCnt="0"/>
      <dgm:spPr/>
    </dgm:pt>
    <dgm:pt modelId="{6F5A6FCA-B7AE-4477-AEE2-AD7D91570722}" type="pres">
      <dgm:prSet presAssocID="{56FE87FD-5607-4FDD-BC5A-96458C86F5DA}" presName="parTxOnly" presStyleLbl="node1" presStyleIdx="1" presStyleCnt="3">
        <dgm:presLayoutVars>
          <dgm:chMax val="0"/>
          <dgm:chPref val="0"/>
          <dgm:bulletEnabled val="1"/>
        </dgm:presLayoutVars>
      </dgm:prSet>
      <dgm:spPr/>
      <dgm:t>
        <a:bodyPr/>
        <a:lstStyle/>
        <a:p>
          <a:endParaRPr lang="en-GB"/>
        </a:p>
      </dgm:t>
    </dgm:pt>
    <dgm:pt modelId="{E00BC04B-4019-4B7A-81E6-6F8569300C7D}" type="pres">
      <dgm:prSet presAssocID="{16B42340-AAA7-4910-978E-EF235563F58B}" presName="parTxOnlySpace" presStyleCnt="0"/>
      <dgm:spPr/>
    </dgm:pt>
    <dgm:pt modelId="{DF317433-B640-4164-8DBA-BB61601BCA15}" type="pres">
      <dgm:prSet presAssocID="{24E0F6F7-7C04-4E89-B974-03E5C852E015}" presName="parTxOnly" presStyleLbl="node1" presStyleIdx="2" presStyleCnt="3">
        <dgm:presLayoutVars>
          <dgm:chMax val="0"/>
          <dgm:chPref val="0"/>
          <dgm:bulletEnabled val="1"/>
        </dgm:presLayoutVars>
      </dgm:prSet>
      <dgm:spPr/>
      <dgm:t>
        <a:bodyPr/>
        <a:lstStyle/>
        <a:p>
          <a:endParaRPr lang="en-GB"/>
        </a:p>
      </dgm:t>
    </dgm:pt>
  </dgm:ptLst>
  <dgm:cxnLst>
    <dgm:cxn modelId="{5935700D-1D9E-4C9F-8F36-77991A82F557}" type="presOf" srcId="{10B26160-D7B9-459A-AC02-0B862C38858D}" destId="{89A9B26B-F84B-4814-AC17-3FFC8F4E25AF}" srcOrd="0" destOrd="0" presId="urn:microsoft.com/office/officeart/2005/8/layout/chevron1"/>
    <dgm:cxn modelId="{42E58DDD-91B0-4B0B-8B45-E5E7B385374F}" srcId="{10B26160-D7B9-459A-AC02-0B862C38858D}" destId="{3A78FAB2-ED6B-41B2-84DE-6B0C61415B11}" srcOrd="0" destOrd="0" parTransId="{6D119575-9787-4EE0-ADAA-CBE920E84B0E}" sibTransId="{D5CFBF1C-E4DB-46D8-AD5E-3316669FDD8E}"/>
    <dgm:cxn modelId="{8FB6E506-DB63-4EB0-A305-232B4FA6ABE8}" type="presOf" srcId="{24E0F6F7-7C04-4E89-B974-03E5C852E015}" destId="{DF317433-B640-4164-8DBA-BB61601BCA15}" srcOrd="0" destOrd="0" presId="urn:microsoft.com/office/officeart/2005/8/layout/chevron1"/>
    <dgm:cxn modelId="{2870C646-6B12-4980-BB78-BA923D6E7CB6}" srcId="{10B26160-D7B9-459A-AC02-0B862C38858D}" destId="{56FE87FD-5607-4FDD-BC5A-96458C86F5DA}" srcOrd="1" destOrd="0" parTransId="{E505EFEF-8F52-4DC0-BF6A-783DC15C31E8}" sibTransId="{16B42340-AAA7-4910-978E-EF235563F58B}"/>
    <dgm:cxn modelId="{B92BF72A-CC41-4BD3-868C-6181EEA1F164}" type="presOf" srcId="{3A78FAB2-ED6B-41B2-84DE-6B0C61415B11}" destId="{301B0872-7EE4-4DB1-BC94-2E80566C5EF2}" srcOrd="0" destOrd="0" presId="urn:microsoft.com/office/officeart/2005/8/layout/chevron1"/>
    <dgm:cxn modelId="{3CDBF4F5-164C-4BE0-B53D-E319B77343C3}" type="presOf" srcId="{56FE87FD-5607-4FDD-BC5A-96458C86F5DA}" destId="{6F5A6FCA-B7AE-4477-AEE2-AD7D91570722}" srcOrd="0" destOrd="0" presId="urn:microsoft.com/office/officeart/2005/8/layout/chevron1"/>
    <dgm:cxn modelId="{15D71898-3C51-4265-A5E3-9615DB23BE79}" srcId="{10B26160-D7B9-459A-AC02-0B862C38858D}" destId="{24E0F6F7-7C04-4E89-B974-03E5C852E015}" srcOrd="2" destOrd="0" parTransId="{406A4C13-B799-410D-B1BA-A22E98094655}" sibTransId="{705463E2-6F68-4A71-80E2-0762DFF2C53C}"/>
    <dgm:cxn modelId="{873FE857-5F59-4658-BC4B-F058BDD4F9A1}" type="presParOf" srcId="{89A9B26B-F84B-4814-AC17-3FFC8F4E25AF}" destId="{301B0872-7EE4-4DB1-BC94-2E80566C5EF2}" srcOrd="0" destOrd="0" presId="urn:microsoft.com/office/officeart/2005/8/layout/chevron1"/>
    <dgm:cxn modelId="{824B0EC2-6A11-4FAD-BF10-09B7C50FDE96}" type="presParOf" srcId="{89A9B26B-F84B-4814-AC17-3FFC8F4E25AF}" destId="{916C4C19-37B4-4B31-9D2B-C888602CFFDC}" srcOrd="1" destOrd="0" presId="urn:microsoft.com/office/officeart/2005/8/layout/chevron1"/>
    <dgm:cxn modelId="{8790C728-DDCC-48D8-AF99-8E47B6B37F7D}" type="presParOf" srcId="{89A9B26B-F84B-4814-AC17-3FFC8F4E25AF}" destId="{6F5A6FCA-B7AE-4477-AEE2-AD7D91570722}" srcOrd="2" destOrd="0" presId="urn:microsoft.com/office/officeart/2005/8/layout/chevron1"/>
    <dgm:cxn modelId="{34FD770F-4EB1-4EED-A8A0-FEBB602C1D68}" type="presParOf" srcId="{89A9B26B-F84B-4814-AC17-3FFC8F4E25AF}" destId="{E00BC04B-4019-4B7A-81E6-6F8569300C7D}" srcOrd="3" destOrd="0" presId="urn:microsoft.com/office/officeart/2005/8/layout/chevron1"/>
    <dgm:cxn modelId="{A7DB34AD-4609-4D40-8B56-C829331E33C3}" type="presParOf" srcId="{89A9B26B-F84B-4814-AC17-3FFC8F4E25AF}" destId="{DF317433-B640-4164-8DBA-BB61601BCA1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B0872-7EE4-4DB1-BC94-2E80566C5EF2}">
      <dsp:nvSpPr>
        <dsp:cNvPr id="0" name=""/>
        <dsp:cNvSpPr/>
      </dsp:nvSpPr>
      <dsp:spPr>
        <a:xfrm>
          <a:off x="2553" y="2282962"/>
          <a:ext cx="3110810" cy="124432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GB" sz="1800" kern="1200" dirty="0" smtClean="0">
              <a:solidFill>
                <a:schemeClr val="tx1"/>
              </a:solidFill>
            </a:rPr>
            <a:t>Download School Jam for free from the App store or Google Play.</a:t>
          </a:r>
          <a:endParaRPr lang="en-GB" sz="1800" kern="1200" dirty="0">
            <a:solidFill>
              <a:schemeClr val="tx1"/>
            </a:solidFill>
          </a:endParaRPr>
        </a:p>
      </dsp:txBody>
      <dsp:txXfrm>
        <a:off x="624715" y="2282962"/>
        <a:ext cx="1866486" cy="1244324"/>
      </dsp:txXfrm>
    </dsp:sp>
    <dsp:sp modelId="{6F5A6FCA-B7AE-4477-AEE2-AD7D91570722}">
      <dsp:nvSpPr>
        <dsp:cNvPr id="0" name=""/>
        <dsp:cNvSpPr/>
      </dsp:nvSpPr>
      <dsp:spPr>
        <a:xfrm>
          <a:off x="2802282" y="2282962"/>
          <a:ext cx="3110810" cy="1244324"/>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GB" sz="1800" kern="1200" dirty="0" smtClean="0">
              <a:solidFill>
                <a:schemeClr val="tx1"/>
              </a:solidFill>
            </a:rPr>
            <a:t>Look out for your child’s code in their book bag.</a:t>
          </a:r>
          <a:endParaRPr lang="en-GB" sz="1800" kern="1200" dirty="0">
            <a:solidFill>
              <a:schemeClr val="tx1"/>
            </a:solidFill>
          </a:endParaRPr>
        </a:p>
      </dsp:txBody>
      <dsp:txXfrm>
        <a:off x="3424444" y="2282962"/>
        <a:ext cx="1866486" cy="1244324"/>
      </dsp:txXfrm>
    </dsp:sp>
    <dsp:sp modelId="{DF317433-B640-4164-8DBA-BB61601BCA15}">
      <dsp:nvSpPr>
        <dsp:cNvPr id="0" name=""/>
        <dsp:cNvSpPr/>
      </dsp:nvSpPr>
      <dsp:spPr>
        <a:xfrm>
          <a:off x="5602011" y="2282962"/>
          <a:ext cx="3110810" cy="1244324"/>
        </a:xfrm>
        <a:prstGeom prst="chevr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GB" sz="1600" kern="1200" dirty="0" smtClean="0"/>
            <a:t>Fill in your details and your child code on the app – then get ready to do some fun activities!</a:t>
          </a:r>
          <a:endParaRPr lang="en-GB" sz="1600" kern="1200" dirty="0"/>
        </a:p>
      </dsp:txBody>
      <dsp:txXfrm>
        <a:off x="6224173" y="2282962"/>
        <a:ext cx="1866486" cy="124432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353" cy="513630"/>
          </a:xfrm>
          <a:prstGeom prst="rect">
            <a:avLst/>
          </a:prstGeom>
        </p:spPr>
        <p:txBody>
          <a:bodyPr vert="horz" lIns="95463" tIns="47732" rIns="95463" bIns="47732" rtlCol="0"/>
          <a:lstStyle>
            <a:lvl1pPr algn="l">
              <a:defRPr sz="1300"/>
            </a:lvl1pPr>
          </a:lstStyle>
          <a:p>
            <a:endParaRPr lang="en-GB" dirty="0"/>
          </a:p>
        </p:txBody>
      </p:sp>
      <p:sp>
        <p:nvSpPr>
          <p:cNvPr id="3" name="Date Placeholder 2"/>
          <p:cNvSpPr>
            <a:spLocks noGrp="1"/>
          </p:cNvSpPr>
          <p:nvPr>
            <p:ph type="dt" sz="quarter" idx="1"/>
          </p:nvPr>
        </p:nvSpPr>
        <p:spPr>
          <a:xfrm>
            <a:off x="4022448" y="0"/>
            <a:ext cx="3078352" cy="513630"/>
          </a:xfrm>
          <a:prstGeom prst="rect">
            <a:avLst/>
          </a:prstGeom>
        </p:spPr>
        <p:txBody>
          <a:bodyPr vert="horz" lIns="95463" tIns="47732" rIns="95463" bIns="47732" rtlCol="0"/>
          <a:lstStyle>
            <a:lvl1pPr algn="r">
              <a:defRPr sz="1300"/>
            </a:lvl1pPr>
          </a:lstStyle>
          <a:p>
            <a:fld id="{937E1491-12F5-4273-B3DB-269069122C2C}" type="datetimeFigureOut">
              <a:rPr lang="en-GB" smtClean="0"/>
              <a:t>23/01/2020</a:t>
            </a:fld>
            <a:endParaRPr lang="en-GB" dirty="0"/>
          </a:p>
        </p:txBody>
      </p:sp>
      <p:sp>
        <p:nvSpPr>
          <p:cNvPr id="4" name="Footer Placeholder 3"/>
          <p:cNvSpPr>
            <a:spLocks noGrp="1"/>
          </p:cNvSpPr>
          <p:nvPr>
            <p:ph type="ftr" sz="quarter" idx="2"/>
          </p:nvPr>
        </p:nvSpPr>
        <p:spPr>
          <a:xfrm>
            <a:off x="1" y="9717808"/>
            <a:ext cx="3078353" cy="513630"/>
          </a:xfrm>
          <a:prstGeom prst="rect">
            <a:avLst/>
          </a:prstGeom>
        </p:spPr>
        <p:txBody>
          <a:bodyPr vert="horz" lIns="95463" tIns="47732" rIns="95463" bIns="47732" rtlCol="0" anchor="b"/>
          <a:lstStyle>
            <a:lvl1pPr algn="l">
              <a:defRPr sz="1300"/>
            </a:lvl1pPr>
          </a:lstStyle>
          <a:p>
            <a:endParaRPr lang="en-GB" dirty="0"/>
          </a:p>
        </p:txBody>
      </p:sp>
      <p:sp>
        <p:nvSpPr>
          <p:cNvPr id="5" name="Slide Number Placeholder 4"/>
          <p:cNvSpPr>
            <a:spLocks noGrp="1"/>
          </p:cNvSpPr>
          <p:nvPr>
            <p:ph type="sldNum" sz="quarter" idx="3"/>
          </p:nvPr>
        </p:nvSpPr>
        <p:spPr>
          <a:xfrm>
            <a:off x="4022448" y="9717808"/>
            <a:ext cx="3078352" cy="513630"/>
          </a:xfrm>
          <a:prstGeom prst="rect">
            <a:avLst/>
          </a:prstGeom>
        </p:spPr>
        <p:txBody>
          <a:bodyPr vert="horz" lIns="95463" tIns="47732" rIns="95463" bIns="47732" rtlCol="0" anchor="b"/>
          <a:lstStyle>
            <a:lvl1pPr algn="r">
              <a:defRPr sz="1300"/>
            </a:lvl1pPr>
          </a:lstStyle>
          <a:p>
            <a:fld id="{B03C327F-4546-4932-A436-A9C4A3C4E861}" type="slidenum">
              <a:rPr lang="en-GB" smtClean="0"/>
              <a:t>‹#›</a:t>
            </a:fld>
            <a:endParaRPr lang="en-GB" dirty="0"/>
          </a:p>
        </p:txBody>
      </p:sp>
    </p:spTree>
    <p:extLst>
      <p:ext uri="{BB962C8B-B14F-4D97-AF65-F5344CB8AC3E}">
        <p14:creationId xmlns:p14="http://schemas.microsoft.com/office/powerpoint/2010/main" val="461697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2725" y="0"/>
            <a:ext cx="3078163" cy="512763"/>
          </a:xfrm>
          <a:prstGeom prst="rect">
            <a:avLst/>
          </a:prstGeom>
        </p:spPr>
        <p:txBody>
          <a:bodyPr vert="horz" lIns="91440" tIns="45720" rIns="91440" bIns="45720" rtlCol="0"/>
          <a:lstStyle>
            <a:lvl1pPr algn="r">
              <a:defRPr sz="1200"/>
            </a:lvl1pPr>
          </a:lstStyle>
          <a:p>
            <a:fld id="{B801F000-C698-4611-BCDA-C80D893EBFEA}" type="datetimeFigureOut">
              <a:rPr lang="en-GB" smtClean="0"/>
              <a:t>23/01/2020</a:t>
            </a:fld>
            <a:endParaRPr lang="en-GB"/>
          </a:p>
        </p:txBody>
      </p:sp>
      <p:sp>
        <p:nvSpPr>
          <p:cNvPr id="4" name="Slide Image Placeholder 3"/>
          <p:cNvSpPr>
            <a:spLocks noGrp="1" noRot="1" noChangeAspect="1"/>
          </p:cNvSpPr>
          <p:nvPr>
            <p:ph type="sldImg" idx="2"/>
          </p:nvPr>
        </p:nvSpPr>
        <p:spPr>
          <a:xfrm>
            <a:off x="1249363" y="1279525"/>
            <a:ext cx="4603750" cy="34528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9613" y="4924425"/>
            <a:ext cx="5683250" cy="402748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18675"/>
            <a:ext cx="3078163" cy="51276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2725" y="9718675"/>
            <a:ext cx="3078163" cy="512763"/>
          </a:xfrm>
          <a:prstGeom prst="rect">
            <a:avLst/>
          </a:prstGeom>
        </p:spPr>
        <p:txBody>
          <a:bodyPr vert="horz" lIns="91440" tIns="45720" rIns="91440" bIns="45720" rtlCol="0" anchor="b"/>
          <a:lstStyle>
            <a:lvl1pPr algn="r">
              <a:defRPr sz="1200"/>
            </a:lvl1pPr>
          </a:lstStyle>
          <a:p>
            <a:fld id="{466FE201-9959-484E-B376-AF653A21EB14}" type="slidenum">
              <a:rPr lang="en-GB" smtClean="0"/>
              <a:t>‹#›</a:t>
            </a:fld>
            <a:endParaRPr lang="en-GB"/>
          </a:p>
        </p:txBody>
      </p:sp>
    </p:spTree>
    <p:extLst>
      <p:ext uri="{BB962C8B-B14F-4D97-AF65-F5344CB8AC3E}">
        <p14:creationId xmlns:p14="http://schemas.microsoft.com/office/powerpoint/2010/main" val="656500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SJ</a:t>
            </a:r>
            <a:endParaRPr lang="en-GB" dirty="0"/>
          </a:p>
        </p:txBody>
      </p:sp>
      <p:sp>
        <p:nvSpPr>
          <p:cNvPr id="4" name="Slide Number Placeholder 3"/>
          <p:cNvSpPr>
            <a:spLocks noGrp="1"/>
          </p:cNvSpPr>
          <p:nvPr>
            <p:ph type="sldNum" sz="quarter" idx="10"/>
          </p:nvPr>
        </p:nvSpPr>
        <p:spPr/>
        <p:txBody>
          <a:bodyPr/>
          <a:lstStyle/>
          <a:p>
            <a:fld id="{466FE201-9959-484E-B376-AF653A21EB14}" type="slidenum">
              <a:rPr lang="en-GB" smtClean="0"/>
              <a:t>1</a:t>
            </a:fld>
            <a:endParaRPr lang="en-GB"/>
          </a:p>
        </p:txBody>
      </p:sp>
    </p:spTree>
    <p:extLst>
      <p:ext uri="{BB962C8B-B14F-4D97-AF65-F5344CB8AC3E}">
        <p14:creationId xmlns:p14="http://schemas.microsoft.com/office/powerpoint/2010/main" val="3716675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Sj</a:t>
            </a:r>
            <a:endParaRPr lang="en-GB" dirty="0"/>
          </a:p>
        </p:txBody>
      </p:sp>
      <p:sp>
        <p:nvSpPr>
          <p:cNvPr id="4" name="Slide Number Placeholder 3"/>
          <p:cNvSpPr>
            <a:spLocks noGrp="1"/>
          </p:cNvSpPr>
          <p:nvPr>
            <p:ph type="sldNum" sz="quarter" idx="10"/>
          </p:nvPr>
        </p:nvSpPr>
        <p:spPr/>
        <p:txBody>
          <a:bodyPr/>
          <a:lstStyle/>
          <a:p>
            <a:fld id="{466FE201-9959-484E-B376-AF653A21EB14}" type="slidenum">
              <a:rPr lang="en-GB" smtClean="0"/>
              <a:t>24</a:t>
            </a:fld>
            <a:endParaRPr lang="en-GB"/>
          </a:p>
        </p:txBody>
      </p:sp>
    </p:spTree>
    <p:extLst>
      <p:ext uri="{BB962C8B-B14F-4D97-AF65-F5344CB8AC3E}">
        <p14:creationId xmlns:p14="http://schemas.microsoft.com/office/powerpoint/2010/main" val="3833047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MC</a:t>
            </a:r>
            <a:endParaRPr lang="en-GB" dirty="0"/>
          </a:p>
        </p:txBody>
      </p:sp>
      <p:sp>
        <p:nvSpPr>
          <p:cNvPr id="4" name="Slide Number Placeholder 3"/>
          <p:cNvSpPr>
            <a:spLocks noGrp="1"/>
          </p:cNvSpPr>
          <p:nvPr>
            <p:ph type="sldNum" sz="quarter" idx="10"/>
          </p:nvPr>
        </p:nvSpPr>
        <p:spPr/>
        <p:txBody>
          <a:bodyPr/>
          <a:lstStyle/>
          <a:p>
            <a:fld id="{466FE201-9959-484E-B376-AF653A21EB14}" type="slidenum">
              <a:rPr lang="en-GB" smtClean="0"/>
              <a:t>25</a:t>
            </a:fld>
            <a:endParaRPr lang="en-GB"/>
          </a:p>
        </p:txBody>
      </p:sp>
    </p:spTree>
    <p:extLst>
      <p:ext uri="{BB962C8B-B14F-4D97-AF65-F5344CB8AC3E}">
        <p14:creationId xmlns:p14="http://schemas.microsoft.com/office/powerpoint/2010/main" val="3701919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SJ</a:t>
            </a:r>
            <a:endParaRPr lang="en-GB" dirty="0"/>
          </a:p>
        </p:txBody>
      </p:sp>
      <p:sp>
        <p:nvSpPr>
          <p:cNvPr id="4" name="Slide Number Placeholder 3"/>
          <p:cNvSpPr>
            <a:spLocks noGrp="1"/>
          </p:cNvSpPr>
          <p:nvPr>
            <p:ph type="sldNum" sz="quarter" idx="10"/>
          </p:nvPr>
        </p:nvSpPr>
        <p:spPr/>
        <p:txBody>
          <a:bodyPr/>
          <a:lstStyle/>
          <a:p>
            <a:fld id="{466FE201-9959-484E-B376-AF653A21EB14}" type="slidenum">
              <a:rPr lang="en-GB" smtClean="0"/>
              <a:t>26</a:t>
            </a:fld>
            <a:endParaRPr lang="en-GB"/>
          </a:p>
        </p:txBody>
      </p:sp>
    </p:spTree>
    <p:extLst>
      <p:ext uri="{BB962C8B-B14F-4D97-AF65-F5344CB8AC3E}">
        <p14:creationId xmlns:p14="http://schemas.microsoft.com/office/powerpoint/2010/main" val="3058947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SJ</a:t>
            </a:r>
            <a:endParaRPr lang="en-GB" dirty="0"/>
          </a:p>
        </p:txBody>
      </p:sp>
      <p:sp>
        <p:nvSpPr>
          <p:cNvPr id="4" name="Slide Number Placeholder 3"/>
          <p:cNvSpPr>
            <a:spLocks noGrp="1"/>
          </p:cNvSpPr>
          <p:nvPr>
            <p:ph type="sldNum" sz="quarter" idx="10"/>
          </p:nvPr>
        </p:nvSpPr>
        <p:spPr/>
        <p:txBody>
          <a:bodyPr/>
          <a:lstStyle/>
          <a:p>
            <a:fld id="{466FE201-9959-484E-B376-AF653A21EB14}" type="slidenum">
              <a:rPr lang="en-GB" smtClean="0"/>
              <a:t>27</a:t>
            </a:fld>
            <a:endParaRPr lang="en-GB"/>
          </a:p>
        </p:txBody>
      </p:sp>
    </p:spTree>
    <p:extLst>
      <p:ext uri="{BB962C8B-B14F-4D97-AF65-F5344CB8AC3E}">
        <p14:creationId xmlns:p14="http://schemas.microsoft.com/office/powerpoint/2010/main" val="1899234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SJ</a:t>
            </a:r>
            <a:endParaRPr lang="en-GB" dirty="0"/>
          </a:p>
        </p:txBody>
      </p:sp>
      <p:sp>
        <p:nvSpPr>
          <p:cNvPr id="4" name="Slide Number Placeholder 3"/>
          <p:cNvSpPr>
            <a:spLocks noGrp="1"/>
          </p:cNvSpPr>
          <p:nvPr>
            <p:ph type="sldNum" sz="quarter" idx="10"/>
          </p:nvPr>
        </p:nvSpPr>
        <p:spPr/>
        <p:txBody>
          <a:bodyPr/>
          <a:lstStyle/>
          <a:p>
            <a:fld id="{466FE201-9959-484E-B376-AF653A21EB14}" type="slidenum">
              <a:rPr lang="en-GB" smtClean="0"/>
              <a:t>28</a:t>
            </a:fld>
            <a:endParaRPr lang="en-GB"/>
          </a:p>
        </p:txBody>
      </p:sp>
    </p:spTree>
    <p:extLst>
      <p:ext uri="{BB962C8B-B14F-4D97-AF65-F5344CB8AC3E}">
        <p14:creationId xmlns:p14="http://schemas.microsoft.com/office/powerpoint/2010/main" val="2124057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MC</a:t>
            </a:r>
            <a:endParaRPr lang="en-GB" dirty="0"/>
          </a:p>
        </p:txBody>
      </p:sp>
      <p:sp>
        <p:nvSpPr>
          <p:cNvPr id="4" name="Slide Number Placeholder 3"/>
          <p:cNvSpPr>
            <a:spLocks noGrp="1"/>
          </p:cNvSpPr>
          <p:nvPr>
            <p:ph type="sldNum" sz="quarter" idx="10"/>
          </p:nvPr>
        </p:nvSpPr>
        <p:spPr/>
        <p:txBody>
          <a:bodyPr/>
          <a:lstStyle/>
          <a:p>
            <a:fld id="{466FE201-9959-484E-B376-AF653A21EB14}" type="slidenum">
              <a:rPr lang="en-GB" smtClean="0"/>
              <a:t>30</a:t>
            </a:fld>
            <a:endParaRPr lang="en-GB"/>
          </a:p>
        </p:txBody>
      </p:sp>
    </p:spTree>
    <p:extLst>
      <p:ext uri="{BB962C8B-B14F-4D97-AF65-F5344CB8AC3E}">
        <p14:creationId xmlns:p14="http://schemas.microsoft.com/office/powerpoint/2010/main" val="3368570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SJ</a:t>
            </a:r>
            <a:endParaRPr lang="en-GB" dirty="0"/>
          </a:p>
        </p:txBody>
      </p:sp>
      <p:sp>
        <p:nvSpPr>
          <p:cNvPr id="4" name="Slide Number Placeholder 3"/>
          <p:cNvSpPr>
            <a:spLocks noGrp="1"/>
          </p:cNvSpPr>
          <p:nvPr>
            <p:ph type="sldNum" sz="quarter" idx="10"/>
          </p:nvPr>
        </p:nvSpPr>
        <p:spPr/>
        <p:txBody>
          <a:bodyPr/>
          <a:lstStyle/>
          <a:p>
            <a:fld id="{466FE201-9959-484E-B376-AF653A21EB14}" type="slidenum">
              <a:rPr lang="en-GB" smtClean="0"/>
              <a:t>31</a:t>
            </a:fld>
            <a:endParaRPr lang="en-GB"/>
          </a:p>
        </p:txBody>
      </p:sp>
    </p:spTree>
    <p:extLst>
      <p:ext uri="{BB962C8B-B14F-4D97-AF65-F5344CB8AC3E}">
        <p14:creationId xmlns:p14="http://schemas.microsoft.com/office/powerpoint/2010/main" val="424804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SJ - timer</a:t>
            </a:r>
            <a:endParaRPr lang="en-GB" dirty="0"/>
          </a:p>
        </p:txBody>
      </p:sp>
      <p:sp>
        <p:nvSpPr>
          <p:cNvPr id="4" name="Slide Number Placeholder 3"/>
          <p:cNvSpPr>
            <a:spLocks noGrp="1"/>
          </p:cNvSpPr>
          <p:nvPr>
            <p:ph type="sldNum" sz="quarter" idx="10"/>
          </p:nvPr>
        </p:nvSpPr>
        <p:spPr/>
        <p:txBody>
          <a:bodyPr/>
          <a:lstStyle/>
          <a:p>
            <a:fld id="{466FE201-9959-484E-B376-AF653A21EB14}" type="slidenum">
              <a:rPr lang="en-GB" smtClean="0"/>
              <a:t>32</a:t>
            </a:fld>
            <a:endParaRPr lang="en-GB"/>
          </a:p>
        </p:txBody>
      </p:sp>
    </p:spTree>
    <p:extLst>
      <p:ext uri="{BB962C8B-B14F-4D97-AF65-F5344CB8AC3E}">
        <p14:creationId xmlns:p14="http://schemas.microsoft.com/office/powerpoint/2010/main" val="449361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SJ</a:t>
            </a:r>
            <a:endParaRPr lang="en-GB" dirty="0"/>
          </a:p>
        </p:txBody>
      </p:sp>
      <p:sp>
        <p:nvSpPr>
          <p:cNvPr id="4" name="Slide Number Placeholder 3"/>
          <p:cNvSpPr>
            <a:spLocks noGrp="1"/>
          </p:cNvSpPr>
          <p:nvPr>
            <p:ph type="sldNum" sz="quarter" idx="10"/>
          </p:nvPr>
        </p:nvSpPr>
        <p:spPr/>
        <p:txBody>
          <a:bodyPr/>
          <a:lstStyle/>
          <a:p>
            <a:fld id="{466FE201-9959-484E-B376-AF653A21EB14}" type="slidenum">
              <a:rPr lang="en-GB" smtClean="0"/>
              <a:t>33</a:t>
            </a:fld>
            <a:endParaRPr lang="en-GB"/>
          </a:p>
        </p:txBody>
      </p:sp>
    </p:spTree>
    <p:extLst>
      <p:ext uri="{BB962C8B-B14F-4D97-AF65-F5344CB8AC3E}">
        <p14:creationId xmlns:p14="http://schemas.microsoft.com/office/powerpoint/2010/main" val="1803172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Press play to play the video. You may need to wiggle the cursor. If your computer is struggling, here’s the video </a:t>
            </a:r>
            <a:r>
              <a:rPr lang="en-GB"/>
              <a:t>on YouTube: https://youtu.be/I2L9N8Nbn3U</a:t>
            </a:r>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36</a:t>
            </a:fld>
            <a:endParaRPr lang="en-GB"/>
          </a:p>
        </p:txBody>
      </p:sp>
    </p:spTree>
    <p:extLst>
      <p:ext uri="{BB962C8B-B14F-4D97-AF65-F5344CB8AC3E}">
        <p14:creationId xmlns:p14="http://schemas.microsoft.com/office/powerpoint/2010/main" val="3141848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SJ</a:t>
            </a:r>
            <a:endParaRPr lang="en-GB" dirty="0"/>
          </a:p>
        </p:txBody>
      </p:sp>
      <p:sp>
        <p:nvSpPr>
          <p:cNvPr id="4" name="Slide Number Placeholder 3"/>
          <p:cNvSpPr>
            <a:spLocks noGrp="1"/>
          </p:cNvSpPr>
          <p:nvPr>
            <p:ph type="sldNum" sz="quarter" idx="10"/>
          </p:nvPr>
        </p:nvSpPr>
        <p:spPr/>
        <p:txBody>
          <a:bodyPr/>
          <a:lstStyle/>
          <a:p>
            <a:fld id="{466FE201-9959-484E-B376-AF653A21EB14}" type="slidenum">
              <a:rPr lang="en-GB" smtClean="0"/>
              <a:t>2</a:t>
            </a:fld>
            <a:endParaRPr lang="en-GB"/>
          </a:p>
        </p:txBody>
      </p:sp>
    </p:spTree>
    <p:extLst>
      <p:ext uri="{BB962C8B-B14F-4D97-AF65-F5344CB8AC3E}">
        <p14:creationId xmlns:p14="http://schemas.microsoft.com/office/powerpoint/2010/main" val="1498807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Available on different devices.</a:t>
            </a:r>
          </a:p>
        </p:txBody>
      </p:sp>
      <p:sp>
        <p:nvSpPr>
          <p:cNvPr id="4" name="Slide Number Placeholder 3"/>
          <p:cNvSpPr>
            <a:spLocks noGrp="1"/>
          </p:cNvSpPr>
          <p:nvPr>
            <p:ph type="sldNum" sz="quarter" idx="5"/>
          </p:nvPr>
        </p:nvSpPr>
        <p:spPr/>
        <p:txBody>
          <a:bodyPr/>
          <a:lstStyle/>
          <a:p>
            <a:fld id="{634104E0-79BA-4744-93FB-2C49E722D411}" type="slidenum">
              <a:rPr lang="en-GB" smtClean="0"/>
              <a:t>37</a:t>
            </a:fld>
            <a:endParaRPr lang="en-GB"/>
          </a:p>
        </p:txBody>
      </p:sp>
    </p:spTree>
    <p:extLst>
      <p:ext uri="{BB962C8B-B14F-4D97-AF65-F5344CB8AC3E}">
        <p14:creationId xmlns:p14="http://schemas.microsoft.com/office/powerpoint/2010/main" val="2835726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18 stages. You start on Rust.</a:t>
            </a:r>
          </a:p>
          <a:p>
            <a:r>
              <a:rPr lang="en-GB" dirty="0"/>
              <a:t>Rust stage contains 5 training levels to familiarise pupils with the interface.</a:t>
            </a:r>
          </a:p>
        </p:txBody>
      </p:sp>
      <p:sp>
        <p:nvSpPr>
          <p:cNvPr id="4" name="Slide Number Placeholder 3"/>
          <p:cNvSpPr>
            <a:spLocks noGrp="1"/>
          </p:cNvSpPr>
          <p:nvPr>
            <p:ph type="sldNum" sz="quarter" idx="5"/>
          </p:nvPr>
        </p:nvSpPr>
        <p:spPr/>
        <p:txBody>
          <a:bodyPr/>
          <a:lstStyle/>
          <a:p>
            <a:fld id="{634104E0-79BA-4744-93FB-2C49E722D411}" type="slidenum">
              <a:rPr lang="en-GB" smtClean="0"/>
              <a:t>38</a:t>
            </a:fld>
            <a:endParaRPr lang="en-GB"/>
          </a:p>
        </p:txBody>
      </p:sp>
    </p:spTree>
    <p:extLst>
      <p:ext uri="{BB962C8B-B14F-4D97-AF65-F5344CB8AC3E}">
        <p14:creationId xmlns:p14="http://schemas.microsoft.com/office/powerpoint/2010/main" val="1751921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purpose of this animation is to show the pupils that you need to press Enter after each answer.</a:t>
            </a:r>
          </a:p>
        </p:txBody>
      </p:sp>
      <p:sp>
        <p:nvSpPr>
          <p:cNvPr id="4" name="Slide Number Placeholder 3"/>
          <p:cNvSpPr>
            <a:spLocks noGrp="1"/>
          </p:cNvSpPr>
          <p:nvPr>
            <p:ph type="sldNum" sz="quarter" idx="5"/>
          </p:nvPr>
        </p:nvSpPr>
        <p:spPr/>
        <p:txBody>
          <a:bodyPr/>
          <a:lstStyle/>
          <a:p>
            <a:fld id="{634104E0-79BA-4744-93FB-2C49E722D411}" type="slidenum">
              <a:rPr lang="en-GB" smtClean="0"/>
              <a:t>39</a:t>
            </a:fld>
            <a:endParaRPr lang="en-GB"/>
          </a:p>
        </p:txBody>
      </p:sp>
    </p:spTree>
    <p:extLst>
      <p:ext uri="{BB962C8B-B14F-4D97-AF65-F5344CB8AC3E}">
        <p14:creationId xmlns:p14="http://schemas.microsoft.com/office/powerpoint/2010/main" val="4252887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purple button means “have another go” or “repeat the level”. You need to earn at least 2 stars to unlock the next level.</a:t>
            </a:r>
          </a:p>
        </p:txBody>
      </p:sp>
      <p:sp>
        <p:nvSpPr>
          <p:cNvPr id="4" name="Slide Number Placeholder 3"/>
          <p:cNvSpPr>
            <a:spLocks noGrp="1"/>
          </p:cNvSpPr>
          <p:nvPr>
            <p:ph type="sldNum" sz="quarter" idx="5"/>
          </p:nvPr>
        </p:nvSpPr>
        <p:spPr/>
        <p:txBody>
          <a:bodyPr/>
          <a:lstStyle/>
          <a:p>
            <a:fld id="{634104E0-79BA-4744-93FB-2C49E722D411}" type="slidenum">
              <a:rPr lang="en-GB" smtClean="0"/>
              <a:t>40</a:t>
            </a:fld>
            <a:endParaRPr lang="en-GB"/>
          </a:p>
        </p:txBody>
      </p:sp>
    </p:spTree>
    <p:extLst>
      <p:ext uri="{BB962C8B-B14F-4D97-AF65-F5344CB8AC3E}">
        <p14:creationId xmlns:p14="http://schemas.microsoft.com/office/powerpoint/2010/main" val="1727836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Feel free to skip this slide if you want to save time. </a:t>
            </a:r>
          </a:p>
          <a:p>
            <a:r>
              <a:rPr lang="en-GB" dirty="0"/>
              <a:t>Level 3 is still locked because I only earned 1 star.</a:t>
            </a:r>
          </a:p>
        </p:txBody>
      </p:sp>
      <p:sp>
        <p:nvSpPr>
          <p:cNvPr id="4" name="Slide Number Placeholder 3"/>
          <p:cNvSpPr>
            <a:spLocks noGrp="1"/>
          </p:cNvSpPr>
          <p:nvPr>
            <p:ph type="sldNum" sz="quarter" idx="5"/>
          </p:nvPr>
        </p:nvSpPr>
        <p:spPr/>
        <p:txBody>
          <a:bodyPr/>
          <a:lstStyle/>
          <a:p>
            <a:fld id="{634104E0-79BA-4744-93FB-2C49E722D411}" type="slidenum">
              <a:rPr lang="en-GB" smtClean="0"/>
              <a:t>41</a:t>
            </a:fld>
            <a:endParaRPr lang="en-GB"/>
          </a:p>
        </p:txBody>
      </p:sp>
    </p:spTree>
    <p:extLst>
      <p:ext uri="{BB962C8B-B14F-4D97-AF65-F5344CB8AC3E}">
        <p14:creationId xmlns:p14="http://schemas.microsoft.com/office/powerpoint/2010/main" val="1006555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examples of the parts that players unlock in the first three stages.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skip this slide if you want to save time.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9A324-81B9-487B-9C05-E74151149D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701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 mode is about speedy correct answers on different skills.</a:t>
            </a:r>
          </a:p>
          <a:p>
            <a:r>
              <a:rPr lang="en-GB" dirty="0"/>
              <a:t>Remember, Challenge mode is locked to start with and can only be unlocked by getting to a certain point in Story mode.</a:t>
            </a:r>
          </a:p>
          <a:p>
            <a:r>
              <a:rPr lang="en-GB" dirty="0"/>
              <a:t>You start in Challenge level 1. To unlock the next level, you need to correctly answer 12 questions in a minute.</a:t>
            </a:r>
          </a:p>
          <a:p>
            <a:r>
              <a:rPr lang="en-GB" dirty="0"/>
              <a:t>Each time you play a Challenge level it lasts 60 seconds. The objective is to correctly answer as many as you can.</a:t>
            </a:r>
          </a:p>
        </p:txBody>
      </p:sp>
      <p:sp>
        <p:nvSpPr>
          <p:cNvPr id="4" name="Slide Number Placeholder 3"/>
          <p:cNvSpPr>
            <a:spLocks noGrp="1"/>
          </p:cNvSpPr>
          <p:nvPr>
            <p:ph type="sldNum" sz="quarter" idx="5"/>
          </p:nvPr>
        </p:nvSpPr>
        <p:spPr/>
        <p:txBody>
          <a:bodyPr/>
          <a:lstStyle/>
          <a:p>
            <a:fld id="{634104E0-79BA-4744-93FB-2C49E722D411}" type="slidenum">
              <a:rPr lang="en-GB" smtClean="0"/>
              <a:t>43</a:t>
            </a:fld>
            <a:endParaRPr lang="en-GB"/>
          </a:p>
        </p:txBody>
      </p:sp>
    </p:spTree>
    <p:extLst>
      <p:ext uri="{BB962C8B-B14F-4D97-AF65-F5344CB8AC3E}">
        <p14:creationId xmlns:p14="http://schemas.microsoft.com/office/powerpoint/2010/main" val="1402908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three core strands of </a:t>
            </a:r>
            <a:r>
              <a:rPr lang="en-GB" dirty="0" err="1"/>
              <a:t>NumBots</a:t>
            </a:r>
            <a:r>
              <a:rPr lang="en-GB" dirty="0"/>
              <a:t> are subitising (“counting without counting”), number bonds and addition &amp; subtraction.</a:t>
            </a:r>
          </a:p>
          <a:p>
            <a:endParaRPr lang="en-GB" dirty="0"/>
          </a:p>
          <a:p>
            <a:r>
              <a:rPr lang="en-GB" dirty="0"/>
              <a:t>Here are some screenshots of the representations we use.</a:t>
            </a:r>
          </a:p>
        </p:txBody>
      </p:sp>
      <p:sp>
        <p:nvSpPr>
          <p:cNvPr id="4" name="Slide Number Placeholder 3"/>
          <p:cNvSpPr>
            <a:spLocks noGrp="1"/>
          </p:cNvSpPr>
          <p:nvPr>
            <p:ph type="sldNum" sz="quarter" idx="5"/>
          </p:nvPr>
        </p:nvSpPr>
        <p:spPr/>
        <p:txBody>
          <a:bodyPr/>
          <a:lstStyle/>
          <a:p>
            <a:fld id="{634104E0-79BA-4744-93FB-2C49E722D411}" type="slidenum">
              <a:rPr lang="en-GB" smtClean="0"/>
              <a:t>44</a:t>
            </a:fld>
            <a:endParaRPr lang="en-GB"/>
          </a:p>
        </p:txBody>
      </p:sp>
    </p:spTree>
    <p:extLst>
      <p:ext uri="{BB962C8B-B14F-4D97-AF65-F5344CB8AC3E}">
        <p14:creationId xmlns:p14="http://schemas.microsoft.com/office/powerpoint/2010/main" val="4186890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4f8886ac38_0_3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g4f8886ac38_0_3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41720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f8886ac38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g4f8886ac38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15252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SJ</a:t>
            </a:r>
            <a:endParaRPr lang="en-GB" dirty="0"/>
          </a:p>
        </p:txBody>
      </p:sp>
      <p:sp>
        <p:nvSpPr>
          <p:cNvPr id="4" name="Slide Number Placeholder 3"/>
          <p:cNvSpPr>
            <a:spLocks noGrp="1"/>
          </p:cNvSpPr>
          <p:nvPr>
            <p:ph type="sldNum" sz="quarter" idx="10"/>
          </p:nvPr>
        </p:nvSpPr>
        <p:spPr/>
        <p:txBody>
          <a:bodyPr/>
          <a:lstStyle/>
          <a:p>
            <a:fld id="{466FE201-9959-484E-B376-AF653A21EB14}" type="slidenum">
              <a:rPr lang="en-GB" smtClean="0"/>
              <a:t>4</a:t>
            </a:fld>
            <a:endParaRPr lang="en-GB"/>
          </a:p>
        </p:txBody>
      </p:sp>
    </p:spTree>
    <p:extLst>
      <p:ext uri="{BB962C8B-B14F-4D97-AF65-F5344CB8AC3E}">
        <p14:creationId xmlns:p14="http://schemas.microsoft.com/office/powerpoint/2010/main" val="697538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f8886ac38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g4f8886ac38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 dirty="0"/>
          </a:p>
        </p:txBody>
      </p:sp>
    </p:spTree>
    <p:extLst>
      <p:ext uri="{BB962C8B-B14F-4D97-AF65-F5344CB8AC3E}">
        <p14:creationId xmlns:p14="http://schemas.microsoft.com/office/powerpoint/2010/main" val="2916104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4f8886ac38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g4f8886ac38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34286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4f8886ac38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g4f8886ac38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94422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f8886ac38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4f8886ac38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93569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f8886ac38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4f8886ac38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16960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f8886ac38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g4f8886ac38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37892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f8886ac38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g4f8886ac38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0329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f8886ac38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4f8886ac38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13002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5F4447A0-A8EB-4D79-A2CA-D8684A115884}" type="slidenum">
              <a:rPr lang="en-GB" smtClean="0"/>
              <a:pPr eaLnBrk="1" hangingPunct="1"/>
              <a:t>58</a:t>
            </a:fld>
            <a:endParaRPr lang="en-GB"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444491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SJ</a:t>
            </a:r>
            <a:r>
              <a:rPr lang="en-GB" baseline="0" dirty="0" smtClean="0"/>
              <a:t> </a:t>
            </a:r>
            <a:r>
              <a:rPr lang="en-GB" dirty="0" smtClean="0"/>
              <a:t>– thumbs up when you know how many dots there are, NO SHOUTING out.</a:t>
            </a:r>
          </a:p>
          <a:p>
            <a:r>
              <a:rPr lang="en-GB" dirty="0" smtClean="0"/>
              <a:t>Finger is you can see the dots in another way – share</a:t>
            </a:r>
          </a:p>
          <a:p>
            <a:r>
              <a:rPr lang="en-GB" dirty="0" err="1" smtClean="0"/>
              <a:t>Subitising</a:t>
            </a:r>
            <a:r>
              <a:rPr lang="en-GB" dirty="0" smtClean="0"/>
              <a:t> – automatic recognition (</a:t>
            </a:r>
            <a:r>
              <a:rPr lang="en-GB" dirty="0" err="1" smtClean="0"/>
              <a:t>latin</a:t>
            </a:r>
            <a:r>
              <a:rPr lang="en-GB" dirty="0" smtClean="0"/>
              <a:t>) without counting.</a:t>
            </a:r>
            <a:endParaRPr lang="en-GB" dirty="0"/>
          </a:p>
        </p:txBody>
      </p:sp>
      <p:sp>
        <p:nvSpPr>
          <p:cNvPr id="4" name="Slide Number Placeholder 3"/>
          <p:cNvSpPr>
            <a:spLocks noGrp="1"/>
          </p:cNvSpPr>
          <p:nvPr>
            <p:ph type="sldNum" sz="quarter" idx="10"/>
          </p:nvPr>
        </p:nvSpPr>
        <p:spPr/>
        <p:txBody>
          <a:bodyPr/>
          <a:lstStyle/>
          <a:p>
            <a:fld id="{466FE201-9959-484E-B376-AF653A21EB14}" type="slidenum">
              <a:rPr lang="en-GB" smtClean="0"/>
              <a:t>5</a:t>
            </a:fld>
            <a:endParaRPr lang="en-GB"/>
          </a:p>
        </p:txBody>
      </p:sp>
    </p:spTree>
    <p:extLst>
      <p:ext uri="{BB962C8B-B14F-4D97-AF65-F5344CB8AC3E}">
        <p14:creationId xmlns:p14="http://schemas.microsoft.com/office/powerpoint/2010/main" val="2072334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SJ</a:t>
            </a:r>
            <a:r>
              <a:rPr lang="en-GB" baseline="0" dirty="0" smtClean="0"/>
              <a:t> </a:t>
            </a:r>
            <a:r>
              <a:rPr lang="en-GB" dirty="0" smtClean="0"/>
              <a:t>– thumbs up when you know how many dots there are, NO SHOUTING out.</a:t>
            </a:r>
          </a:p>
          <a:p>
            <a:r>
              <a:rPr lang="en-GB" dirty="0" smtClean="0"/>
              <a:t>Finger is you can see the dots in another way – share</a:t>
            </a:r>
          </a:p>
          <a:p>
            <a:r>
              <a:rPr lang="en-GB" dirty="0" err="1" smtClean="0"/>
              <a:t>Subitising</a:t>
            </a:r>
            <a:r>
              <a:rPr lang="en-GB" dirty="0" smtClean="0"/>
              <a:t> – automatic recognition (</a:t>
            </a:r>
            <a:r>
              <a:rPr lang="en-GB" dirty="0" err="1" smtClean="0"/>
              <a:t>latin</a:t>
            </a:r>
            <a:r>
              <a:rPr lang="en-GB" dirty="0" smtClean="0"/>
              <a:t>) without counting.</a:t>
            </a:r>
            <a:endParaRPr lang="en-GB" dirty="0"/>
          </a:p>
        </p:txBody>
      </p:sp>
      <p:sp>
        <p:nvSpPr>
          <p:cNvPr id="4" name="Slide Number Placeholder 3"/>
          <p:cNvSpPr>
            <a:spLocks noGrp="1"/>
          </p:cNvSpPr>
          <p:nvPr>
            <p:ph type="sldNum" sz="quarter" idx="10"/>
          </p:nvPr>
        </p:nvSpPr>
        <p:spPr/>
        <p:txBody>
          <a:bodyPr/>
          <a:lstStyle/>
          <a:p>
            <a:fld id="{466FE201-9959-484E-B376-AF653A21EB14}" type="slidenum">
              <a:rPr lang="en-GB" smtClean="0"/>
              <a:t>6</a:t>
            </a:fld>
            <a:endParaRPr lang="en-GB"/>
          </a:p>
        </p:txBody>
      </p:sp>
    </p:spTree>
    <p:extLst>
      <p:ext uri="{BB962C8B-B14F-4D97-AF65-F5344CB8AC3E}">
        <p14:creationId xmlns:p14="http://schemas.microsoft.com/office/powerpoint/2010/main" val="284026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MC - 2015 – New Maths Curriculum – called Mastery curriculum. This means that teachers should focus on key concepts and not move on until all children have mastered that particular area.</a:t>
            </a:r>
            <a:r>
              <a:rPr lang="en-GB" baseline="0" dirty="0" smtClean="0"/>
              <a:t> Within Maths there are three main elements that inter-weave.</a:t>
            </a:r>
          </a:p>
          <a:p>
            <a:r>
              <a:rPr lang="en-GB" baseline="0" dirty="0" smtClean="0"/>
              <a:t>Fluent – </a:t>
            </a:r>
          </a:p>
          <a:p>
            <a:r>
              <a:rPr lang="en-GB" baseline="0" dirty="0" smtClean="0"/>
              <a:t>Reasoning – </a:t>
            </a:r>
          </a:p>
          <a:p>
            <a:r>
              <a:rPr lang="en-GB" baseline="0" dirty="0" smtClean="0"/>
              <a:t>Problem solving</a:t>
            </a:r>
            <a:endParaRPr lang="en-GB" dirty="0"/>
          </a:p>
        </p:txBody>
      </p:sp>
      <p:sp>
        <p:nvSpPr>
          <p:cNvPr id="4" name="Slide Number Placeholder 3"/>
          <p:cNvSpPr>
            <a:spLocks noGrp="1"/>
          </p:cNvSpPr>
          <p:nvPr>
            <p:ph type="sldNum" sz="quarter" idx="10"/>
          </p:nvPr>
        </p:nvSpPr>
        <p:spPr/>
        <p:txBody>
          <a:bodyPr/>
          <a:lstStyle/>
          <a:p>
            <a:fld id="{466FE201-9959-484E-B376-AF653A21EB14}" type="slidenum">
              <a:rPr lang="en-GB" smtClean="0"/>
              <a:t>10</a:t>
            </a:fld>
            <a:endParaRPr lang="en-GB"/>
          </a:p>
        </p:txBody>
      </p:sp>
    </p:spTree>
    <p:extLst>
      <p:ext uri="{BB962C8B-B14F-4D97-AF65-F5344CB8AC3E}">
        <p14:creationId xmlns:p14="http://schemas.microsoft.com/office/powerpoint/2010/main" val="1988404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SJ </a:t>
            </a:r>
            <a:endParaRPr lang="en-GB" dirty="0"/>
          </a:p>
        </p:txBody>
      </p:sp>
      <p:sp>
        <p:nvSpPr>
          <p:cNvPr id="4" name="Slide Number Placeholder 3"/>
          <p:cNvSpPr>
            <a:spLocks noGrp="1"/>
          </p:cNvSpPr>
          <p:nvPr>
            <p:ph type="sldNum" sz="quarter" idx="10"/>
          </p:nvPr>
        </p:nvSpPr>
        <p:spPr/>
        <p:txBody>
          <a:bodyPr/>
          <a:lstStyle/>
          <a:p>
            <a:fld id="{466FE201-9959-484E-B376-AF653A21EB14}" type="slidenum">
              <a:rPr lang="en-GB" smtClean="0"/>
              <a:t>17</a:t>
            </a:fld>
            <a:endParaRPr lang="en-GB"/>
          </a:p>
        </p:txBody>
      </p:sp>
    </p:spTree>
    <p:extLst>
      <p:ext uri="{BB962C8B-B14F-4D97-AF65-F5344CB8AC3E}">
        <p14:creationId xmlns:p14="http://schemas.microsoft.com/office/powerpoint/2010/main" val="1415632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MC – when teachers</a:t>
            </a:r>
            <a:r>
              <a:rPr lang="en-GB" baseline="0" dirty="0" smtClean="0"/>
              <a:t> plan a Maths lesson, e.g. addition – symbols, context, correct language.</a:t>
            </a:r>
            <a:endParaRPr lang="en-GB" dirty="0"/>
          </a:p>
        </p:txBody>
      </p:sp>
      <p:sp>
        <p:nvSpPr>
          <p:cNvPr id="4" name="Slide Number Placeholder 3"/>
          <p:cNvSpPr>
            <a:spLocks noGrp="1"/>
          </p:cNvSpPr>
          <p:nvPr>
            <p:ph type="sldNum" sz="quarter" idx="10"/>
          </p:nvPr>
        </p:nvSpPr>
        <p:spPr/>
        <p:txBody>
          <a:bodyPr/>
          <a:lstStyle/>
          <a:p>
            <a:fld id="{466FE201-9959-484E-B376-AF653A21EB14}" type="slidenum">
              <a:rPr lang="en-GB" smtClean="0"/>
              <a:t>19</a:t>
            </a:fld>
            <a:endParaRPr lang="en-GB"/>
          </a:p>
        </p:txBody>
      </p:sp>
    </p:spTree>
    <p:extLst>
      <p:ext uri="{BB962C8B-B14F-4D97-AF65-F5344CB8AC3E}">
        <p14:creationId xmlns:p14="http://schemas.microsoft.com/office/powerpoint/2010/main" val="1123870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MC</a:t>
            </a:r>
            <a:endParaRPr lang="en-GB" dirty="0"/>
          </a:p>
        </p:txBody>
      </p:sp>
      <p:sp>
        <p:nvSpPr>
          <p:cNvPr id="4" name="Slide Number Placeholder 3"/>
          <p:cNvSpPr>
            <a:spLocks noGrp="1"/>
          </p:cNvSpPr>
          <p:nvPr>
            <p:ph type="sldNum" sz="quarter" idx="10"/>
          </p:nvPr>
        </p:nvSpPr>
        <p:spPr/>
        <p:txBody>
          <a:bodyPr/>
          <a:lstStyle/>
          <a:p>
            <a:fld id="{466FE201-9959-484E-B376-AF653A21EB14}" type="slidenum">
              <a:rPr lang="en-GB" smtClean="0"/>
              <a:t>20</a:t>
            </a:fld>
            <a:endParaRPr lang="en-GB"/>
          </a:p>
        </p:txBody>
      </p:sp>
    </p:spTree>
    <p:extLst>
      <p:ext uri="{BB962C8B-B14F-4D97-AF65-F5344CB8AC3E}">
        <p14:creationId xmlns:p14="http://schemas.microsoft.com/office/powerpoint/2010/main" val="3098825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4FF9227-6E22-410B-8B02-C1F9BCC7B67B}" type="datetimeFigureOut">
              <a:rPr lang="en-GB" smtClean="0"/>
              <a:t>23/01/2020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5AE780-0C89-4BF0-9B04-7446D1EBA615}" type="slidenum">
              <a:rPr lang="en-GB" smtClean="0"/>
              <a:t>‹#›</a:t>
            </a:fld>
            <a:endParaRPr lang="en-GB" dirty="0"/>
          </a:p>
        </p:txBody>
      </p:sp>
    </p:spTree>
    <p:extLst>
      <p:ext uri="{BB962C8B-B14F-4D97-AF65-F5344CB8AC3E}">
        <p14:creationId xmlns:p14="http://schemas.microsoft.com/office/powerpoint/2010/main" val="1386726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4FF9227-6E22-410B-8B02-C1F9BCC7B67B}" type="datetimeFigureOut">
              <a:rPr lang="en-GB" smtClean="0"/>
              <a:t>23/01/2020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5AE780-0C89-4BF0-9B04-7446D1EBA615}" type="slidenum">
              <a:rPr lang="en-GB" smtClean="0"/>
              <a:t>‹#›</a:t>
            </a:fld>
            <a:endParaRPr lang="en-GB" dirty="0"/>
          </a:p>
        </p:txBody>
      </p:sp>
    </p:spTree>
    <p:extLst>
      <p:ext uri="{BB962C8B-B14F-4D97-AF65-F5344CB8AC3E}">
        <p14:creationId xmlns:p14="http://schemas.microsoft.com/office/powerpoint/2010/main" val="153058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4FF9227-6E22-410B-8B02-C1F9BCC7B67B}" type="datetimeFigureOut">
              <a:rPr lang="en-GB" smtClean="0"/>
              <a:t>23/01/2020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5AE780-0C89-4BF0-9B04-7446D1EBA615}" type="slidenum">
              <a:rPr lang="en-GB" smtClean="0"/>
              <a:t>‹#›</a:t>
            </a:fld>
            <a:endParaRPr lang="en-GB" dirty="0"/>
          </a:p>
        </p:txBody>
      </p:sp>
    </p:spTree>
    <p:extLst>
      <p:ext uri="{BB962C8B-B14F-4D97-AF65-F5344CB8AC3E}">
        <p14:creationId xmlns:p14="http://schemas.microsoft.com/office/powerpoint/2010/main" val="2573548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4" name="Google Shape;64;p1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65" name="Google Shape;65;p1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65380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4FF9227-6E22-410B-8B02-C1F9BCC7B67B}" type="datetimeFigureOut">
              <a:rPr lang="en-GB" smtClean="0"/>
              <a:t>23/01/2020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5AE780-0C89-4BF0-9B04-7446D1EBA615}" type="slidenum">
              <a:rPr lang="en-GB" smtClean="0"/>
              <a:t>‹#›</a:t>
            </a:fld>
            <a:endParaRPr lang="en-GB" dirty="0"/>
          </a:p>
        </p:txBody>
      </p:sp>
    </p:spTree>
    <p:extLst>
      <p:ext uri="{BB962C8B-B14F-4D97-AF65-F5344CB8AC3E}">
        <p14:creationId xmlns:p14="http://schemas.microsoft.com/office/powerpoint/2010/main" val="3550045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FF9227-6E22-410B-8B02-C1F9BCC7B67B}" type="datetimeFigureOut">
              <a:rPr lang="en-GB" smtClean="0"/>
              <a:t>23/01/2020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5AE780-0C89-4BF0-9B04-7446D1EBA615}" type="slidenum">
              <a:rPr lang="en-GB" smtClean="0"/>
              <a:t>‹#›</a:t>
            </a:fld>
            <a:endParaRPr lang="en-GB" dirty="0"/>
          </a:p>
        </p:txBody>
      </p:sp>
    </p:spTree>
    <p:extLst>
      <p:ext uri="{BB962C8B-B14F-4D97-AF65-F5344CB8AC3E}">
        <p14:creationId xmlns:p14="http://schemas.microsoft.com/office/powerpoint/2010/main" val="1280982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4FF9227-6E22-410B-8B02-C1F9BCC7B67B}" type="datetimeFigureOut">
              <a:rPr lang="en-GB" smtClean="0"/>
              <a:t>23/01/2020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45AE780-0C89-4BF0-9B04-7446D1EBA615}" type="slidenum">
              <a:rPr lang="en-GB" smtClean="0"/>
              <a:t>‹#›</a:t>
            </a:fld>
            <a:endParaRPr lang="en-GB" dirty="0"/>
          </a:p>
        </p:txBody>
      </p:sp>
    </p:spTree>
    <p:extLst>
      <p:ext uri="{BB962C8B-B14F-4D97-AF65-F5344CB8AC3E}">
        <p14:creationId xmlns:p14="http://schemas.microsoft.com/office/powerpoint/2010/main" val="931986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4FF9227-6E22-410B-8B02-C1F9BCC7B67B}" type="datetimeFigureOut">
              <a:rPr lang="en-GB" smtClean="0"/>
              <a:t>23/01/2020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45AE780-0C89-4BF0-9B04-7446D1EBA615}" type="slidenum">
              <a:rPr lang="en-GB" smtClean="0"/>
              <a:t>‹#›</a:t>
            </a:fld>
            <a:endParaRPr lang="en-GB" dirty="0"/>
          </a:p>
        </p:txBody>
      </p:sp>
    </p:spTree>
    <p:extLst>
      <p:ext uri="{BB962C8B-B14F-4D97-AF65-F5344CB8AC3E}">
        <p14:creationId xmlns:p14="http://schemas.microsoft.com/office/powerpoint/2010/main" val="1351566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4FF9227-6E22-410B-8B02-C1F9BCC7B67B}" type="datetimeFigureOut">
              <a:rPr lang="en-GB" smtClean="0"/>
              <a:t>23/01/2020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45AE780-0C89-4BF0-9B04-7446D1EBA615}" type="slidenum">
              <a:rPr lang="en-GB" smtClean="0"/>
              <a:t>‹#›</a:t>
            </a:fld>
            <a:endParaRPr lang="en-GB" dirty="0"/>
          </a:p>
        </p:txBody>
      </p:sp>
    </p:spTree>
    <p:extLst>
      <p:ext uri="{BB962C8B-B14F-4D97-AF65-F5344CB8AC3E}">
        <p14:creationId xmlns:p14="http://schemas.microsoft.com/office/powerpoint/2010/main" val="2126379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FF9227-6E22-410B-8B02-C1F9BCC7B67B}" type="datetimeFigureOut">
              <a:rPr lang="en-GB" smtClean="0"/>
              <a:t>23/01/2020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45AE780-0C89-4BF0-9B04-7446D1EBA615}" type="slidenum">
              <a:rPr lang="en-GB" smtClean="0"/>
              <a:t>‹#›</a:t>
            </a:fld>
            <a:endParaRPr lang="en-GB" dirty="0"/>
          </a:p>
        </p:txBody>
      </p:sp>
    </p:spTree>
    <p:extLst>
      <p:ext uri="{BB962C8B-B14F-4D97-AF65-F5344CB8AC3E}">
        <p14:creationId xmlns:p14="http://schemas.microsoft.com/office/powerpoint/2010/main" val="3745881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FF9227-6E22-410B-8B02-C1F9BCC7B67B}" type="datetimeFigureOut">
              <a:rPr lang="en-GB" smtClean="0"/>
              <a:t>23/01/2020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45AE780-0C89-4BF0-9B04-7446D1EBA615}" type="slidenum">
              <a:rPr lang="en-GB" smtClean="0"/>
              <a:t>‹#›</a:t>
            </a:fld>
            <a:endParaRPr lang="en-GB" dirty="0"/>
          </a:p>
        </p:txBody>
      </p:sp>
    </p:spTree>
    <p:extLst>
      <p:ext uri="{BB962C8B-B14F-4D97-AF65-F5344CB8AC3E}">
        <p14:creationId xmlns:p14="http://schemas.microsoft.com/office/powerpoint/2010/main" val="504872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FF9227-6E22-410B-8B02-C1F9BCC7B67B}" type="datetimeFigureOut">
              <a:rPr lang="en-GB" smtClean="0"/>
              <a:t>23/01/2020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45AE780-0C89-4BF0-9B04-7446D1EBA615}" type="slidenum">
              <a:rPr lang="en-GB" smtClean="0"/>
              <a:t>‹#›</a:t>
            </a:fld>
            <a:endParaRPr lang="en-GB" dirty="0"/>
          </a:p>
        </p:txBody>
      </p:sp>
    </p:spTree>
    <p:extLst>
      <p:ext uri="{BB962C8B-B14F-4D97-AF65-F5344CB8AC3E}">
        <p14:creationId xmlns:p14="http://schemas.microsoft.com/office/powerpoint/2010/main" val="1082123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FF9227-6E22-410B-8B02-C1F9BCC7B67B}" type="datetimeFigureOut">
              <a:rPr lang="en-GB" smtClean="0"/>
              <a:t>23/01/2020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AE780-0C89-4BF0-9B04-7446D1EBA615}" type="slidenum">
              <a:rPr lang="en-GB" smtClean="0"/>
              <a:t>‹#›</a:t>
            </a:fld>
            <a:endParaRPr lang="en-GB" dirty="0"/>
          </a:p>
        </p:txBody>
      </p:sp>
    </p:spTree>
    <p:extLst>
      <p:ext uri="{BB962C8B-B14F-4D97-AF65-F5344CB8AC3E}">
        <p14:creationId xmlns:p14="http://schemas.microsoft.com/office/powerpoint/2010/main" val="371789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nnchallenge.org.uk/home/index.html"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hyperlink" Target="https://www.mindsetkit.org/growth-mindset-parents/how-parents-can-instill-growth-mindset/3-ways-parents-can-instill-growth-mindset"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slide" Target="slide37.xml"/><Relationship Id="rId5" Type="http://schemas.openxmlformats.org/officeDocument/2006/relationships/image" Target="../media/image46.png"/><Relationship Id="rId4"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youtube.com/watch?v=sLPFaOvhlKw" TargetMode="External"/><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48.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slide" Target="slide37.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slide" Target="slide37.xml"/><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5.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slide" Target="slide37.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3" Type="http://schemas.openxmlformats.org/officeDocument/2006/relationships/image" Target="../media/image43.png"/><Relationship Id="rId7" Type="http://schemas.openxmlformats.org/officeDocument/2006/relationships/image" Target="../media/image60.jpeg"/><Relationship Id="rId12" Type="http://schemas.openxmlformats.org/officeDocument/2006/relationships/image" Target="../media/image65.jpeg"/><Relationship Id="rId17" Type="http://schemas.openxmlformats.org/officeDocument/2006/relationships/slide" Target="slide37.xml"/><Relationship Id="rId2" Type="http://schemas.openxmlformats.org/officeDocument/2006/relationships/notesSlide" Target="../notesSlides/notesSlide27.xml"/><Relationship Id="rId16"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jpeg"/><Relationship Id="rId10" Type="http://schemas.openxmlformats.org/officeDocument/2006/relationships/image" Target="../media/image63.jpeg"/><Relationship Id="rId4" Type="http://schemas.openxmlformats.org/officeDocument/2006/relationships/image" Target="../media/image44.png"/><Relationship Id="rId9" Type="http://schemas.openxmlformats.org/officeDocument/2006/relationships/image" Target="../media/image62.jpeg"/><Relationship Id="rId14" Type="http://schemas.openxmlformats.org/officeDocument/2006/relationships/image" Target="../media/image67.jpeg"/></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jp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75.jp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77.jpeg"/><Relationship Id="rId4" Type="http://schemas.openxmlformats.org/officeDocument/2006/relationships/image" Target="../media/image7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83.jpeg"/><Relationship Id="rId4" Type="http://schemas.openxmlformats.org/officeDocument/2006/relationships/image" Target="../media/image80.jpg"/></Relationships>
</file>

<file path=ppt/slides/_rels/slide5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86.jpg"/></Relationships>
</file>

<file path=ppt/slides/_rels/slide5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www.oxfordowl.co.uk/for-home/maths" TargetMode="External"/><Relationship Id="rId2" Type="http://schemas.openxmlformats.org/officeDocument/2006/relationships/hyperlink" Target="https://www.bbc.co.uk/cbeebies/joinin/numberblocks-help-your-child-with-maths" TargetMode="Externa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0768"/>
            <a:ext cx="8229600" cy="1143000"/>
          </a:xfrm>
        </p:spPr>
        <p:txBody>
          <a:bodyPr>
            <a:normAutofit fontScale="90000"/>
          </a:bodyPr>
          <a:lstStyle/>
          <a:p>
            <a:r>
              <a:rPr lang="en-GB" sz="3600" b="1" i="1" dirty="0" smtClean="0"/>
              <a:t>Helping my child with </a:t>
            </a:r>
            <a:br>
              <a:rPr lang="en-GB" sz="3600" b="1" i="1" dirty="0" smtClean="0"/>
            </a:br>
            <a:r>
              <a:rPr lang="en-GB" sz="3600" b="1" i="1" dirty="0" smtClean="0"/>
              <a:t>Maths in Key Stage 1</a:t>
            </a:r>
            <a:r>
              <a:rPr lang="en-GB" b="1" i="1" dirty="0" smtClean="0"/>
              <a:t/>
            </a:r>
            <a:br>
              <a:rPr lang="en-GB" b="1" i="1" dirty="0" smtClean="0"/>
            </a:br>
            <a:r>
              <a:rPr lang="en-GB" b="1" i="1" dirty="0" smtClean="0"/>
              <a:t/>
            </a:r>
            <a:br>
              <a:rPr lang="en-GB" b="1" i="1" dirty="0" smtClean="0"/>
            </a:br>
            <a:r>
              <a:rPr lang="en-GB" b="1" i="1" dirty="0" err="1" smtClean="0"/>
              <a:t>Elburton</a:t>
            </a:r>
            <a:r>
              <a:rPr lang="en-GB" b="1" i="1" dirty="0" smtClean="0"/>
              <a:t> Primary School </a:t>
            </a:r>
            <a:endParaRPr lang="en-GB" b="1" i="1" dirty="0"/>
          </a:p>
        </p:txBody>
      </p:sp>
      <p:pic>
        <p:nvPicPr>
          <p:cNvPr id="6" name="Picture 5"/>
          <p:cNvPicPr>
            <a:picLocks noChangeAspect="1"/>
          </p:cNvPicPr>
          <p:nvPr/>
        </p:nvPicPr>
        <p:blipFill>
          <a:blip r:embed="rId3"/>
          <a:stretch>
            <a:fillRect/>
          </a:stretch>
        </p:blipFill>
        <p:spPr>
          <a:xfrm>
            <a:off x="457200" y="4581128"/>
            <a:ext cx="2967633" cy="1465139"/>
          </a:xfrm>
          <a:prstGeom prst="rect">
            <a:avLst/>
          </a:prstGeom>
        </p:spPr>
      </p:pic>
      <p:sp>
        <p:nvSpPr>
          <p:cNvPr id="9" name="Rectangle 8"/>
          <p:cNvSpPr/>
          <p:nvPr/>
        </p:nvSpPr>
        <p:spPr>
          <a:xfrm>
            <a:off x="3779912" y="3645024"/>
            <a:ext cx="4572000" cy="2246769"/>
          </a:xfrm>
          <a:prstGeom prst="rect">
            <a:avLst/>
          </a:prstGeom>
        </p:spPr>
        <p:txBody>
          <a:bodyPr>
            <a:spAutoFit/>
          </a:bodyPr>
          <a:lstStyle/>
          <a:p>
            <a:pPr algn="ctr"/>
            <a:r>
              <a:rPr lang="en-GB" sz="2800" b="1" dirty="0">
                <a:latin typeface="Quicksand"/>
              </a:rPr>
              <a:t>“Life is a math equation. In order to gain the most, you have to know how to convert negatives into positives.”</a:t>
            </a:r>
            <a:endParaRPr lang="en-GB" sz="2800" b="1" dirty="0"/>
          </a:p>
        </p:txBody>
      </p:sp>
      <p:pic>
        <p:nvPicPr>
          <p:cNvPr id="10" name="Picture 9"/>
          <p:cNvPicPr>
            <a:picLocks noChangeAspect="1"/>
          </p:cNvPicPr>
          <p:nvPr/>
        </p:nvPicPr>
        <p:blipFill>
          <a:blip r:embed="rId4"/>
          <a:stretch>
            <a:fillRect/>
          </a:stretch>
        </p:blipFill>
        <p:spPr>
          <a:xfrm>
            <a:off x="323528" y="562731"/>
            <a:ext cx="1735778" cy="1556074"/>
          </a:xfrm>
          <a:prstGeom prst="rect">
            <a:avLst/>
          </a:prstGeom>
        </p:spPr>
      </p:pic>
      <p:pic>
        <p:nvPicPr>
          <p:cNvPr id="11" name="Picture 10"/>
          <p:cNvPicPr>
            <a:picLocks noChangeAspect="1"/>
          </p:cNvPicPr>
          <p:nvPr/>
        </p:nvPicPr>
        <p:blipFill>
          <a:blip r:embed="rId4"/>
          <a:stretch>
            <a:fillRect/>
          </a:stretch>
        </p:blipFill>
        <p:spPr>
          <a:xfrm>
            <a:off x="7102709" y="562731"/>
            <a:ext cx="1735778" cy="1556074"/>
          </a:xfrm>
          <a:prstGeom prst="rect">
            <a:avLst/>
          </a:prstGeom>
        </p:spPr>
      </p:pic>
    </p:spTree>
    <p:extLst>
      <p:ext uri="{BB962C8B-B14F-4D97-AF65-F5344CB8AC3E}">
        <p14:creationId xmlns:p14="http://schemas.microsoft.com/office/powerpoint/2010/main" val="445287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p:spPr>
        <p:txBody>
          <a:bodyPr>
            <a:normAutofit/>
          </a:bodyPr>
          <a:lstStyle/>
          <a:p>
            <a:r>
              <a:rPr lang="en-GB" dirty="0" smtClean="0"/>
              <a:t>The National Curriculum</a:t>
            </a:r>
            <a:endParaRPr lang="en-GB" dirty="0"/>
          </a:p>
        </p:txBody>
      </p:sp>
      <p:sp>
        <p:nvSpPr>
          <p:cNvPr id="3" name="Content Placeholder 2"/>
          <p:cNvSpPr>
            <a:spLocks noGrp="1"/>
          </p:cNvSpPr>
          <p:nvPr>
            <p:ph idx="1"/>
          </p:nvPr>
        </p:nvSpPr>
        <p:spPr/>
        <p:txBody>
          <a:bodyPr>
            <a:normAutofit/>
          </a:bodyPr>
          <a:lstStyle/>
          <a:p>
            <a:pPr marL="0" indent="0">
              <a:buNone/>
            </a:pPr>
            <a:r>
              <a:rPr lang="en-GB" sz="2000" dirty="0" smtClean="0"/>
              <a:t>The National Curriculum states that children should:</a:t>
            </a:r>
          </a:p>
          <a:p>
            <a:r>
              <a:rPr lang="en-GB" sz="2000" dirty="0" smtClean="0"/>
              <a:t>Become </a:t>
            </a:r>
            <a:r>
              <a:rPr lang="en-GB" sz="2000" b="1" dirty="0" smtClean="0"/>
              <a:t>fluent</a:t>
            </a:r>
            <a:r>
              <a:rPr lang="en-GB" sz="2000" dirty="0" smtClean="0"/>
              <a:t> in the fundamentals of mathematics, including through varied and frequent practice with increasingly complex problems over time, so that pupils develop conceptual understanding and the ability to recall and apply knowledge rapidly and accurately.</a:t>
            </a:r>
          </a:p>
          <a:p>
            <a:pPr marL="0" indent="0">
              <a:buNone/>
            </a:pPr>
            <a:endParaRPr lang="en-GB" sz="2000" dirty="0"/>
          </a:p>
          <a:p>
            <a:r>
              <a:rPr lang="en-GB" sz="2000" b="1" dirty="0" smtClean="0"/>
              <a:t>Reason mathematically </a:t>
            </a:r>
            <a:r>
              <a:rPr lang="en-GB" sz="2000" dirty="0" smtClean="0"/>
              <a:t>by following a line of enquiry, conjecturing relationships and generalisations and developing an argument, justification or proof using mathematical language.</a:t>
            </a:r>
          </a:p>
          <a:p>
            <a:endParaRPr lang="en-GB" sz="2000" dirty="0"/>
          </a:p>
          <a:p>
            <a:r>
              <a:rPr lang="en-GB" sz="2000" b="1" dirty="0" smtClean="0"/>
              <a:t>Solve problems </a:t>
            </a:r>
            <a:r>
              <a:rPr lang="en-GB" sz="2000" dirty="0" smtClean="0"/>
              <a:t>by applying their mathematics to a variety of problems with increasing sophistication, including breaking down problems into a series of simpler steps and persevering in seeking solutions.</a:t>
            </a:r>
            <a:endParaRPr lang="en-GB" sz="2000" dirty="0"/>
          </a:p>
        </p:txBody>
      </p:sp>
    </p:spTree>
    <p:extLst>
      <p:ext uri="{BB962C8B-B14F-4D97-AF65-F5344CB8AC3E}">
        <p14:creationId xmlns:p14="http://schemas.microsoft.com/office/powerpoint/2010/main" val="320616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 name="Picture 4"/>
          <p:cNvPicPr>
            <a:picLocks noChangeAspect="1"/>
          </p:cNvPicPr>
          <p:nvPr/>
        </p:nvPicPr>
        <p:blipFill>
          <a:blip r:embed="rId2"/>
          <a:stretch>
            <a:fillRect/>
          </a:stretch>
        </p:blipFill>
        <p:spPr>
          <a:xfrm>
            <a:off x="232796" y="260648"/>
            <a:ext cx="8678408" cy="6264696"/>
          </a:xfrm>
          <a:prstGeom prst="rect">
            <a:avLst/>
          </a:prstGeom>
        </p:spPr>
      </p:pic>
    </p:spTree>
    <p:extLst>
      <p:ext uri="{BB962C8B-B14F-4D97-AF65-F5344CB8AC3E}">
        <p14:creationId xmlns:p14="http://schemas.microsoft.com/office/powerpoint/2010/main" val="1921759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Maths?</a:t>
            </a:r>
            <a:endParaRPr lang="en-GB"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2127236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26527"/>
            <a:ext cx="9115865" cy="701681"/>
          </a:xfrm>
        </p:spPr>
        <p:txBody>
          <a:bodyPr>
            <a:normAutofit/>
          </a:bodyPr>
          <a:lstStyle/>
          <a:p>
            <a:r>
              <a:rPr lang="en-GB" sz="3300" b="1" u="sng" dirty="0"/>
              <a:t>Key elements of a Mastery Curriculum in Maths</a:t>
            </a:r>
          </a:p>
        </p:txBody>
      </p:sp>
      <p:sp>
        <p:nvSpPr>
          <p:cNvPr id="4" name="Rectangle 3"/>
          <p:cNvSpPr/>
          <p:nvPr/>
        </p:nvSpPr>
        <p:spPr>
          <a:xfrm>
            <a:off x="362020" y="2499910"/>
            <a:ext cx="8567671" cy="3000821"/>
          </a:xfrm>
          <a:prstGeom prst="rect">
            <a:avLst/>
          </a:prstGeom>
        </p:spPr>
        <p:txBody>
          <a:bodyPr wrap="square">
            <a:spAutoFit/>
          </a:bodyPr>
          <a:lstStyle/>
          <a:p>
            <a:r>
              <a:rPr lang="en-GB" sz="2700" b="1" dirty="0"/>
              <a:t>Whole Class Moves Through Content At The Same Pace</a:t>
            </a:r>
          </a:p>
          <a:p>
            <a:endParaRPr lang="en-GB" sz="2700" b="1" dirty="0"/>
          </a:p>
          <a:p>
            <a:r>
              <a:rPr lang="en-GB" sz="2700" dirty="0"/>
              <a:t>When teaching maths for mastery, the whole class moves through topics at broadly the same pace. Each topic is studied in depth and the teacher does not move to the next stage until all children demonstrate that they have a secure understanding of mathematical concepts. </a:t>
            </a:r>
          </a:p>
        </p:txBody>
      </p:sp>
    </p:spTree>
    <p:extLst>
      <p:ext uri="{BB962C8B-B14F-4D97-AF65-F5344CB8AC3E}">
        <p14:creationId xmlns:p14="http://schemas.microsoft.com/office/powerpoint/2010/main" val="20226960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9278" y="1638017"/>
            <a:ext cx="8493369" cy="4062651"/>
          </a:xfrm>
          <a:prstGeom prst="rect">
            <a:avLst/>
          </a:prstGeom>
        </p:spPr>
        <p:txBody>
          <a:bodyPr wrap="square">
            <a:spAutoFit/>
          </a:bodyPr>
          <a:lstStyle/>
          <a:p>
            <a:r>
              <a:rPr lang="en-GB" sz="2400" b="1" u="sng" dirty="0"/>
              <a:t>Builds Self-Confidence In Learners</a:t>
            </a:r>
          </a:p>
          <a:p>
            <a:endParaRPr lang="en-GB" sz="2400" b="1" u="sng" dirty="0"/>
          </a:p>
          <a:p>
            <a:r>
              <a:rPr lang="en-GB" sz="2100" dirty="0"/>
              <a:t>In a traditional primary school maths lesson, children are put in different groups and given different content based on their anticipated ability.</a:t>
            </a:r>
          </a:p>
          <a:p>
            <a:endParaRPr lang="en-GB" sz="2100" dirty="0"/>
          </a:p>
          <a:p>
            <a:r>
              <a:rPr lang="en-GB" sz="2100" dirty="0"/>
              <a:t>This means that from an early age children are classed as those who can and can’t “do maths”. </a:t>
            </a:r>
          </a:p>
          <a:p>
            <a:endParaRPr lang="en-GB" sz="2100" dirty="0"/>
          </a:p>
          <a:p>
            <a:r>
              <a:rPr lang="en-GB" sz="2100" dirty="0"/>
              <a:t>Teaching maths for mastery is different because it offers all pupils access to the full maths curriculum. This inclusive approach, and its emphasis on promoting multiple methods of solving a problem, builds self-confidence and resilience in pupils.</a:t>
            </a:r>
          </a:p>
        </p:txBody>
      </p:sp>
      <p:sp>
        <p:nvSpPr>
          <p:cNvPr id="5" name="Title 1"/>
          <p:cNvSpPr txBox="1">
            <a:spLocks/>
          </p:cNvSpPr>
          <p:nvPr/>
        </p:nvSpPr>
        <p:spPr>
          <a:xfrm>
            <a:off x="233009" y="936337"/>
            <a:ext cx="9115865" cy="7016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u="sng" dirty="0"/>
              <a:t>Key elements of a Mastery Curriculum in Maths</a:t>
            </a:r>
          </a:p>
        </p:txBody>
      </p:sp>
    </p:spTree>
    <p:extLst>
      <p:ext uri="{BB962C8B-B14F-4D97-AF65-F5344CB8AC3E}">
        <p14:creationId xmlns:p14="http://schemas.microsoft.com/office/powerpoint/2010/main" val="18601132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9278" y="1763152"/>
            <a:ext cx="8619978" cy="3416320"/>
          </a:xfrm>
          <a:prstGeom prst="rect">
            <a:avLst/>
          </a:prstGeom>
        </p:spPr>
        <p:txBody>
          <a:bodyPr wrap="square">
            <a:spAutoFit/>
          </a:bodyPr>
          <a:lstStyle/>
          <a:p>
            <a:r>
              <a:rPr lang="en-GB" sz="2400" b="1" u="sng" dirty="0"/>
              <a:t>Differentiates Through Depth Rather Than Acceleration</a:t>
            </a:r>
          </a:p>
          <a:p>
            <a:endParaRPr lang="en-GB" sz="2400" b="1" u="sng" dirty="0"/>
          </a:p>
          <a:p>
            <a:r>
              <a:rPr lang="en-GB" sz="2100" dirty="0"/>
              <a:t>Though the whole class goes through the same content at the same pace, there is still plenty of opportunity for differentiation. Unlike the old model, where advanced learners are accelerated through new content, those pupils who grasp concepts quickly are challenged with rich and sophisticated problems within the topic. </a:t>
            </a:r>
          </a:p>
          <a:p>
            <a:endParaRPr lang="en-GB" sz="2100" dirty="0"/>
          </a:p>
          <a:p>
            <a:r>
              <a:rPr lang="en-GB" sz="2100" dirty="0"/>
              <a:t>Those children who are not sufficiently fluent are provided additional support to consolidate their understanding before moving on.</a:t>
            </a:r>
          </a:p>
        </p:txBody>
      </p:sp>
      <p:sp>
        <p:nvSpPr>
          <p:cNvPr id="5" name="Title 1"/>
          <p:cNvSpPr txBox="1">
            <a:spLocks/>
          </p:cNvSpPr>
          <p:nvPr/>
        </p:nvSpPr>
        <p:spPr>
          <a:xfrm>
            <a:off x="211015" y="952207"/>
            <a:ext cx="9115865" cy="7016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u="sng" dirty="0"/>
              <a:t>Key elements of a Mastery Curriculum in Maths</a:t>
            </a:r>
          </a:p>
        </p:txBody>
      </p:sp>
    </p:spTree>
    <p:extLst>
      <p:ext uri="{BB962C8B-B14F-4D97-AF65-F5344CB8AC3E}">
        <p14:creationId xmlns:p14="http://schemas.microsoft.com/office/powerpoint/2010/main" val="6170441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3219" y="2055308"/>
            <a:ext cx="8704384" cy="3416320"/>
          </a:xfrm>
          <a:prstGeom prst="rect">
            <a:avLst/>
          </a:prstGeom>
        </p:spPr>
        <p:txBody>
          <a:bodyPr wrap="square">
            <a:spAutoFit/>
          </a:bodyPr>
          <a:lstStyle/>
          <a:p>
            <a:r>
              <a:rPr lang="en-GB" sz="2400" b="1" u="sng" dirty="0"/>
              <a:t>Time To Think Deeply About The Maths</a:t>
            </a:r>
          </a:p>
          <a:p>
            <a:endParaRPr lang="en-GB" sz="2400" b="1" u="sng" dirty="0"/>
          </a:p>
          <a:p>
            <a:r>
              <a:rPr lang="en-GB" sz="2400" dirty="0"/>
              <a:t>Students are given time to think deeply about the maths and really understand concepts at a relational level rather than as a set of rules or procedures. </a:t>
            </a:r>
          </a:p>
          <a:p>
            <a:endParaRPr lang="en-GB" sz="2400" dirty="0"/>
          </a:p>
          <a:p>
            <a:r>
              <a:rPr lang="en-GB" sz="2400" dirty="0"/>
              <a:t>This slower pace leads to greater progress because it ensures that students are secure in their understanding and teachers don’t need to revisit topics once they’ve been covered in depth.</a:t>
            </a:r>
          </a:p>
        </p:txBody>
      </p:sp>
      <p:sp>
        <p:nvSpPr>
          <p:cNvPr id="5" name="Title 1"/>
          <p:cNvSpPr txBox="1">
            <a:spLocks/>
          </p:cNvSpPr>
          <p:nvPr/>
        </p:nvSpPr>
        <p:spPr>
          <a:xfrm>
            <a:off x="179362" y="983860"/>
            <a:ext cx="9115865" cy="70168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u="sng" dirty="0"/>
              <a:t>Key elements of a Mastery Curriculum in Maths</a:t>
            </a:r>
          </a:p>
        </p:txBody>
      </p:sp>
    </p:spTree>
    <p:extLst>
      <p:ext uri="{BB962C8B-B14F-4D97-AF65-F5344CB8AC3E}">
        <p14:creationId xmlns:p14="http://schemas.microsoft.com/office/powerpoint/2010/main" val="2078103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26875590"/>
              </p:ext>
            </p:extLst>
          </p:nvPr>
        </p:nvGraphicFramePr>
        <p:xfrm>
          <a:off x="118294" y="1896822"/>
          <a:ext cx="5832648" cy="4611860"/>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val="20000"/>
                    </a:ext>
                  </a:extLst>
                </a:gridCol>
                <a:gridCol w="3096344">
                  <a:extLst>
                    <a:ext uri="{9D8B030D-6E8A-4147-A177-3AD203B41FA5}">
                      <a16:colId xmlns:a16="http://schemas.microsoft.com/office/drawing/2014/main" val="20001"/>
                    </a:ext>
                  </a:extLst>
                </a:gridCol>
              </a:tblGrid>
              <a:tr h="230777">
                <a:tc>
                  <a:txBody>
                    <a:bodyPr/>
                    <a:lstStyle/>
                    <a:p>
                      <a:r>
                        <a:rPr lang="en-GB" sz="1000" dirty="0" smtClean="0">
                          <a:latin typeface="SassoonPrimaryInfant" pitchFamily="2" charset="0"/>
                        </a:rPr>
                        <a:t>EYFS</a:t>
                      </a:r>
                      <a:endParaRPr lang="en-GB" sz="1000" dirty="0">
                        <a:latin typeface="SassoonPrimaryInfant" pitchFamily="2" charset="0"/>
                      </a:endParaRPr>
                    </a:p>
                  </a:txBody>
                  <a:tcPr/>
                </a:tc>
                <a:tc>
                  <a:txBody>
                    <a:bodyPr/>
                    <a:lstStyle/>
                    <a:p>
                      <a:r>
                        <a:rPr lang="en-GB" sz="1000" dirty="0" smtClean="0">
                          <a:latin typeface="SassoonPrimaryInfant" pitchFamily="2" charset="0"/>
                        </a:rPr>
                        <a:t>Year 1 </a:t>
                      </a:r>
                    </a:p>
                    <a:p>
                      <a:endParaRPr lang="en-GB" sz="1000" dirty="0">
                        <a:latin typeface="SassoonPrimaryInfant" pitchFamily="2" charset="0"/>
                      </a:endParaRPr>
                    </a:p>
                  </a:txBody>
                  <a:tcPr/>
                </a:tc>
                <a:extLst>
                  <a:ext uri="{0D108BD9-81ED-4DB2-BD59-A6C34878D82A}">
                    <a16:rowId xmlns:a16="http://schemas.microsoft.com/office/drawing/2014/main" val="10000"/>
                  </a:ext>
                </a:extLst>
              </a:tr>
              <a:tr h="643097">
                <a:tc>
                  <a:txBody>
                    <a:bodyPr/>
                    <a:lstStyle/>
                    <a:p>
                      <a:pPr algn="just">
                        <a:spcAft>
                          <a:spcPts val="0"/>
                        </a:spcAft>
                      </a:pPr>
                      <a:r>
                        <a:rPr lang="en-GB" sz="1200" b="0" dirty="0">
                          <a:effectLst/>
                          <a:latin typeface="+mj-lt"/>
                          <a:ea typeface="Times New Roman" panose="02020603050405020304" pitchFamily="18" charset="0"/>
                        </a:rPr>
                        <a:t>Count reliably up to 10 objects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dk1"/>
                          </a:solidFill>
                          <a:effectLst/>
                          <a:latin typeface="+mj-lt"/>
                          <a:ea typeface="+mn-ea"/>
                          <a:cs typeface="+mn-cs"/>
                        </a:rPr>
                        <a:t>Count to and across 100, forwards and backwards, beginning with 0 or 1, or from any given number</a:t>
                      </a:r>
                      <a:endParaRPr lang="en-GB" sz="1200" b="0" kern="1200" dirty="0" smtClean="0">
                        <a:solidFill>
                          <a:schemeClr val="dk1"/>
                        </a:solidFill>
                        <a:effectLst/>
                        <a:latin typeface="+mj-lt"/>
                        <a:ea typeface="+mn-ea"/>
                        <a:cs typeface="+mn-cs"/>
                      </a:endParaRPr>
                    </a:p>
                    <a:p>
                      <a:endParaRPr lang="en-GB" sz="1200" b="0" dirty="0">
                        <a:latin typeface="+mj-lt"/>
                      </a:endParaRPr>
                    </a:p>
                  </a:txBody>
                  <a:tcPr/>
                </a:tc>
                <a:extLst>
                  <a:ext uri="{0D108BD9-81ED-4DB2-BD59-A6C34878D82A}">
                    <a16:rowId xmlns:a16="http://schemas.microsoft.com/office/drawing/2014/main" val="10001"/>
                  </a:ext>
                </a:extLst>
              </a:tr>
              <a:tr h="643097">
                <a:tc>
                  <a:txBody>
                    <a:bodyPr/>
                    <a:lstStyle/>
                    <a:p>
                      <a:pPr algn="just">
                        <a:spcAft>
                          <a:spcPts val="0"/>
                        </a:spcAft>
                      </a:pPr>
                      <a:r>
                        <a:rPr lang="en-GB" sz="1200" b="0" dirty="0">
                          <a:effectLst/>
                          <a:latin typeface="+mj-lt"/>
                          <a:ea typeface="Times New Roman" panose="02020603050405020304" pitchFamily="18" charset="0"/>
                        </a:rPr>
                        <a:t>Estimate how many objects they can see and check by counting</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dk1"/>
                          </a:solidFill>
                          <a:effectLst/>
                          <a:latin typeface="+mj-lt"/>
                          <a:ea typeface="+mn-ea"/>
                          <a:cs typeface="+mn-cs"/>
                        </a:rPr>
                        <a:t>identify and represent numbers using objects and pictorial representations including the number line</a:t>
                      </a:r>
                      <a:endParaRPr lang="en-GB" sz="1200" b="0" kern="1200" dirty="0" smtClean="0">
                        <a:solidFill>
                          <a:schemeClr val="dk1"/>
                        </a:solidFill>
                        <a:effectLst/>
                        <a:latin typeface="+mj-lt"/>
                        <a:ea typeface="+mn-ea"/>
                        <a:cs typeface="+mn-cs"/>
                      </a:endParaRPr>
                    </a:p>
                    <a:p>
                      <a:endParaRPr lang="en-GB" sz="1200" b="0" dirty="0">
                        <a:latin typeface="+mj-lt"/>
                      </a:endParaRPr>
                    </a:p>
                  </a:txBody>
                  <a:tcPr/>
                </a:tc>
                <a:extLst>
                  <a:ext uri="{0D108BD9-81ED-4DB2-BD59-A6C34878D82A}">
                    <a16:rowId xmlns:a16="http://schemas.microsoft.com/office/drawing/2014/main" val="10002"/>
                  </a:ext>
                </a:extLst>
              </a:tr>
              <a:tr h="643097">
                <a:tc>
                  <a:txBody>
                    <a:bodyPr/>
                    <a:lstStyle/>
                    <a:p>
                      <a:pPr algn="just">
                        <a:spcAft>
                          <a:spcPts val="0"/>
                        </a:spcAft>
                      </a:pPr>
                      <a:r>
                        <a:rPr lang="en-GB" sz="1200" b="0" dirty="0">
                          <a:effectLst/>
                          <a:latin typeface="+mj-lt"/>
                          <a:ea typeface="Times New Roman" panose="02020603050405020304" pitchFamily="18" charset="0"/>
                        </a:rPr>
                        <a:t>Use language such as ‘more’ or ‘fewer’ to compare two numbers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dk1"/>
                          </a:solidFill>
                          <a:effectLst/>
                          <a:latin typeface="+mj-lt"/>
                          <a:ea typeface="+mn-ea"/>
                          <a:cs typeface="+mn-cs"/>
                        </a:rPr>
                        <a:t>use the language of: equal to, more than, less than (fewer), most, least </a:t>
                      </a:r>
                      <a:endParaRPr lang="en-GB" sz="1200" b="0" kern="1200" dirty="0" smtClean="0">
                        <a:solidFill>
                          <a:schemeClr val="dk1"/>
                        </a:solidFill>
                        <a:effectLst/>
                        <a:latin typeface="+mj-lt"/>
                        <a:ea typeface="+mn-ea"/>
                        <a:cs typeface="+mn-cs"/>
                      </a:endParaRPr>
                    </a:p>
                    <a:p>
                      <a:endParaRPr lang="en-GB" sz="1200" b="0" dirty="0" smtClean="0">
                        <a:latin typeface="+mj-lt"/>
                      </a:endParaRPr>
                    </a:p>
                    <a:p>
                      <a:endParaRPr lang="en-GB" sz="1200" b="0" dirty="0" smtClean="0">
                        <a:latin typeface="+mj-lt"/>
                      </a:endParaRPr>
                    </a:p>
                    <a:p>
                      <a:endParaRPr lang="en-GB" sz="1200" b="0" dirty="0" smtClean="0">
                        <a:latin typeface="+mj-lt"/>
                      </a:endParaRPr>
                    </a:p>
                    <a:p>
                      <a:endParaRPr lang="en-GB" sz="1200" b="0" dirty="0">
                        <a:latin typeface="+mj-lt"/>
                      </a:endParaRPr>
                    </a:p>
                  </a:txBody>
                  <a:tcPr/>
                </a:tc>
                <a:extLst>
                  <a:ext uri="{0D108BD9-81ED-4DB2-BD59-A6C34878D82A}">
                    <a16:rowId xmlns:a16="http://schemas.microsoft.com/office/drawing/2014/main" val="10003"/>
                  </a:ext>
                </a:extLst>
              </a:tr>
              <a:tr h="375140">
                <a:tc>
                  <a:txBody>
                    <a:bodyPr/>
                    <a:lstStyle/>
                    <a:p>
                      <a:pPr algn="just">
                        <a:spcAft>
                          <a:spcPts val="0"/>
                        </a:spcAft>
                      </a:pPr>
                      <a:r>
                        <a:rPr lang="en-GB" sz="1200" b="0" dirty="0">
                          <a:effectLst/>
                          <a:latin typeface="+mj-lt"/>
                          <a:ea typeface="Times New Roman" panose="02020603050405020304" pitchFamily="18" charset="0"/>
                        </a:rPr>
                        <a:t>Recognise numerals 1-9</a:t>
                      </a:r>
                    </a:p>
                  </a:txBody>
                  <a:tcPr marL="68580" marR="68580" marT="0" marB="0"/>
                </a:tc>
                <a:tc>
                  <a:txBody>
                    <a:bodyPr/>
                    <a:lstStyle/>
                    <a:p>
                      <a:pPr>
                        <a:spcAft>
                          <a:spcPts val="0"/>
                        </a:spcAft>
                      </a:pPr>
                      <a:r>
                        <a:rPr lang="en-US" sz="1200" b="0" dirty="0">
                          <a:solidFill>
                            <a:srgbClr val="000000"/>
                          </a:solidFill>
                          <a:effectLst/>
                          <a:latin typeface="+mj-lt"/>
                          <a:ea typeface="Calibri" panose="020F0502020204030204" pitchFamily="34" charset="0"/>
                        </a:rPr>
                        <a:t>read and write numbers from 1 to 20 in numerals and words.</a:t>
                      </a:r>
                      <a:endParaRPr lang="en-GB" sz="1200" b="0" dirty="0">
                        <a:solidFill>
                          <a:srgbClr val="000000"/>
                        </a:solidFill>
                        <a:effectLst/>
                        <a:latin typeface="+mj-lt"/>
                        <a:ea typeface="Calibri" panose="020F0502020204030204" pitchFamily="34" charset="0"/>
                      </a:endParaRPr>
                    </a:p>
                  </a:txBody>
                  <a:tcPr marL="68580" marR="68580" marT="0" marB="0"/>
                </a:tc>
                <a:extLst>
                  <a:ext uri="{0D108BD9-81ED-4DB2-BD59-A6C34878D82A}">
                    <a16:rowId xmlns:a16="http://schemas.microsoft.com/office/drawing/2014/main" val="10004"/>
                  </a:ext>
                </a:extLst>
              </a:tr>
              <a:tr h="643097">
                <a:tc>
                  <a:txBody>
                    <a:bodyPr/>
                    <a:lstStyle/>
                    <a:p>
                      <a:pPr algn="just">
                        <a:spcAft>
                          <a:spcPts val="0"/>
                        </a:spcAft>
                      </a:pPr>
                      <a:r>
                        <a:rPr lang="en-GB" sz="1200" b="0" dirty="0">
                          <a:effectLst/>
                          <a:latin typeface="+mj-lt"/>
                          <a:ea typeface="Times New Roman" panose="02020603050405020304" pitchFamily="18" charset="0"/>
                        </a:rPr>
                        <a:t>Count aloud in ones, twos, fives or tens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dk1"/>
                          </a:solidFill>
                          <a:effectLst/>
                          <a:latin typeface="+mj-lt"/>
                          <a:ea typeface="+mn-ea"/>
                          <a:cs typeface="+mn-cs"/>
                        </a:rPr>
                        <a:t>count, read and write numbers to 100 in numerals;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dk1"/>
                          </a:solidFill>
                          <a:effectLst/>
                          <a:latin typeface="+mj-lt"/>
                          <a:ea typeface="+mn-ea"/>
                          <a:cs typeface="+mn-cs"/>
                        </a:rPr>
                        <a:t>count in multiples of twos, fives and tens</a:t>
                      </a:r>
                      <a:endParaRPr lang="en-GB" sz="1200" b="0" kern="1200" dirty="0" smtClean="0">
                        <a:solidFill>
                          <a:schemeClr val="dk1"/>
                        </a:solidFill>
                        <a:effectLst/>
                        <a:latin typeface="+mj-lt"/>
                        <a:ea typeface="+mn-ea"/>
                        <a:cs typeface="+mn-cs"/>
                      </a:endParaRPr>
                    </a:p>
                    <a:p>
                      <a:endParaRPr lang="en-GB" sz="1200" b="0" dirty="0" smtClean="0">
                        <a:latin typeface="+mj-lt"/>
                      </a:endParaRPr>
                    </a:p>
                    <a:p>
                      <a:endParaRPr lang="en-GB" sz="1200" b="0" dirty="0" smtClean="0">
                        <a:latin typeface="+mj-lt"/>
                      </a:endParaRPr>
                    </a:p>
                  </a:txBody>
                  <a:tcPr/>
                </a:tc>
                <a:extLst>
                  <a:ext uri="{0D108BD9-81ED-4DB2-BD59-A6C34878D82A}">
                    <a16:rowId xmlns:a16="http://schemas.microsoft.com/office/drawing/2014/main" val="10005"/>
                  </a:ext>
                </a:extLst>
              </a:tr>
            </a:tbl>
          </a:graphicData>
        </a:graphic>
      </p:graphicFrame>
      <p:sp>
        <p:nvSpPr>
          <p:cNvPr id="2" name="Rectangle 1"/>
          <p:cNvSpPr/>
          <p:nvPr/>
        </p:nvSpPr>
        <p:spPr>
          <a:xfrm>
            <a:off x="323528" y="401792"/>
            <a:ext cx="8568952" cy="1477328"/>
          </a:xfrm>
          <a:prstGeom prst="rect">
            <a:avLst/>
          </a:prstGeom>
          <a:noFill/>
        </p:spPr>
        <p:txBody>
          <a:bodyPr wrap="square" lIns="91440" tIns="45720" rIns="91440" bIns="45720">
            <a:spAutoFit/>
          </a:bodyPr>
          <a:lstStyle/>
          <a:p>
            <a:r>
              <a:rPr lang="en-US" b="0" i="1" cap="none" spc="0" dirty="0" smtClean="0">
                <a:ln w="0"/>
                <a:solidFill>
                  <a:schemeClr val="tx1"/>
                </a:solidFill>
                <a:effectLst>
                  <a:outerShdw blurRad="38100" dist="19050" dir="2700000" algn="tl" rotWithShape="0">
                    <a:schemeClr val="dk1">
                      <a:alpha val="40000"/>
                    </a:schemeClr>
                  </a:outerShdw>
                </a:effectLst>
              </a:rPr>
              <a:t>Progression across the school has been agreed </a:t>
            </a:r>
            <a:r>
              <a:rPr lang="en-US" i="1" dirty="0" smtClean="0">
                <a:ln w="0"/>
                <a:effectLst>
                  <a:outerShdw blurRad="38100" dist="19050" dir="2700000" algn="tl" rotWithShape="0">
                    <a:schemeClr val="dk1">
                      <a:alpha val="40000"/>
                    </a:schemeClr>
                  </a:outerShdw>
                </a:effectLst>
              </a:rPr>
              <a:t>bearing in mind the National curriculum as well as a scheme produced by the White Rose </a:t>
            </a:r>
            <a:r>
              <a:rPr lang="en-US" i="1" dirty="0" err="1" smtClean="0">
                <a:ln w="0"/>
                <a:effectLst>
                  <a:outerShdw blurRad="38100" dist="19050" dir="2700000" algn="tl" rotWithShape="0">
                    <a:schemeClr val="dk1">
                      <a:alpha val="40000"/>
                    </a:schemeClr>
                  </a:outerShdw>
                </a:effectLst>
              </a:rPr>
              <a:t>Maths</a:t>
            </a:r>
            <a:r>
              <a:rPr lang="en-US" i="1" dirty="0" smtClean="0">
                <a:ln w="0"/>
                <a:effectLst>
                  <a:outerShdw blurRad="38100" dist="19050" dir="2700000" algn="tl" rotWithShape="0">
                    <a:schemeClr val="dk1">
                      <a:alpha val="40000"/>
                    </a:schemeClr>
                  </a:outerShdw>
                </a:effectLst>
              </a:rPr>
              <a:t> Hub</a:t>
            </a:r>
            <a:r>
              <a:rPr lang="en-US" b="0" i="1" cap="none" spc="0" dirty="0" smtClean="0">
                <a:ln w="0"/>
                <a:solidFill>
                  <a:schemeClr val="tx1"/>
                </a:solidFill>
                <a:effectLst>
                  <a:outerShdw blurRad="38100" dist="19050" dir="2700000" algn="tl" rotWithShape="0">
                    <a:schemeClr val="dk1">
                      <a:alpha val="40000"/>
                    </a:schemeClr>
                  </a:outerShdw>
                </a:effectLst>
              </a:rPr>
              <a:t>. </a:t>
            </a:r>
          </a:p>
          <a:p>
            <a:endParaRPr lang="en-US" b="0" i="1" cap="none" spc="0" dirty="0" smtClean="0">
              <a:ln w="0"/>
              <a:solidFill>
                <a:schemeClr val="tx1"/>
              </a:solidFill>
              <a:effectLst>
                <a:outerShdw blurRad="38100" dist="19050" dir="2700000" algn="tl" rotWithShape="0">
                  <a:schemeClr val="dk1">
                    <a:alpha val="40000"/>
                  </a:schemeClr>
                </a:outerShdw>
              </a:effectLst>
            </a:endParaRPr>
          </a:p>
          <a:p>
            <a:r>
              <a:rPr lang="en-US" b="0" i="1" cap="none" spc="0" dirty="0" smtClean="0">
                <a:ln w="0"/>
                <a:solidFill>
                  <a:schemeClr val="tx1"/>
                </a:solidFill>
                <a:effectLst>
                  <a:outerShdw blurRad="38100" dist="19050" dir="2700000" algn="tl" rotWithShape="0">
                    <a:schemeClr val="dk1">
                      <a:alpha val="40000"/>
                    </a:schemeClr>
                  </a:outerShdw>
                </a:effectLst>
              </a:rPr>
              <a:t>The progression of skills can be found on the </a:t>
            </a:r>
            <a:r>
              <a:rPr lang="en-US" b="0" i="1" cap="none" spc="0" dirty="0" err="1" smtClean="0">
                <a:ln w="0"/>
                <a:solidFill>
                  <a:schemeClr val="tx1"/>
                </a:solidFill>
                <a:effectLst>
                  <a:outerShdw blurRad="38100" dist="19050" dir="2700000" algn="tl" rotWithShape="0">
                    <a:schemeClr val="dk1">
                      <a:alpha val="40000"/>
                    </a:schemeClr>
                  </a:outerShdw>
                </a:effectLst>
              </a:rPr>
              <a:t>Elburton</a:t>
            </a:r>
            <a:r>
              <a:rPr lang="en-US" b="0" i="1" cap="none" spc="0" dirty="0" smtClean="0">
                <a:ln w="0"/>
                <a:solidFill>
                  <a:schemeClr val="tx1"/>
                </a:solidFill>
                <a:effectLst>
                  <a:outerShdw blurRad="38100" dist="19050" dir="2700000" algn="tl" rotWithShape="0">
                    <a:schemeClr val="dk1">
                      <a:alpha val="40000"/>
                    </a:schemeClr>
                  </a:outerShdw>
                </a:effectLst>
              </a:rPr>
              <a:t> School website.</a:t>
            </a:r>
          </a:p>
          <a:p>
            <a:endParaRPr lang="en-US" i="1" dirty="0">
              <a:ln w="0"/>
              <a:effectLst>
                <a:outerShdw blurRad="38100" dist="19050" dir="2700000" algn="tl" rotWithShape="0">
                  <a:schemeClr val="dk1">
                    <a:alpha val="40000"/>
                  </a:schemeClr>
                </a:outerShdw>
              </a:effectLst>
            </a:endParaRPr>
          </a:p>
        </p:txBody>
      </p:sp>
      <p:graphicFrame>
        <p:nvGraphicFramePr>
          <p:cNvPr id="4" name="Table 3"/>
          <p:cNvGraphicFramePr>
            <a:graphicFrameLocks noGrp="1"/>
          </p:cNvGraphicFramePr>
          <p:nvPr>
            <p:extLst>
              <p:ext uri="{D42A27DB-BD31-4B8C-83A1-F6EECF244321}">
                <p14:modId xmlns:p14="http://schemas.microsoft.com/office/powerpoint/2010/main" val="1009886815"/>
              </p:ext>
            </p:extLst>
          </p:nvPr>
        </p:nvGraphicFramePr>
        <p:xfrm>
          <a:off x="5950942" y="1847479"/>
          <a:ext cx="3048000" cy="4710546"/>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tblGrid>
              <a:tr h="387392">
                <a:tc>
                  <a:txBody>
                    <a:bodyPr/>
                    <a:lstStyle/>
                    <a:p>
                      <a:r>
                        <a:rPr lang="en-GB" sz="1000" dirty="0" smtClean="0">
                          <a:latin typeface="SassoonPrimaryInfant" pitchFamily="2" charset="0"/>
                        </a:rPr>
                        <a:t>Year 2</a:t>
                      </a:r>
                    </a:p>
                    <a:p>
                      <a:endParaRPr lang="en-GB" sz="1000" dirty="0">
                        <a:latin typeface="SassoonPrimaryInfant" pitchFamily="2" charset="0"/>
                      </a:endParaRPr>
                    </a:p>
                  </a:txBody>
                  <a:tcPr/>
                </a:tc>
                <a:extLst>
                  <a:ext uri="{0D108BD9-81ED-4DB2-BD59-A6C34878D82A}">
                    <a16:rowId xmlns:a16="http://schemas.microsoft.com/office/drawing/2014/main" val="10000"/>
                  </a:ext>
                </a:extLst>
              </a:tr>
              <a:tr h="804584">
                <a:tc>
                  <a:txBody>
                    <a:bodyPr/>
                    <a:lstStyle/>
                    <a:p>
                      <a:r>
                        <a:rPr lang="en-GB" sz="1200" dirty="0" smtClean="0">
                          <a:latin typeface="+mj-lt"/>
                        </a:rPr>
                        <a:t>Pupils</a:t>
                      </a:r>
                      <a:r>
                        <a:rPr lang="en-GB" sz="1200" baseline="0" dirty="0" smtClean="0">
                          <a:latin typeface="+mj-lt"/>
                        </a:rPr>
                        <a:t> count fluently forwards and backwards in 10s, starting at any 1 or 2 digit number</a:t>
                      </a:r>
                    </a:p>
                    <a:p>
                      <a:endParaRPr lang="en-GB" sz="1200" baseline="0" dirty="0" smtClean="0">
                        <a:latin typeface="+mj-lt"/>
                      </a:endParaRPr>
                    </a:p>
                    <a:p>
                      <a:endParaRPr lang="en-GB" sz="1200" dirty="0">
                        <a:latin typeface="+mj-lt"/>
                      </a:endParaRPr>
                    </a:p>
                  </a:txBody>
                  <a:tcPr/>
                </a:tc>
                <a:extLst>
                  <a:ext uri="{0D108BD9-81ED-4DB2-BD59-A6C34878D82A}">
                    <a16:rowId xmlns:a16="http://schemas.microsoft.com/office/drawing/2014/main" val="10001"/>
                  </a:ext>
                </a:extLst>
              </a:tr>
              <a:tr h="804584">
                <a:tc>
                  <a:txBody>
                    <a:bodyPr/>
                    <a:lstStyle/>
                    <a:p>
                      <a:r>
                        <a:rPr lang="en-GB" sz="1200" dirty="0" smtClean="0">
                          <a:latin typeface="+mj-lt"/>
                        </a:rPr>
                        <a:t>Place and identity 2 digit numbers on a number line using their understanding of how close the numbers are to multiples of 10</a:t>
                      </a:r>
                    </a:p>
                    <a:p>
                      <a:endParaRPr lang="en-GB" sz="1200" dirty="0">
                        <a:latin typeface="+mj-lt"/>
                      </a:endParaRPr>
                    </a:p>
                  </a:txBody>
                  <a:tcPr/>
                </a:tc>
                <a:extLst>
                  <a:ext uri="{0D108BD9-81ED-4DB2-BD59-A6C34878D82A}">
                    <a16:rowId xmlns:a16="http://schemas.microsoft.com/office/drawing/2014/main" val="10002"/>
                  </a:ext>
                </a:extLst>
              </a:tr>
              <a:tr h="1162177">
                <a:tc>
                  <a:txBody>
                    <a:bodyPr/>
                    <a:lstStyle/>
                    <a:p>
                      <a:r>
                        <a:rPr lang="en-GB" sz="1200" dirty="0" smtClean="0">
                          <a:latin typeface="+mj-lt"/>
                        </a:rPr>
                        <a:t>Pupils recognise</a:t>
                      </a:r>
                      <a:r>
                        <a:rPr lang="en-GB" sz="1200" baseline="0" dirty="0" smtClean="0">
                          <a:latin typeface="+mj-lt"/>
                        </a:rPr>
                        <a:t> commutativity as the relationship between subtraction and addition. Subtraction meaning take away, difference, how many more. </a:t>
                      </a:r>
                      <a:endParaRPr lang="en-GB" sz="1200" dirty="0" smtClean="0">
                        <a:latin typeface="+mj-lt"/>
                      </a:endParaRPr>
                    </a:p>
                    <a:p>
                      <a:endParaRPr lang="en-GB" sz="1200" dirty="0" smtClean="0">
                        <a:latin typeface="+mj-lt"/>
                      </a:endParaRPr>
                    </a:p>
                    <a:p>
                      <a:endParaRPr lang="en-GB" sz="1200" dirty="0">
                        <a:latin typeface="+mj-lt"/>
                      </a:endParaRPr>
                    </a:p>
                  </a:txBody>
                  <a:tcPr/>
                </a:tc>
                <a:extLst>
                  <a:ext uri="{0D108BD9-81ED-4DB2-BD59-A6C34878D82A}">
                    <a16:rowId xmlns:a16="http://schemas.microsoft.com/office/drawing/2014/main" val="10003"/>
                  </a:ext>
                </a:extLst>
              </a:tr>
              <a:tr h="446991">
                <a:tc>
                  <a:txBody>
                    <a:bodyPr/>
                    <a:lstStyle/>
                    <a:p>
                      <a:endParaRPr lang="en-GB" sz="1200" dirty="0" smtClean="0">
                        <a:latin typeface="+mj-lt"/>
                      </a:endParaRPr>
                    </a:p>
                    <a:p>
                      <a:endParaRPr lang="en-GB" sz="1200" dirty="0">
                        <a:latin typeface="+mj-lt"/>
                      </a:endParaRPr>
                    </a:p>
                  </a:txBody>
                  <a:tcPr/>
                </a:tc>
                <a:extLst>
                  <a:ext uri="{0D108BD9-81ED-4DB2-BD59-A6C34878D82A}">
                    <a16:rowId xmlns:a16="http://schemas.microsoft.com/office/drawing/2014/main" val="10004"/>
                  </a:ext>
                </a:extLst>
              </a:tr>
              <a:tr h="715186">
                <a:tc>
                  <a:txBody>
                    <a:bodyPr/>
                    <a:lstStyle/>
                    <a:p>
                      <a:pPr>
                        <a:spcAft>
                          <a:spcPts val="0"/>
                        </a:spcAft>
                      </a:pPr>
                      <a:r>
                        <a:rPr lang="en-GB" sz="1200" dirty="0" smtClean="0">
                          <a:solidFill>
                            <a:srgbClr val="000000"/>
                          </a:solidFill>
                          <a:effectLst/>
                          <a:latin typeface="+mj-lt"/>
                          <a:ea typeface="Calibri" panose="020F0502020204030204" pitchFamily="34" charset="0"/>
                        </a:rPr>
                        <a:t> count in multiples of twos, threes, fives and tens from any given number</a:t>
                      </a:r>
                    </a:p>
                    <a:p>
                      <a:pPr>
                        <a:spcAft>
                          <a:spcPts val="0"/>
                        </a:spcAft>
                      </a:pPr>
                      <a:endParaRPr lang="en-GB" sz="1200" dirty="0" smtClean="0">
                        <a:solidFill>
                          <a:srgbClr val="000000"/>
                        </a:solidFill>
                        <a:effectLst/>
                        <a:latin typeface="+mj-lt"/>
                        <a:ea typeface="Calibri" panose="020F0502020204030204" pitchFamily="34" charset="0"/>
                      </a:endParaRPr>
                    </a:p>
                    <a:p>
                      <a:pPr>
                        <a:spcAft>
                          <a:spcPts val="0"/>
                        </a:spcAft>
                      </a:pPr>
                      <a:endParaRPr lang="en-GB" sz="1200" dirty="0">
                        <a:solidFill>
                          <a:srgbClr val="000000"/>
                        </a:solidFill>
                        <a:effectLst/>
                        <a:latin typeface="+mj-lt"/>
                        <a:ea typeface="Calibri" panose="020F0502020204030204" pitchFamily="34" charset="0"/>
                      </a:endParaRPr>
                    </a:p>
                  </a:txBody>
                  <a:tcPr marL="68580" marR="68580" marT="0" marB="0"/>
                </a:tc>
                <a:extLst>
                  <a:ext uri="{0D108BD9-81ED-4DB2-BD59-A6C34878D82A}">
                    <a16:rowId xmlns:a16="http://schemas.microsoft.com/office/drawing/2014/main" val="10005"/>
                  </a:ext>
                </a:extLst>
              </a:tr>
              <a:tr h="290946">
                <a:tc>
                  <a:txBody>
                    <a:bodyPr/>
                    <a:lstStyle/>
                    <a:p>
                      <a:endParaRPr lang="en-GB" sz="1200" dirty="0">
                        <a:latin typeface="+mj-lt"/>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660193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59632" y="692696"/>
            <a:ext cx="6809936" cy="4524336"/>
          </a:xfrm>
          <a:prstGeom prst="rect">
            <a:avLst/>
          </a:prstGeom>
        </p:spPr>
      </p:pic>
      <p:sp>
        <p:nvSpPr>
          <p:cNvPr id="2" name="TextBox 1"/>
          <p:cNvSpPr txBox="1"/>
          <p:nvPr/>
        </p:nvSpPr>
        <p:spPr>
          <a:xfrm>
            <a:off x="1152422" y="5949280"/>
            <a:ext cx="7704856" cy="369332"/>
          </a:xfrm>
          <a:prstGeom prst="rect">
            <a:avLst/>
          </a:prstGeom>
          <a:noFill/>
        </p:spPr>
        <p:txBody>
          <a:bodyPr wrap="square" rtlCol="0">
            <a:spAutoFit/>
          </a:bodyPr>
          <a:lstStyle/>
          <a:p>
            <a:r>
              <a:rPr lang="en-GB" dirty="0" smtClean="0"/>
              <a:t>The Calculation Policy can also be found on the website for your reference. </a:t>
            </a:r>
            <a:endParaRPr lang="en-GB" dirty="0"/>
          </a:p>
        </p:txBody>
      </p:sp>
    </p:spTree>
    <p:extLst>
      <p:ext uri="{BB962C8B-B14F-4D97-AF65-F5344CB8AC3E}">
        <p14:creationId xmlns:p14="http://schemas.microsoft.com/office/powerpoint/2010/main" val="2892594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591" y="0"/>
            <a:ext cx="8229600" cy="1143000"/>
          </a:xfrm>
        </p:spPr>
        <p:txBody>
          <a:bodyPr/>
          <a:lstStyle/>
          <a:p>
            <a:r>
              <a:rPr lang="en-GB" b="1" u="sng" dirty="0" smtClean="0"/>
              <a:t>The Connective Model</a:t>
            </a:r>
            <a:endParaRPr lang="en-GB" b="1" u="sng" dirty="0"/>
          </a:p>
        </p:txBody>
      </p:sp>
      <p:pic>
        <p:nvPicPr>
          <p:cNvPr id="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7890" t="22409" r="10521" b="13425"/>
          <a:stretch>
            <a:fillRect/>
          </a:stretch>
        </p:blipFill>
        <p:spPr>
          <a:xfrm>
            <a:off x="446043" y="1680897"/>
            <a:ext cx="7911101" cy="2885010"/>
          </a:xfrm>
          <a:noFill/>
        </p:spPr>
      </p:pic>
      <p:sp>
        <p:nvSpPr>
          <p:cNvPr id="5" name="Title 1"/>
          <p:cNvSpPr txBox="1">
            <a:spLocks/>
          </p:cNvSpPr>
          <p:nvPr/>
        </p:nvSpPr>
        <p:spPr>
          <a:xfrm>
            <a:off x="451241" y="2206343"/>
            <a:ext cx="1008112"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dirty="0" smtClean="0">
                <a:solidFill>
                  <a:srgbClr val="FF0000"/>
                </a:solidFill>
              </a:rPr>
              <a:t>more</a:t>
            </a:r>
            <a:endParaRPr lang="en-GB" sz="1800" dirty="0">
              <a:solidFill>
                <a:srgbClr val="FF0000"/>
              </a:solidFill>
            </a:endParaRPr>
          </a:p>
        </p:txBody>
      </p:sp>
      <p:sp>
        <p:nvSpPr>
          <p:cNvPr id="6" name="Title 1"/>
          <p:cNvSpPr txBox="1">
            <a:spLocks/>
          </p:cNvSpPr>
          <p:nvPr/>
        </p:nvSpPr>
        <p:spPr>
          <a:xfrm>
            <a:off x="1259632" y="1877943"/>
            <a:ext cx="1008112"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dirty="0" smtClean="0">
                <a:solidFill>
                  <a:srgbClr val="FF0000"/>
                </a:solidFill>
              </a:rPr>
              <a:t>subtract</a:t>
            </a:r>
            <a:endParaRPr lang="en-GB" sz="1800" dirty="0">
              <a:solidFill>
                <a:srgbClr val="FF0000"/>
              </a:solidFill>
            </a:endParaRPr>
          </a:p>
        </p:txBody>
      </p:sp>
      <p:sp>
        <p:nvSpPr>
          <p:cNvPr id="7" name="Title 1"/>
          <p:cNvSpPr txBox="1">
            <a:spLocks/>
          </p:cNvSpPr>
          <p:nvPr/>
        </p:nvSpPr>
        <p:spPr>
          <a:xfrm>
            <a:off x="611560" y="4041596"/>
            <a:ext cx="1008112"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dirty="0" smtClean="0">
                <a:solidFill>
                  <a:srgbClr val="FF0000"/>
                </a:solidFill>
              </a:rPr>
              <a:t>product</a:t>
            </a:r>
            <a:endParaRPr lang="en-GB" sz="1800" dirty="0">
              <a:solidFill>
                <a:srgbClr val="FF0000"/>
              </a:solidFill>
            </a:endParaRPr>
          </a:p>
        </p:txBody>
      </p:sp>
      <p:sp>
        <p:nvSpPr>
          <p:cNvPr id="8" name="Title 1"/>
          <p:cNvSpPr txBox="1">
            <a:spLocks/>
          </p:cNvSpPr>
          <p:nvPr/>
        </p:nvSpPr>
        <p:spPr>
          <a:xfrm>
            <a:off x="251520" y="3501008"/>
            <a:ext cx="1008112"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dirty="0" smtClean="0">
                <a:solidFill>
                  <a:srgbClr val="FF0000"/>
                </a:solidFill>
              </a:rPr>
              <a:t>factor</a:t>
            </a:r>
            <a:endParaRPr lang="en-GB" sz="1800" dirty="0">
              <a:solidFill>
                <a:srgbClr val="FF0000"/>
              </a:solidFill>
            </a:endParaRPr>
          </a:p>
        </p:txBody>
      </p:sp>
      <p:sp>
        <p:nvSpPr>
          <p:cNvPr id="9" name="Title 1"/>
          <p:cNvSpPr txBox="1">
            <a:spLocks/>
          </p:cNvSpPr>
          <p:nvPr/>
        </p:nvSpPr>
        <p:spPr>
          <a:xfrm>
            <a:off x="-180528" y="3092799"/>
            <a:ext cx="1008112"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dirty="0" smtClean="0">
                <a:solidFill>
                  <a:srgbClr val="FF0000"/>
                </a:solidFill>
              </a:rPr>
              <a:t>sum</a:t>
            </a:r>
            <a:endParaRPr lang="en-GB" sz="1800" dirty="0">
              <a:solidFill>
                <a:srgbClr val="FF0000"/>
              </a:solidFill>
            </a:endParaRPr>
          </a:p>
        </p:txBody>
      </p:sp>
      <p:sp>
        <p:nvSpPr>
          <p:cNvPr id="10" name="Title 1"/>
          <p:cNvSpPr txBox="1">
            <a:spLocks/>
          </p:cNvSpPr>
          <p:nvPr/>
        </p:nvSpPr>
        <p:spPr>
          <a:xfrm>
            <a:off x="-52815" y="2521299"/>
            <a:ext cx="1008112"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dirty="0" smtClean="0">
                <a:solidFill>
                  <a:srgbClr val="FF0000"/>
                </a:solidFill>
              </a:rPr>
              <a:t>add</a:t>
            </a:r>
            <a:endParaRPr lang="en-GB" sz="1800" dirty="0">
              <a:solidFill>
                <a:srgbClr val="FF0000"/>
              </a:solidFill>
            </a:endParaRPr>
          </a:p>
        </p:txBody>
      </p:sp>
      <p:sp>
        <p:nvSpPr>
          <p:cNvPr id="11" name="Title 1"/>
          <p:cNvSpPr txBox="1">
            <a:spLocks/>
          </p:cNvSpPr>
          <p:nvPr/>
        </p:nvSpPr>
        <p:spPr>
          <a:xfrm>
            <a:off x="2555776" y="1102815"/>
            <a:ext cx="870318" cy="648073"/>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smtClean="0">
                <a:solidFill>
                  <a:srgbClr val="00B050"/>
                </a:solidFill>
              </a:rPr>
              <a:t>=</a:t>
            </a:r>
            <a:endParaRPr lang="en-GB" sz="4000" b="1" dirty="0">
              <a:solidFill>
                <a:srgbClr val="00B050"/>
              </a:solidFill>
            </a:endParaRPr>
          </a:p>
        </p:txBody>
      </p:sp>
      <p:sp>
        <p:nvSpPr>
          <p:cNvPr id="12" name="Title 1"/>
          <p:cNvSpPr txBox="1">
            <a:spLocks/>
          </p:cNvSpPr>
          <p:nvPr/>
        </p:nvSpPr>
        <p:spPr>
          <a:xfrm>
            <a:off x="3707904" y="1064146"/>
            <a:ext cx="870318" cy="648073"/>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smtClean="0">
                <a:solidFill>
                  <a:srgbClr val="00B050"/>
                </a:solidFill>
              </a:rPr>
              <a:t>+</a:t>
            </a:r>
            <a:endParaRPr lang="en-GB" sz="4000" b="1" dirty="0">
              <a:solidFill>
                <a:srgbClr val="00B050"/>
              </a:solidFill>
            </a:endParaRPr>
          </a:p>
        </p:txBody>
      </p:sp>
      <p:sp>
        <p:nvSpPr>
          <p:cNvPr id="13" name="Title 1"/>
          <p:cNvSpPr txBox="1">
            <a:spLocks/>
          </p:cNvSpPr>
          <p:nvPr/>
        </p:nvSpPr>
        <p:spPr>
          <a:xfrm>
            <a:off x="4932040" y="1064146"/>
            <a:ext cx="870318" cy="648073"/>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smtClean="0">
                <a:solidFill>
                  <a:srgbClr val="00B050"/>
                </a:solidFill>
              </a:rPr>
              <a:t>x</a:t>
            </a:r>
            <a:endParaRPr lang="en-GB" sz="4000" b="1" dirty="0">
              <a:solidFill>
                <a:srgbClr val="00B050"/>
              </a:solidFill>
            </a:endParaRPr>
          </a:p>
        </p:txBody>
      </p:sp>
      <p:sp>
        <p:nvSpPr>
          <p:cNvPr id="14" name="Title 1"/>
          <p:cNvSpPr txBox="1">
            <a:spLocks/>
          </p:cNvSpPr>
          <p:nvPr/>
        </p:nvSpPr>
        <p:spPr>
          <a:xfrm>
            <a:off x="5802358" y="1119165"/>
            <a:ext cx="870318" cy="648073"/>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smtClean="0">
                <a:solidFill>
                  <a:srgbClr val="00B050"/>
                </a:solidFill>
              </a:rPr>
              <a:t>%</a:t>
            </a:r>
            <a:endParaRPr lang="en-GB" sz="4000" b="1" dirty="0">
              <a:solidFill>
                <a:srgbClr val="00B050"/>
              </a:solidFill>
            </a:endParaRPr>
          </a:p>
        </p:txBody>
      </p:sp>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1702" y="3536600"/>
            <a:ext cx="1514988" cy="1009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9" y="5103804"/>
            <a:ext cx="1294873" cy="1294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itle 1"/>
          <p:cNvSpPr txBox="1">
            <a:spLocks/>
          </p:cNvSpPr>
          <p:nvPr/>
        </p:nvSpPr>
        <p:spPr>
          <a:xfrm>
            <a:off x="2097337" y="5338389"/>
            <a:ext cx="4608512"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dirty="0" smtClean="0">
                <a:solidFill>
                  <a:srgbClr val="002060"/>
                </a:solidFill>
              </a:rPr>
              <a:t>When we plan a Maths sequence we always ensure children are exposed to correct mathematical language, symbols (+ - = x), an image and a context.</a:t>
            </a:r>
            <a:endParaRPr lang="en-GB" sz="2000" b="1" dirty="0">
              <a:solidFill>
                <a:srgbClr val="002060"/>
              </a:solidFill>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099" y="5145044"/>
            <a:ext cx="1614978"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0006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6632"/>
            <a:ext cx="7772400" cy="1470025"/>
          </a:xfrm>
        </p:spPr>
        <p:txBody>
          <a:bodyPr/>
          <a:lstStyle/>
          <a:p>
            <a:r>
              <a:rPr lang="en-GB" b="1" u="sng" dirty="0" smtClean="0"/>
              <a:t>Aims of meeting</a:t>
            </a:r>
            <a:endParaRPr lang="en-GB" b="1" u="sng" dirty="0"/>
          </a:p>
        </p:txBody>
      </p:sp>
      <p:sp>
        <p:nvSpPr>
          <p:cNvPr id="3" name="Subtitle 2"/>
          <p:cNvSpPr>
            <a:spLocks noGrp="1"/>
          </p:cNvSpPr>
          <p:nvPr>
            <p:ph type="subTitle" idx="1"/>
          </p:nvPr>
        </p:nvSpPr>
        <p:spPr>
          <a:xfrm>
            <a:off x="429308" y="2060848"/>
            <a:ext cx="8280920" cy="4032448"/>
          </a:xfrm>
        </p:spPr>
        <p:txBody>
          <a:bodyPr>
            <a:normAutofit fontScale="70000" lnSpcReduction="20000"/>
          </a:bodyPr>
          <a:lstStyle/>
          <a:p>
            <a:pPr marL="457200" indent="-457200" algn="l">
              <a:buFont typeface="Arial" panose="020B0604020202020204" pitchFamily="34" charset="0"/>
              <a:buChar char="•"/>
            </a:pPr>
            <a:r>
              <a:rPr lang="en-GB" dirty="0" smtClean="0">
                <a:solidFill>
                  <a:schemeClr val="tx1"/>
                </a:solidFill>
              </a:rPr>
              <a:t>To get an insight into how Maths is taught at </a:t>
            </a:r>
            <a:r>
              <a:rPr lang="en-GB" dirty="0" err="1" smtClean="0">
                <a:solidFill>
                  <a:schemeClr val="tx1"/>
                </a:solidFill>
              </a:rPr>
              <a:t>Elburton</a:t>
            </a:r>
            <a:r>
              <a:rPr lang="en-GB" dirty="0" smtClean="0">
                <a:solidFill>
                  <a:schemeClr val="tx1"/>
                </a:solidFill>
              </a:rPr>
              <a:t> Primary.</a:t>
            </a:r>
          </a:p>
          <a:p>
            <a:pPr marL="457200" indent="-457200" algn="l">
              <a:buFont typeface="Arial" panose="020B0604020202020204" pitchFamily="34" charset="0"/>
              <a:buChar char="•"/>
            </a:pPr>
            <a:endParaRPr lang="en-GB" dirty="0" smtClean="0">
              <a:solidFill>
                <a:schemeClr val="tx1"/>
              </a:solidFill>
            </a:endParaRPr>
          </a:p>
          <a:p>
            <a:pPr marL="457200" indent="-457200" algn="l">
              <a:buFont typeface="Arial" panose="020B0604020202020204" pitchFamily="34" charset="0"/>
              <a:buChar char="•"/>
            </a:pPr>
            <a:r>
              <a:rPr lang="en-GB" dirty="0" smtClean="0">
                <a:solidFill>
                  <a:schemeClr val="tx1"/>
                </a:solidFill>
              </a:rPr>
              <a:t>To gain an understanding of the National Maths curriculum and expectations.</a:t>
            </a:r>
          </a:p>
          <a:p>
            <a:pPr algn="l"/>
            <a:endParaRPr lang="en-GB" dirty="0" smtClean="0">
              <a:solidFill>
                <a:schemeClr val="tx1"/>
              </a:solidFill>
            </a:endParaRPr>
          </a:p>
          <a:p>
            <a:pPr marL="457200" indent="-457200" algn="l">
              <a:buFont typeface="Arial" panose="020B0604020202020204" pitchFamily="34" charset="0"/>
              <a:buChar char="•"/>
            </a:pPr>
            <a:r>
              <a:rPr lang="en-GB" dirty="0" smtClean="0">
                <a:solidFill>
                  <a:schemeClr val="tx1"/>
                </a:solidFill>
              </a:rPr>
              <a:t>To take part in a variety of Maths activities</a:t>
            </a:r>
            <a:r>
              <a:rPr lang="en-GB" dirty="0">
                <a:solidFill>
                  <a:schemeClr val="tx1"/>
                </a:solidFill>
              </a:rPr>
              <a:t> </a:t>
            </a:r>
            <a:r>
              <a:rPr lang="en-GB" dirty="0" smtClean="0">
                <a:solidFill>
                  <a:schemeClr val="tx1"/>
                </a:solidFill>
              </a:rPr>
              <a:t>– DON’T PANIC! </a:t>
            </a:r>
          </a:p>
          <a:p>
            <a:pPr algn="l"/>
            <a:endParaRPr lang="en-GB" dirty="0" smtClean="0">
              <a:solidFill>
                <a:schemeClr val="tx1"/>
              </a:solidFill>
            </a:endParaRPr>
          </a:p>
          <a:p>
            <a:pPr marL="457200" indent="-457200" algn="l">
              <a:buFont typeface="Arial" panose="020B0604020202020204" pitchFamily="34" charset="0"/>
              <a:buChar char="•"/>
            </a:pPr>
            <a:r>
              <a:rPr lang="en-GB" dirty="0" smtClean="0">
                <a:solidFill>
                  <a:schemeClr val="tx1"/>
                </a:solidFill>
              </a:rPr>
              <a:t>To </a:t>
            </a:r>
            <a:r>
              <a:rPr lang="en-GB" dirty="0">
                <a:solidFill>
                  <a:schemeClr val="tx1"/>
                </a:solidFill>
              </a:rPr>
              <a:t>take away some ideas to support your children at home</a:t>
            </a:r>
            <a:r>
              <a:rPr lang="en-GB" dirty="0" smtClean="0">
                <a:solidFill>
                  <a:schemeClr val="tx1"/>
                </a:solidFill>
              </a:rPr>
              <a:t>.</a:t>
            </a:r>
          </a:p>
          <a:p>
            <a:pPr algn="l"/>
            <a:endParaRPr lang="en-GB" dirty="0" smtClean="0">
              <a:solidFill>
                <a:schemeClr val="tx1"/>
              </a:solidFill>
            </a:endParaRPr>
          </a:p>
          <a:p>
            <a:pPr marL="457200" indent="-457200" algn="l">
              <a:buFont typeface="Arial" panose="020B0604020202020204" pitchFamily="34" charset="0"/>
              <a:buChar char="•"/>
            </a:pPr>
            <a:r>
              <a:rPr lang="en-GB" dirty="0" smtClean="0">
                <a:solidFill>
                  <a:schemeClr val="tx1"/>
                </a:solidFill>
              </a:rPr>
              <a:t>To be introduced to resources which you can encourage your child to use at home and you can use to support them with their Maths learning. </a:t>
            </a:r>
            <a:endParaRPr lang="en-GB" dirty="0">
              <a:solidFill>
                <a:schemeClr val="tx1"/>
              </a:solidFill>
            </a:endParaRPr>
          </a:p>
          <a:p>
            <a:pPr marL="457200" indent="-457200" algn="l">
              <a:buFont typeface="Arial" panose="020B0604020202020204" pitchFamily="34" charset="0"/>
              <a:buChar char="•"/>
            </a:pPr>
            <a:endParaRPr lang="en-GB" dirty="0">
              <a:solidFill>
                <a:schemeClr val="tx1"/>
              </a:solidFill>
            </a:endParaRPr>
          </a:p>
        </p:txBody>
      </p:sp>
    </p:spTree>
    <p:extLst>
      <p:ext uri="{BB962C8B-B14F-4D97-AF65-F5344CB8AC3E}">
        <p14:creationId xmlns:p14="http://schemas.microsoft.com/office/powerpoint/2010/main" val="52042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7859216" cy="4277072"/>
          </a:xfrm>
        </p:spPr>
        <p:txBody>
          <a:bodyPr/>
          <a:lstStyle/>
          <a:p>
            <a:pPr marL="0" indent="0">
              <a:buNone/>
            </a:pPr>
            <a:r>
              <a:rPr lang="en-GB" dirty="0" smtClean="0"/>
              <a:t>Children need to understand our number system, starting with counting numbers, building an understanding of how our numbers work and fit together. This includes exploring place value and comparing and ordering numbers then </a:t>
            </a:r>
          </a:p>
          <a:p>
            <a:pPr marL="0" indent="0">
              <a:buNone/>
            </a:pPr>
            <a:r>
              <a:rPr lang="en-GB" dirty="0" smtClean="0"/>
              <a:t>applying this understanding</a:t>
            </a:r>
          </a:p>
          <a:p>
            <a:pPr marL="0" indent="0">
              <a:buNone/>
            </a:pPr>
            <a:r>
              <a:rPr lang="en-GB" dirty="0" smtClean="0"/>
              <a:t>in different contexts.</a:t>
            </a:r>
            <a:endParaRPr lang="en-GB" dirty="0"/>
          </a:p>
        </p:txBody>
      </p:sp>
      <p:sp>
        <p:nvSpPr>
          <p:cNvPr id="2" name="Title 1"/>
          <p:cNvSpPr>
            <a:spLocks noGrp="1"/>
          </p:cNvSpPr>
          <p:nvPr>
            <p:ph type="title"/>
          </p:nvPr>
        </p:nvSpPr>
        <p:spPr/>
        <p:txBody>
          <a:bodyPr/>
          <a:lstStyle/>
          <a:p>
            <a:r>
              <a:rPr lang="en-GB" b="1" u="sng" dirty="0" smtClean="0"/>
              <a:t>Number Sense!</a:t>
            </a:r>
            <a:endParaRPr lang="en-GB" b="1" u="sng" dirty="0"/>
          </a:p>
        </p:txBody>
      </p:sp>
      <p:sp>
        <p:nvSpPr>
          <p:cNvPr id="4" name="AutoShape 2" descr="data:image/jpeg;base64,/9j/4AAQSkZJRgABAQAAAQABAAD/2wCEAAkGBxQTEhUUExQVFhUWGRwbFxgYGRwgIBwdHxweHyAeHx8fHyggHBolHSAaIjEjJSkrLi4uHyEzODMuNyktLysBCgoKDg0OGxAQGzQkICQ0NDQ0NCwsLCw0NDQvLCwsLCwsLCwsLCwsLCwsLCwsLCwsLCwsLCwsLCwsLCwsLCwsLP/AABEIALkBEQMBEQACEQEDEQH/xAAcAAACAgMBAQAAAAAAAAAAAAAFBgAHAgMEAQj/xABDEAACAQIEBAMGAwYFAgUFAAABAhEAAwQSITEFBkFREyJhBzJxgZGhFEKxI1JicsHRM0OS4fCC8RYkorLCFVNzk9L/xAAbAQACAwEBAQAAAAAAAAAAAAAABAIDBQEGB//EADURAAICAgEDAwIEBAYDAQEAAAECAAMEESEFEjETQVEiYRRxgZEyobHwBiNCwdHhFVLxMyT/2gAMAwEAAhEDEQA/ALxohIaITWqQdNu1cndzZXZySiElEJKISUQkohJRCSiElEJKISUQkohJRCSiEGvxhRce2EdigJOUA6hQ0ATmmCNYyyYmdKIT2xxm0QuY+GWYqFcrMggEaEqdSBIJEkDfSiElvilh2AS6hY7AMDOk/PSfoe1EIQWiE9ohJRCSiElEJKISUQkohJRCSiElEJKISUQkohJRCSiElEJhnPb70QkzHt96ISZj2+9EJMx7feiEmY9vvRCTMe33ohNJxqzGZJ/mFc3I96/M9/Fr3X/UKNiHevzPfxI7r/qFGxDvX5k/Ejuv+oV3cO9fmZJdnaD8DROgg+J6zkbj70Tsi3J1ABHxohPc57feiEmY9vvRCCrvB5uNcDMpYlhlyyHNvw80kfu9DImiExscHKHMrkEk54CgEEgwBELt07t1gghMsPwYKUgt5FtKNv8AKzx9c5n4UQhXMe33ohJmPb70QkzHt96ISZz2+9EJMx7feiEmY9vvRCTMe33ohJmPb70QkzHt96ISZj2+9EJMx7feiE8znt96N+0JkjTPpRCZUQkohJRCSiErP2u8ZxmFGHfD3TbtsXD5QJL6FZkHyxm0FPYFVdjHui+RYUXiVNxXn3H3FA/G3gEYjynKZ9WUAn5mnRTj7+kfaQrNn+qXN7GeYMRjMEzYli7W7pRbhGrLlU6xuQSRPw6zWbl1rXZoRlTsR9NwdxShZR5MnozE31/eX6iueqnyJ3tb4mRNTkJQOPOe/cIEl7jEepLGkTyZ4+7bWtr3M7sdyri7Wr2GI7r5h/6ZP1rpRhLbMK9OSpgcrrBGo6VGKEEHRmVqyWYKolmIAHcnQCgczqqWOhLy4BwxcJhkt6eRZc923Y/WadUaGp6/HpFVYUTpxF8ECQRJXeIOo6gkevyoJjGpT/tJ41ft4wLavXbai0hKo7KJYsx0B31j5Ule7d/BnreiYtNuN3OoJ3/xN/sx4xir2LKXLt26nhMxDOxywVAKydGkx9a7Q7FtGV9cw8eqkMigHftLRtv4um8CCe3dgP3jpHbX5tg7nltahQ1KcgXifEmS5CIzkL6ZQTtMkT8qzMnK9K4cjgf1l9VXcs6+D403VYno2XaNRuPWDppV2DbZYhLiRuVVPE75p2VTHxVmJE9qh6qd3Zvmd0dbmvE3cqMwGYqCYHWBt8asXRIkTxKI4fzVizf/ABTX2DTPhknJBmFKyAF7ddJ3r0IxKinYZg25dqPteTHPhXtGuBoxCIUPW2CCPkSc32pW3pYC7rPM7T1cltWj9o28t814bG5hZc5l1KsIaO8dprNux3q/jmxVelh0sy49xkWWCsAUZTmJMRJjf61iZ/UDj2BAvduaOPjG0EiLvs+xi4bDtau3QxFxirAkypA+J3mq6eqVIun2D+RjWZjO79yrxqOd/iFpEDu6qrbE6TIn6xWwhDgMPeZorZjoDmDeauJ3rFtLlpVKZwLhboDoI1H5iKWzLbKq+5PaWUIjt2tFPHcWu3TLOQOgUkAfT+teVvzb7jssR+U2qsausaA/ed/Kl6cSM7MTlIEnf0PymnOlWE5P1MfEXzkAq+kR3Tc/L9K9TMaZ0QkohJRCQ0QiNzzgRfdbV2TaYTlmIZWOoI1B1FYPU8/JwrVeptcTSxKKbqmDrsxVwnJODs3FuKuoDaMcwJP5jM+YCR86x7ev5tqFC3nniM14danYWE8DgLdtBbsW2yrMKgJ31+s1Sr5WTYCxJ3qX6WtT4EqfhXGcQjFUa4WzkZX82ZzpqDrvAjTUV9Lu6Zg3Uk2Jrt9/Hj3nlhmZNdn0tvZ8S5uSeFteyXL6KGRVNxRt4kTHXbePhXiun4ddmQzIdop4+838nJdaAp/iMfL7ZVY9gT9BXpfaYr/wkylOU7tlL63cQ0Jb84ESWf8AKAB2Os7aDvSia7tmeWwzWLfUsPAjpd9pdkHy2bhHclR/erjeJqN1eseATB/FecMLikKXbLIT+fIjwPjownuuo6VTe3ehCnRkq+qYrN/nV7H3mXCcHh/GtXcPldlYarIGsD3D7pAn9awzk5OPalO+7nz+c2KMLBu3koNccDx+upZUV6iQnDjcDbKt5VXQ6gR8jG49DNcInQZXHtR4Th2sHFqQt4FVIkefXKUyzIdN/gD8lchF1v3noOh5Vq2inW1/p94O9mmNtYPDYrG3pyytpABqWALFR6mV+lRoIUFjG+to+RclCedblo4a7kCuTmDkgwsSdTJk6xEab9OlN7E8qfOoRtXlcSpBHpXRIwHisG6E5VJUtqWYk7EliTPl6RWPl9PttsLqRGa71rTmIvA+Z8aZFm2LiqSTCtAkk+YhoG8601TjlTtSf3nnh1HKuYlEBEJYznvF2oF7DKk6gnMA3wOoI+BpizvAg3ULqyBZX5h10uBs+bz5pIPu7RAiSB8zXnrckjILEaP2/rPUIu6x7w1gXJsSAwcgmGBHm3jXcT12NehxKwiLs7+8QuO96nzNzRiXLOrTI013JI1PxkkfI16xjxoTHwKwqdx8knf2h/DIQokknKoI9QNfnV6g+8w7nUkgD3h72V4V24kzoDktq+c9PMICn1Lax/DWb1F19PXvubfT1bYb7R95nw1rFMyOVKImskeZgxJQQwIYHKSD3FePzMOy60OjhdCejx89cdO5Ts7iRwvD2fxDAYa3b8LKZJBY5ojLBiQTBAM6jroVW6faylWs3GH6+rV/VvnzyI4cS4nhbwK3Xti3aVoZWYmYXJk2BbQnLr06HXcRlVQPiZX4+mv61fn+9j7wpjsOuOwLW7bkkqIZo95SGEkabgajTtUL09WsiToyFZhYPeI/BmfEHKiZnAObKQQCDG8xG+u1eTODb3EKNn+/0noPxKBdsY08A4Net4hWuKFUAx5gTMERAPqK0MHBtquDONefeJZWUj1kLHBNz8v0r0cy5nRCSiElEJDRCLPNtvy2n7Ow+s/1FYHXq90q3wZpdNb6mX7TRy0LbOyXEUv7ykgGR1GvY/rS3QjS4KMo7pZn940ynid/N2Pt2cJeBvph2a2623PRisAqBqxBI0ANeqpqJYBRMd29yZSPs24IpT8S/iB0chfN5YAHTrqTrpWT/ifqNqP+FX+EgTT6bjVuvqnzuXxy7hfDsLO7eZvidfsIHyq3p1Iqx1H6xfLt9S0n9Jt47dy4a8QCSLbwB3ynT407saiNxIrMq/hXIt91D3ithP4tW/0jb5kH0pcUn3mBR0u2zljofzjXh/ZxhQPM11z3zAfYCrBSs0V6VSBzsxQ5x5XGEHi23LWZynNup+I94dNBp9YrarXIiGX0w1/VXyIE4bxJ7FxbqHzIfkR2PoapCgN3a5idOZbSw7T4419pfOGvB0VxswBHzE1oT1inYBmnHMRlIUlQZaBJ020+OuknTaomTEoz2i4mw+JJs3LlxhIfPoEIJlVBAO/09eiFxUniez6JValW3Gh7fJjjwrl3PwApHnuK14fEHMv1UAfOr1r3TqZd+Z29U7/YHX+xgLkzm8C26Yu4T4ShrTtqQBAyAbkyFjqZM7VXVbx9Ua6n0v8AzFelfPkf7w7yVzu2Jx5tFclt0bKCfMzCDLdJyg6D11NWV3dz6inUOkjHxvU8nfP2jrzZifDwd9uvhsB8W8o+5FMseJ5fLfspY/aIXFMEL3D8KuFZCiCb1vOinOQPMwYgEhs+/cEVFgSOJnW1mzGQUkfeDOKYJrXD7AZlYXLzuoUyFAXKYOxkydNNeu5i+1SL5FbVYiqx3z/t4lo4fhquBckkOFJU7e7G3Saosw63cWa5E9JVcwrA+0I2rQRQo0VRA16fOm/ykTKj5/xGCu3M2GVXvBvPcEZPWNDLfxCB8a28Cu7W28TA6hbSrFV2CfOvE4uX+X3xKM5dLaq0agtPuztH7wHXrS3UesfhrTSqgnt3y2vfXwZDC6ct695Y638S48Dla0AFAERA20009Kya7DYNsdn3noQoA0IMu8oYRmzG0JO/maD8p7afAmpdi73FThUk77f6zW3K+CMnwAf5c39D+lc7F34gcGj/ANRJwzgODdcy4VBuAGWSQepmd+m+m1SKKJ1cSkc9gnDzjxVrf7FNAAJy6TOgUdhWH1TKcP6KHXE3MDHUjvYRJ4faxD3rv4cKMhzOxOVRpEliRBkH/grb6Xh1riJYzn6vaY2bm3NlPVWo0vuTNl+/ee8rXsSQ9st4WRj5R5ZMsTqdp2IrC6hmv3n01ICn3mzi0KUHeRs/Blm8tY9r9hbjAhjIOkTBjMPRokfGtnGsaysM3mJXIEcgQtV8qkohJRCSiEC8y2C2GeASVIYACTo39prO6nUbcZgPMbwnC3DfiBeF8MxBuJcy+GFO7dR1EDXasTp3TMmuwWeI/k5NHYU87gD2zfh72GtshF3EJfFi2UcEIzwXW5Exoo9QY9a9tj2+iS7eAOZhPV6mk+Zy8lcDNmxasNozv5hmzASehgaZRtXhszJXPz1KD6eAPyE3aKzj0EN5ljcbxr2vDyZfzFlPVQBJ+A71t9Qvvo7TSN/Imdj1pZvv4g7ClbLtcN9nYoD4QiCTqII97fT40lTcmL3Fn2x57fuZewNihQuhvzOlOJePaNxN1B0AkzIBjTUhZjSPNrWrjZPr1d+tfaLXUmp+0ztAVVHh3IBWRmM+UD3hJnT6elMg8SmCsfzJasMqXUcAqCAVkKNpJk5h8BpS1uatTBGHmM14b2VNYDwPMqFLZuPlQau0Ko9TAFRI23E8CQHt+j3PEv8AwdjIiJ+6oH0EU77T2SL2qBPL1+DETtJ7SYFBMlrc+Z8STevtl1a7cMepZtP1rKI2TPpKaqpBb2H9BPoNmuW7Bt4ZEc2beRQzwCygeUwD0/tpvWnz26E+e8Pb3WHWzufOt+cxkZTJkdjO3yrM1Po9eu0a8aEtf2XcoWclvGm4blzXKo0CHVSD1Zt/T0O9OY9Q0Gnk+tdRtLtj60P6xx5wwfi2PDZiqMwzFYmBqIzEDcCfSfk1293E8tkUi1OwnUU19mwdQ6YjQ7ZrX9nqr0te8y26P8PNvEuScZct27ZxFpksjLbBXLAgDouugG9SZS0nfg32IELDQ+0b8DZvratqfDBRFBEk5iAAfNplG8aHofQzHE1UUhQIQtISkPBJHmA216eo6etH5Sc+f+Oco4nCPfDWmXDl2NprZJRbeaQJklDEe99xW5iXo6BS3Mys1GV+8LsRj5U5qw9nDLau5swJJbLIaTJ2JIMabV5bqn+H8zI6j+KUhl443rx7HfHmW42fRXX2a0ZaXA7uayjgGGGYSCDr3B1E761Dp+NbQjLb/EWJ878zQ7w4BWZ8VxORRIJBaCFBJiCSABqSQIgd6dY61OibxiUnLmWe0j9Kh69YPb3Df5zvY2t6nt231GhG39vgatIkREXnzDXAy3gM1t2troYKddZ0KkjedzFYvUMTbm/YHHvNLDvCj09bibhsRcIewx8K1ecNcZkJIgyNhJjsOteqw7sNaKyjglBrWwOf1nk8mrLa6xXUhWbk6P8AtOhrU4mwyN4iK1sABWAVUIhZcLnOUSTAkk96oy83G/DshI7iR7g+T9pfjYl/4lXUHtH2I4A+/mXNb3P/ADpS805sohJRCSiElEJim3zP60QkIrmoT5g41hrd7it6xh2QI99grQQAxaTHXQ5o7kadK078tcfEL2LtQPHuT/xF1oZ7Ro87l18tYb9vbUkt4aSWO5MBZPqZJr570YetlmzWvJ/Kegyz2Y+veObCa9frcx+YKv8AB5uC4GEhlIEQAojTTc6SDWbb01HvFxPO/wBOIyuURX6ftOLieJ8LE2bVpFtlyzZgujE6FSFjchSW6QKtst7LlrA1uTrq9SlrGO9fMCYrnCwquq2hGaG8IaPG4khYB1HU76da7+KTv7PeI32enj+uoLL9h451zE/j3MN7FXPEaFCiFUbKD69SdNaquCXEBwJiV9Xy1LWVcL4I1sfrGj2ecrtmGJvKQBraUjUk/nI6CNvr2pmmvXJkunYRDerYPyljO0Ce1MzbgrHYoFCxygBTmIbZY1kgQpG8zpVZPEmoO+PMq6x7MMRpcs4i3p5rZ1nQjLqsjN18sjTSaV/DN5BnqP8Az9euyys/BjB7MreJw63LeIXLbNwlc0zPmzsD1UlRvH5jVlAZdgzN6xZj2urU/GjqL/tA5WRLf4m1CkN5xPv5m1cTrnDmGG0R2qu2oAdwmh0bqNjWCiznfj/iT2P8ba3iGwxDNbuiRAJysBuY2BGhPcCjFfntlv8AiDGDVi73H85bvEMILqhWAIzAkESCAdiOv94p8HU8hB3E+Z8NhjkZpYfkRZI+MaDToTVD5CJ/EZclLt4E28J5js4gMbZYZdwykH+x+RNdS1XGxONSynUK23BEjY1bIEans1zc5OfG4tba5n222nf+lRexUGzJIhc6EG2uG4K5cJWzh2uplYkW0LDNqpJjruDVq5DMmg3H5yo0qG5HMKYnYDuQPlufsDVZkxFvmbFsuRNkJbzev5RP8p+dYPW77UUKniaXT6lclj5i/kPQn4GvLhgTNfgjWuIw8I4teuAWwPMJDEiYBiGmenm0I109Z9f0vMa+rtbkiYuZjip9jwZo9pWEY4MZASLbKTHQAESfQde0z0prOrZkGpTisockwPyXy/dxOHF685RX/wANQvmygkSxOmsSNNo70knR63HcxI/KNWZzKdLF3iHEVwly4l9811HZRlH5ZlTGyiI+feKRtwnFpWscCN13B6+5veW5wTGm9ZS6UZM6hsrCCJHUdK9LSSUGxozEsUKxAnfVshJRCSiElEJim3zP60Qib7W+JXcPw57ll3Rg6DMhggZtdd9dBp3q/GCs/wBXiQsJ1xK59lmZ3xFxrYHiNnNzQecmSkdhJOm0153/ABeQPT0/J/0/Aj/TGYqwI/WWXyVjbV27iMlxHZMqsFYEr728ba6fI1V0LEsqQu66343LM61WCqD4ilzbxjG4e+9t8Q4XdCMqyh2MgDXofUGtdyw4njcu7KrtKdx1CfLftFtIq2L63C6KJeS0z+Yzrr6TVi2DXMao6h2Vj1Rx8x64djbOIUXLTK4BIkdD1GuoMRpU+DzNSu1bF2h4gHE8iYWGKrdnU5RcOp3jzaUvZi1tzrmdqT00NQJ7T5G+JOCctolwl0ykZW0Gh3jXaR1A/rWVi4Fpfd5P08iOOaUBNSgd3mNc1vxbcyohBvMWFe7hb9q3Ge5bdFkwJZSNT0GtQcbBAl2PYK7VdvAIP7QPyhy62EseC993YGVgwFkTCjqJn3p+AqFaFBomX52UuTcbFXQhC6VgSVBQgMp1mJ1E9CGYz2NTigHMFX+B/i0Nu8hNskNLFhqNiuzbT20NcZQ41H1y/RYPUdNDfAuBWcJbFuygUaZj1Y92O5NdRFQcCKZGRZe3dYdzK/jjLAabgH17108idWoEbMT8RynbbUXHkmWLQc2uvQQT3pRsRSd7jYbQhy1kWLa5RlUEKNwuoBjtIOvoaaVAokd8w5ZxChFOw2+BqW4kyHuIm9xIMaetRYEggHUiODEfjnDQz5bx2/N1MxEHoDtHf4V4bJsycS9lYkk/tqa9Pa6grOrhF1/E8O23+GoyIxhDJGaYEkhduk/WtfoV9rDtb35/+SjMqGu8Rox10KAzEAKepA7g7+hNekMzopcw8eQXFw1tVutP7UkgKqDUhjB1A6xpr1NVOi2DsI3E36ga7QtXLf0nJaw9t2RLL3FZxKo6ZgV3zK4MMkdQSdtJ0rFv6EjHaHU2aOshvpcc/wB/vGDgnDGs5yzSzASQIhROwMmddzTnT8D8LvnZM5lZXr6AHAhpruVMzmABqf8AtWg7qilnOhFACToQHzbzSmCspdgXC7hVUGJG7EH0UH5xUGuXs7lO47g4LZV3p719zA3KPMOEx90O+HtJiokMQrEhYmGIDCJ6/KopYrt45lmZ0+7GXu3tfmPFvc/86UzM0TZRCSiElEJKITBNvmf1ohKK9sHOuHx1m3Ywxd8l3Mze6rQGWBOramZiK0MbHdB3nyfEpa1d6+IxctYUWsCDbVxnt51ts5bLKyFB3if1r5t1G1reo6uI4OiR+c36wBV9HxKi4Bxq7hL4ewTbyQSZIDR+Vh1B10M9a+rfTafT7fp1wf8AieX+oAMTz8T6V4QbGPs4fGNZ1KFrYcCVDiGHYgj7fGsNk7WIjvaCdkRY5n9nUzcwRVD1sMYQ/wAh18M+mq/CqXr34iGT05Lf4eDGPg5s4JcPg2ceI4Yj+JgMzn9Y9BR6gVgnvHsfG9On6fAgfnT2grhHNiwgu3h78mFt9gY1LdcojTrWli4TXfUeBF8jLWrj3grlv2lXrt5bV+wrZ9ENmZmJgqxMj1B07VPLwfSrNinepXi5otcIeNyYvi117ouscty3OUfuTuI+xnevn1ufkNd3719p7RMOkV9oG/vC3BvaIl0ftLYt5TFxs+g7Eae7+nrXoDmOhT1E4fwZjDFV+/sblfaHuXOYkxfiZAR4blZ6MJOUgwNxrG4+hLVN4s3r2lFtJr1udOKwju8iAIjMdfoP6yIjrJqwg7le+J0WsEoMmWJMktrrtIGwMAbAV3UNzpFdnJjdWQR3EUEbEBxEDkx2XE4qzddi+WFzEmSjMGieuq/KkMUkOysY7d4VhD1xCWUhoAJzCPeBH2gwf+9PSWprw75mYlArKck6TEBunQyCBPaYOg6eIDmcvMXFzYseUrmZ9AROgGvXppS19prX6fMAu7Nxl4bcuPYts6+HcZQSu+U9v70whJUExJuCdRd5wwuKaLlvIq21YuS28ajTLJ66fesvqWHXaPUYeAYzjW9v0/M2cp4U5y7BpUEf5casexzyRB80b6aVPplaChCvPx+vmGTYdlYe4pw23fXLdUMAQQDtIIIMdYIFaX3ikrviHK5Nw38K7qsksq+/bbrAzAleuhn0NK0212jvU/n9te0yMrpViW96HQPxN3BsQRxBGIdbKofM2iyU8zmPIjMwk+p7muUZVeQf8s7Et9C6rLHepC6/Tf8ASPeDVXQMmXw3hgR+Ybgk9j86b1qac4Oa8R5FtgiWMkHqB/vWF12/tpCD3jmEm37j7SuuMcbtvau2CrGZXUAx/Gs7H6HXemOmdAzPpdbB2MN/PMUv69RU5+g9yn8oQ5P5ZwqXLV/xryupDIPKF22JAO4MESNzVNOXSlpqu2rgkfY/l/3Ny7qN92N2IAUbn5Ms+0ZkjUafpW2GDDYmDNtdhJRCasTeyKWgmBsASfoNTRCDuB8Ue8o8S2yNlVicjKpkdMwkEHpr8TRCE12+Z/WiE+XeY+GJd4new2CtBFtXWVAXIClPK511y5wSBr9K0LstMfHW67/TK68ZrbCqe8t7A/ssPbRiuZLaqcsxIABidY+NfJslzdkvYPBO56SmoqqqfaJvJXKS8RxuPuNdu2rdtwg8IqM2aQwMgjZROn5q+m4rmvCqXySJh5IBvYj5l7W7YUAKAABAA2AHQDoKr595XE/nPE3FvJlZlGTdSRMkzt8BXnOsXWJavaSOPabPTakdD3D3iNzVxechF3xGNlkuZoJALbDTQmI7xPzYqJdE0du3B/KQcBGfY0o5i9wThr4vE27Ksc11iXc6kDVmYzud9+sV7xm/DUD30NTxSKcm8kyzMd7Oksqt7AvcTE2fMhdyQ5A1DdpEjSBrtWUMxn+m3wZq/hlT6k8iLnCmvcTGKfOLd60AGtBNWMEb6RqrAiJketY/U+kLW/rDnfiamB1JinpMNfMXsYLdj9lOa44hj2ZWzRHQjzCN6Vry7bcN6rF1rXb+svfEVMxLq24O9/oBqXNyVwz8Pg7SMIcy798zGYPqBC/KnsZOysAxTIfvsJnbxbH+EFMgDUsSNlGp6iPjVOVkvUUCje5ytVbezqKx59ws5lviLxhT+5l6sD7gI7jePWqGvyt2aXj2/v8AnIC3H0u2nZg+dbDqHW8hUEqwaAxYdgYJkaiBr0rn4nIV1Uj25kg1LIWBh7hfF7WIE22zCJ/52PcU9VkpYxUeZDt2vd7RT584W9p1xliQwIzR0bYN8D7p/wBzS+SjKwsWNY7hh2NNHBub7d6fGy2WzEbyhgwYY7GZ0P3q9bx4biWqp1xOzHcw4a0J8RGJjRCGJ7bfqak1ygbktQVwhRib4xGJZUsIfLnYAMw2QTvB1b4R8FEHqP6j8D2kLX0O1fMsjD4hXGZGDDupkVoKwbkGIEEeYJ5zvlMFfYb5IHzIH9apygDUwPxLKv4xMuXgIY9Tln3JGm3lGaN/eJO8aUt0sAYqBZLI/wD0MK4iyGUqZAI6Eg/IjUU+6Bl0ZUDo7g/CcHVLbpJbNPmaJ1EdBSdGElNbIp8y6zIZ3DEeJyYDltEDC43iqy5SpUBSPUaz+lUYXTExXLhuZZkZhuAGtTK/zDZtP4UP5BBIEgAad5Mf8mmWza1ftMSLgTbxuzYKeLenKB7wzaA9dNh61HKwqb9NZ7feWLlNSmweJXHNeNs/ibVpLZurla5nLqRAmNVmVJB0MHbvS+PjWYpZcewjuH56+4+Ja34bKr9W/WlPt7/nGOxywbTZFSFc6sssJ+ewrPycbNyb1GSe4DjY14+8vx/w1FbeiNb9o7Ya2FGUaAQB9K9HWgRQo8CJE75m6pzklEJy8Tu5bbEGDsNJ1JAAiRJJIG43ohBnK+HdEKs5hAqG2VjKwUGQc7AgggwDHw1FEIaTb5n9aIQJf5NwT3ziGw6eMTJcSCTEE6GJIqNo9VPTflfiSRyjdy+Z2JwLDj/JT5if1pUYGMP9A/aXfi7j/qM48fjsDw6blw2sP47CWiM5URrA6DrTyIzAKo8RcnnZhPh3EbV9Bcs3EuodmRgw+oO9cKlToicmnifBbN8zdTMQI3YaTPQ1RZRXYdsNy1LnQaU6lRcfwl7As1sW/JmbwnZfeGh6HUiftWK2Gi5A9Uns37TXGS70H09Fte84OTeNphscl+7OQhldgPdzR5oHSQNuhNe+yMfuxwlfgePynh8W/VzGzyZemDxlu6oe26up2ZSCPqKwipU6I1NwEEcSrOK4kcL4214g+BiULNHrv8xcUH4Ma061/EY3b7gxJ29K3fsYI9nXCrmMxfjGAtq4Lt0tPmZmLZR6yCf+9IdRxT6wfjQ8fp7mOYWSvosnOz/KWjzfxi3hkRrrBUYkTqWJjYKoJYRM9orL6gjtWAnnctS2us7c6Equ9g0x2ILkuM5OYFgzKqjQwYyrsBAMGoVq9VYB8+0xifxlxZTofz/OOPBOQMHBD22vXBqzNcZRrtosAazHoKuxbPVXZHuY+cGqs9vmcXMXJ9qzh7lzBhwXGU2maQChzEgsZDeUjeDTJTiVWYwCnsmj2YY1jibioTcRbYzESBmZlA0k6RmltNtqqrrAbYleEx5XfAhPnbjq3rlvCq0TLk7qx1CgHqRDEg9vSuX1NYQq/rNelgu2Mr/l/FYS3dc4gXryOg1s5lKuW1EZhmEddZ00reux+6sKAOPn3iwcg7BnTxrA+BjjZW4zoAHXOIIzJOVhA8wB696ysympMTvVQDuNUWM76Yx2xLo6nEtbVl8RbGGttpbUdWIH5ZB/5EZjaYFyPsPiWgaIXf5wvyuipjcTbsx4QVCQplQ+mg/9X09KvoAFjBfEqt2UBPmGObB/5V/in/vWodTP/wDM/wCUjR/+giVxrmS7hyEsOomSwygwdO9If4ZWxqm7/HtPQ0YNWRtnH89TZj+Zr9u/hwuId0dUZs1tFkOSBoFkCIOpnatzI7hQ7L5H+0oxsCu2qxmTRB0Ofj9Yw8SbF4rDlMJft4e6HCvcK5iFiTlXYNqup9fjWb0vNfLqDuNe0xr6hU2hPOceZvwFq3Cm47aCdoUCWbuZI+taLt28TNy8n0ANDZMA8u8VTiWIAuIqMLZa4qMfOQygdJEA669qUFKvZ3sJRj3/AIhuRrUsRUERGnanpo6gzGcu4a4SxtKGO7LKk/HLE9N+1RKA8ypqK29p0YGytpcmdm10zkEiemgEDsK6BriWKvaPM603Py/SuyUzohJRCcXGADZcNERrJUde7AqPmKITj5au5lveYN+13lD+RN2QBSfv0ohCb31QSzBRMSSBqToNetEIE4nzMLFwB7dwWycpuQIUxqSJzlR1YLFVlwDzLFqLDYhexjFdBcWGQiQykEEdwRuKnviQ1zqUX7T+PJjuJWMOmYJaAXzAiWchmMb5coSNutO42QlVZJ8nxINUxYCTwG4c7Y7CXvC1Bey/+HcETkiM0nXL1B0EUrXktcwV+f0jVuOqL3Ay5+V+PWsbh0v2tmGqndW6qfUVxlKkgxf2k5l4DbxlrwrhYAHMCpiGysoPrEzHpVbIrEd3tJK7JvtlC8V4bcw15rF4Q69ejL0Ze4P22OtepotSxQVnmcihq35lo+xvhwt4R70Qb9wkfyp5R9w1Y/UH7rdfE2MJSKtmZe2DhHiYQYhRLYYlj/8AjbRvoQrfBTXMC3ss0fedy6fUTj2hX2dcF/DYK2GEXLv7W53lhoP+lco+RqrLt9W0mWY9fp1gRR9smb8RhJ9zJcjtmlZ+cRSNu4j1TfaJwcjYm2cUtpvI727qq2mVi2Xcb5wqkD0J71GrXvKel2qAF9xLFY+EzBYEpDmSJbUgjqImP+1JPnV0OalHA5/XzPSLUzjuMX+aOOphcKELA3vNkXdmLKwzkdlmSTuRG5q/EyzehYjWjqKZrDHG9zT7OMIr4e9iba5DccFlI0Phg5gANkLFjE7imgQBuUYgBBYe8HC22Lu/iWX/AAmAZuwctqP4VET6R8aVpvZiHHgeZqNWAOw+8y4Ryo+CW+1vNduPba3bK3PDiYgkRIZSAQwb5DetuzKFuu7gfluLnHYeOYm4jgeLw7C5dUZmze9cBJMbmCSdY3qnqeTjvT6YP+0sx6rA+5anCb/gcJZsTZDizae46wIcAG5K6kGR17zoIpRK07AByJBySxPvOfgHOFg2bb2ML4du4ubdRB7EDUnSsy3qVVDNWF5EcTDstAYnic2J4lcxdy2Crgg5rdrUA9mb0Hrr6Vl35GTln0lI0fj2lq11Ur3e8HcV5Zv4gm7ZtkKdCrnK+YbtDACCdtdvWRXpsGpMSoVfEdwOp1IhWzYO/abOYeC33dsQba2bdtFJDOCQLa9MgParmdTWyDkkH+cMfPoxqChOzs+B8/nGjlriVsMyEFTchwx2OgEdwQAN6810XIWpWosOiCZnZdTOBYviZ898t/jbACNlu2zmtt07EMOqkfSAddj6JgCJjZFIsT7zm5M5PTDqt24p/Ea5iWnf0HlECQAJidydagie5EjRQqAHXMaRdOsAEAkb66farI1PWveWR9PXaPTWjcJqK/kGpPvH9fmen+1chOhNz8v0qUJnRCSiE8YTvRCQKBtpRCBeZBb8IG64SHOUkEglgykQCCRlLbEEDXYGuEbnViTzDxfN5sMHxK5VU3CYHiOxAChozSTotsaRGlLuNniO0t2LphOVsMlm2LTrc8NGCi2r3IYswUAqrAGWJkHTvpUQSDzLnSvt3B/EOV7GIv3762bha7dueFkJLILDiySoX3f2iyJ6EdAYtctsailXZ2nfmIvHMTiluthsW03bJAYDLEkAgyuhOUitzpyVdu1HMz8qyw8E8R89hPEyt/EYYnyugvKP4lIRvqCn+mo9SrGg85Q2xqXRWXGIJ5g5fw+NTJfXNHusDDIf4W6fDY9RVlVr1HamVvWrjRE5cJjMJgLNvDtfQeEgXzMMxjclV6kydqn6dtzFgpO5WbqqhokCabvO2AMqb0g6H9m5BHb3an+Cv/8AWVfj8fx3Ttw3NODeAuItegY5fs0VW2NavlTLFyqW8MJ5zNwGzj7Hhuf4rbrEq3QjoR0I6iqGXfBllla2rqVXxD2d8QQwqJeAPldHCn0MMQQfgT8ap7DMo9OdG7knZh+W+OvAN5rY7veWdo3UMx09arOOC/frmOoMrt7S3ETcba8O5eDXfGNs5TdMnMRoYLEkqDIB9JroULwJlZZZre0tuXvyVw3wMDh7TCG8MFx/E/mYfUkUwBxN6lexAIH5fYYHEXcPeIVbrBrLnZukT0MR857iVKf8pije8ds/zFDiGuN8Ge7Bs3jZI3hVIPyI0I9KvsR2/hbUjXf2+eYn83cAGHsLce49689xVljoBBJCrOnT/ak8irtTbHZ3GKbi7/aO3CcGy4a1acCPDCuD6jUH9KdpBFYBibkFiZWvKHLePtLdwvgpaW3cIt32gqVJ3UAyf3hpHmjoayszpf4i8OTx7xuvL7E7ZZfCOFrhxuXcjz3GiT8hoq+grQxsOrHXVY1FrLWsO2hSmpVPGUERArkIl8W4VbF42nZra3WzWnUxlZjqO2XP0OnnWsK3HUZv1j6XH7Ef8x+u1/S+k+Jy8fXimGtj8L+3Y5UUQpWSR52zeZQBOxjbtTWLTlUv2M20/viQteh17gNN8R4vXhbtl3IhVLMfgJNakRdgqlj7Rc4LzfhsSwUMbN1tAr/mPYH3WPpoagGDeIrjZ1d/APP3hy60ETpqubtvow/T6V0x0TpwhlQe+p+J/ttXROTNdz8v0rsJnRCSiElEJKIQDzRg/Hw121Da7lTDL5pzL/EokgdYjrXR5nfEFck8r2bVqxcykm0pFqWR9DotyVUDMU7aAMd96iy/UfvJNYSoUxQ9pXMN3A8Wt3LRDA4dc9ttj57gkEglG7MPnI0p/GxVuQ78ylrSnG+J28s844K5eNx8SllMrAWbwyMDc8MsTc924M6M0yT59hGtD4lqHWtyYsB5ESfaRj8Jdv20wWRkt+IXuIoAZnKmAR78Zfe13iTFaHT6GQEt7yjJsBhn2GYFmxt6/wDktWchPdnZSB8QEP1FHU2HaFkccaG5YXOfFrrWzZwL/wDmAZciMtu2JDNcZtEGhj8xKmJAJGbiGtm7m5Hj9Zdd3KJWfKeFxVwXrWENwhirXgjwJ1gliRv5tjrGsxWy/o16Nvn24mJY2RdsVDiduP5dxNhS1zDsqjdlhgPU5SYHqavrzKX4UzOuwchPqYbhHlPg+FxYNtnu2r6idGUq47gFfqJ/2Vyr7qG3wQY5h42Pkr26IM1cx8pXsKC5i7a6uojL/MvQeokfCrcfPS3g8GU5XTLKeV5E5uV2v/iLdvDXHQuwzBT5cu7EqfKdO4qWYlYrLMOZDp9lxtCqeJdQrzk9WIA55xGIXCXBhLb3Lz+QZYlQd21PQbR1IrjbA4ldxYL9MprhfA75v4ew+HvW81xAS9tgIBljJEe6DVKqdzGqxbPV7mE+haYm9B1zCG6ZuAQJAECfX4TUSAfMuDhRoTrvXMo0EnoK74lQ5PMW8Hw5r2JFzEuGNs/s7QEKvrB3M/p8AFxSS/c53qMv9CaX3957z1xe9h0teCwVncgkgHQCYE6VcxIHiVU197ai9Z45jSP8cA6a5bUev9KXNzjyP5R/8NV/Zg69zLjAY8Yevkt6fQQakth95z8OvxMbHOOMzKvje8QB+zTqY/dqwFz4ityKralqcMus9m2zRmZQWjaY1+9WxaDObsDcuWC1lc16357aiBmjdJOnmGnxik8zEXITtMtps7G3OXkXFY65ZZsdaW0S37NfzBf4tT8uvcVdTWa0CE717n3kXIJ2IL9o3MSizdw1skXiVBkGApGaZ6g6D5mpOwA1MjqGWir6fufP5e8DezHls3GGLvgRb0sjoz7Ncj90aqvrmPY1CtOdznT8RV/zfnx+UsfFYtFdQWEwZEiQNNY3yyN6tY6M1gCQZGtvnzqRlA90fn21OmhGsR31rv3nJ02mmSNjH6UCE2V2ElEJ4w0ohOXD2pEma5OkwLznwb8XgMTZQnOyHKJOrKcyg+hIj51ZU4VwTOHxKe5K9pN/A2RZNoXra+4GYqyfwzlMrPSNPhAGtbgLZ9SmLi7XBi5zRx25jL9zFXgMxAhBsqrsoO/cz3J+FX1U+lXpZWbO5tGNvHPZbiVi7gx49lgGCEhbizrHmhXA7yD6UrVnqTp5c1XxB/CvZvxG84VrHgL+a5dKwB6BSWY+n3FXWZ1Sj6eZUKCTzLz5W5etYHDrYtAwNWY7ux3Y+vp0AA6Vi2WNY3cYyAANRK9pfDsQil1vBbFx4dVEF2aAoYiJUANoZ+HUXdJr9O1+7nfI+3zKOpP3Ur28e0W+d+Ctwy/ZGGv4gJiNWto5DEoVGmWM8htAQY16U/Tab0YsBseCR7SvsFfaq+JYPIy4nD8PZsabjFc7gMSzi2BIBnUkwSAddQNNghkFXs+j+UZUELz4iDwDEfirl8WWOFD+Jctsh/w4GYAt0SJBAjeKZycRGavIclivGvYxGi/0rGx1AAbn7ywfZvxq5jMCr31JYShcxF2NC0D/AEmQNQaWyqxVZpT/ANR2s9y8z23gcJwsXLxJBuHyjcgb+Gg7Tr9JOlU5ece0eofElg9N3YRUOT/KAsV7RLxP7KzbVeniEsfmFgD71iWdV5+kT0tfQ119bftNNr2g4oHzW7LDsAy/eT+lQXqre4k26JV7MY0cvc52cSwtsDaunZWMhv5W6n0MGtCjNrt48GZWX0y3H58j5h/HY1LKNcuMERd2Ow6U2xAGzEaq2tYIg2TEbjntGwgDizdLXYOT9m0Ej4xI+FLvkLrazZx+jZBsVbRoH5PP6TzlDn4Yq6ti5YcXG/MhldNywOqj69KKcjvOiJZ1Po34RfUV9j4PmO93BgsrSQVO/wDSmZhq+hqKXtMBKWIOouN/7ag5+JdjMqEkwfwZWZQpVRp5hIPTp5u/wpWwWE+Zb6qERb5gw120GNtEd9IXMqjfqTAGkn5VJVJ8y38Sipx5nHctqLgysrFXUgqwIOskDXzfEdauTevETsY2P3E8S6uBtOHsnvbU/arZQfM2NiCwJSCNp3k7GPh3NchIuIykK5XzGAR1PaO5H9aNw3ETnLlm/icdNpfK1tcztooMsNT1MAaCaqdCxmJm4Vl14K+PmGWb/wCk8PJe414oIQN3MBUUbhAe5JAn4DrH013PQdNwmtdad7+T9veI/EUxNuxcxIZmxDMly9fW4IQa5bSBWggD3p01AExIoKsqE+89FjNj25S1FdINgDXn7n8/aPXJWMuXsEjXZZ7gJ0GUAZmUbaD3Z+JOnSrqSSgJmN1KlKcp66/AMZcOsado/SrhEZuohJRCeGiE1218oHpXJ2arCBZk9T+tE6eZVXtB9mz3Lj4nAqCzEtdsEgSTu6E6STqVPUkg9DoYuZ2DtfxKXrBi1yz7M8ZiLqjEWjYsAg3GcrmYdVRQSZO0mAJnXYs3ZqBSFPMrWnR2Zf7XFRdSFUDqYArHjIBJ0BAfEObsKgOS7buMupVXExMSO8dqjb3ouwP3jQwrRr1AVB9zPOHczpdaQV8JgipGYubjMQQVC+4BBzAmBmJgCaWpyksJHg+4lVlDJyfE95ssjEYO4bYW7l8yiZDFDqNNz7wjvTJRrPoV+3fuIuzBPqK92vYxC5VxbW+KW5vi9au4XxvEvjNctIM0oHnyANqTsRGnWtS1B6JA8g649/vKKnDENrzGbgPtFtYrFjDrauKr5vCunZ8oJOn5QQDGp7GDpS1mIyJ3b8eRLBaD+UWrHD7OJ4jfs2bY8C5mDlegAAZl3ABaIERJBq3LotNFbmwqVO9fP2MSxspfxVihAdjW/iWjwrh1vD2ks2lyoghRM/U9STqTSTMWJYzRA0NCVPzZxE38XdaZW2TbQdgujH5tJntHavNZ1xstI9hPYdMoFVA+TzOXhPDLuJueHZUE7sx91R3J/QbmqcfGa46WMZOXXjr3P+0c7Xs3TJ5793P3UKFn4EEx861x0uvXJ5mEeuXb+kDUTuPcGfC3fCuQZEo40zCd/RgenTSsvIx2x34mzh5SZSbA/MR+5Xxf4/A3LN4ywDWrh6kEaN8YP1BrbxbfWq58zzubT+FyQyfmIt8ueyoBs2NuB8v+XakKf5mMMQewj4mpJigeY7l9futACDt+8bODcq4fBNeuJoHJYz+RBrkX+EGT327CrQi17aZmRnXXoq2HeoSwnGbV4lbb6juCP13HqK5Xelh+kxMMDF/2go3hI2VnIzDyoWIJXQwoJHxq3QMuQj3gTlriFwWgXW+jmM0owmPRlqhkO5LuHgT3jeES+vmt3M/74Q769Dp/zehSVM5zE/AcvX7VwZ1ZwGBBW2wgA9tfpVwtOuRIsNS7eHSuGtgghhbUQdwYH9a6x0JAeZWF5C93ieKGa4MM+S1Zlimb3S7JMFRGaOpzE1qa0tdfjfO4gCSXfzqcPK7ZMbgLrAI+JW6rgDL1ZUcLsuYhdoByyBrUrh3VOo8DUghIsVj7y5bOIDIGSGkdDInqJ+OlZPImjB2PspeIF5FcIQy508uYddZAMbH1NVnTeZbXa9fKEjfHEBcY5Es4kObdw2c7hyqZSmYLlDFe8TsQNT8ai9IYa3qaGJ1azHZWK92hrnzO/kvDXrIexcFvJZVEtuky4GYliD7upiNfjVlahV0Inl3+va1hGtncZV3Py/SpxaZ0QkohMLx0NEJ6O1EJrt29NYOpn61yExt2/sdK7qdJiNzdzzcs3Ww+HtxcXRncaD+VeojqfoavSkEdxm907o63ILrW4+B/vEXFvdvnNfuvdPZjp8hsPlVu9eJ6CsVUr/lKAP7940Yzlv8ADoEe2pU/miQT110INeJ6k+Wl5tcn7amMcpMsnf7GYYcMkCyvmU+UATtqdOogGaTw1suyRo/V53B1QJ2ngHiWNwS4r2EZFCBhOUCIJJzafzTXsaSSgJGjPOWr2uV8xG49yFexF26Fa3btwPDiYbMxLKwBkAEIeoM+lMdPYYxZnGyx3+3iL5iNaFFbdoUf/YgtwxcNjTYuXltwYe6hZkt5hqs6HZgDPfU1u+qhq7wvn2PG/wC/aZjU5Dt2s2h9pd3LfLtrB28tsSWjM53bt8FHQDSsW+97m200MfGSkaX394ZqmMShSdWnfM0/GTXkrt+ofznvKdemv5CWf7N8Mq4NXA81xnLH4MVH0Ar0GAoWkH5nlerOzZRB9o1E07M2V3z7xTD4i1Fts1yxdAOhHvZlIBI1Ejp2rN6h2vV9xNDoWUr5JRD7czo9laGMQ3TMg+YBJ/UVDpQ+gn7xzrhHqKPfUK888ebB4Y3EIDu4toSJAMEzHXRWj1rTYnXE81l3NVXtfMReXOcsS1w28QWvLcBUJC5sxGhG2+0UuWJXWt7mXj59gbTc7jlwLlh7d23ccoIElUB3KkQTtAk/GOlV0Yfpt3EzVrqYEM0bUWKe1GIt8W5hew7g5MqndpGkCNZ/5Neev6pemSaUXfPHz8zSowhagIPJnuF5nkZiJthSxKAsYnTKBOaZFXYXUbr7/RZdEeZGzB7OPf78To4VxprmJvWGCwgDIyncSQR8Qd+x09a2A3Opj13E2tWR4mrm/iD2lQI2UlgQYJkKZIjQRtual3KvmMHxE63ZwNsm7ZXFeK5JdhedNzJJNt1BBJ+H6VY+a7KFPt9pUtCKdia8ficMoF1MPN8QfGu3HcqQfKQWdtRpBJ6aDpVNmZYq6Bk0oRm2ROnlrmdrbJby/syY8m+vXUxJMSTrvEUuuQxbTRk1ADiWVZfMoPf1pqUTG5hlO417jQ/Ua1zQhNdvBhQAp0UyJ1P1319ZoC6hudC7n5fpUoTOiElEJ4yzRCeMs0QihzvzK+DOFGUFbt/LcP8AB1A/iO/yNRJ1Jqu4310SERvaTy497wr1hS11WyEDqp2J9FPXsT2q+lwOGm50bPWgslp+k8/rEPjPDThri2WuZ7oXNdy+6kjRB1J6knuKvBDAmehxcj8Shft0vgfJ+8sLhvNVjEYWMR5CSbZJiC4WZXX4H0NZeetQQrb4M8rlYb4mR9J+/wC84uReC4nP42ILqCAbeRkyxOqsNT5tCI/KNwTSmFi1IA6D9Yvk3s/0kywRWiIpBnMWCuXrDpauNbcjRlJB27jUaxVb94IKex3z/STQr/qilw/2ZoTabEXPEVFYNZCwhLEEmQxZmLaszM2bTaBT/wCMYrwNE/uIv6Q353GPjfNuEwZyXroDwCLags0dNAPKNOsUi9qr5M0MbBvyTqpdzdy1zDbxtprtoMFVykNEyADOhOhBFdSwONiGbh2Yj9lnnW5WPNPDjh8XcUiFdjctnuGMkfJpH07153Pp7LSfYz0vTbxdQPkcGNXsy4qMj4ZjDKS6eqtv8w36itHpt4KdhmT1rHK2+qPBgf2p8ex9nF2bWGdrdt0BUqF8z5iGBZtAFGQwYHmk09YxH2nm7mcMAPeLmN4y10ZHNrxc5e6UIAd4Cgj+AATOxLMeorKyma0hQJ6DpaU4KPdkEK3kj3A+/wCcuHljhS4bDpbBDGMzMPzMdSR6dvQCtWioVIFERycg32F/2/KAvanbtnBZbhibi5APeLCToenlzSddKu7WbhZlZ1gSrZlfct3MKmIs3Li3UCkEXC4eDIglSsAaHUa60eg3aDMvHyaRYB29stziOMy5VQibgJVuhMSBv1En5Gksuwg9onoPUAI+/ibuHYl3ttIyuJgMQSP3ZiRJEHSasxmLJOgg8yruY8FjLVgri7q3LjQGjWZZQsHKp6NMjtWbWETqP1D6gN7+wBnqOmvWzbQa1MsfxDF2LIt2rKxcHhgqfMChBULB1JEGI6xUMBVL2XV87PJ/mdRHqNddwbufX/JjLyAbj4jEPctm0wS2jJmzQQDoT1IAjvWxXssSZ5emsLk2aO9ahvmjg/ipmGrrqs9O8ncCBoB1j5TddiP7ldNiFEanT45tfvm29OlLFxOitjMrfDMReICWnA9RG+5gwY+U+tVsGbwJcgVfMcuT+VXsXPGvZc2UhVGsTEknvpHzNX01FTsyDvvgRU9pfPt9MQ2Fwr+GLcC4494sQDlBPugAjUazO0a7uHhoy97+8QttO9CLnKfPmJw99TevXbtgn9qrsXIXqykyQV3gaEAir8jErZfpGjIV2tuX7bcEAjUHUEdaxPEdkTc/L9KITOiElEJKISUQnDxDh1u+mW4ivlcOuYTDq0q3xBqLDY4gDqAuLc1MgZbVsG4szmMrmHQRuJ66ViXdZCWdgH58zRr6eWXuJgHA+0O9Dm7YQKgJJBZdeggzqTTv47bIqfUWP9mGP083P2+Ij3L7N4l64Ze4SxPx/pW8fOh7T2SVqnbUvgCHeWOV/wAQLBd8q+cjMCQx3yjb4tqDG3cYAd78qw/6QdD9J5nq9wNp7THDnHm2zwuyttFD3m1t2gTAHVjqSqA7AfAaSRs4uKbjr2nnrbe3mVBe5i4lj7oRb193Y+W3ZJQD4BSPKO7H4mtj0aaRsgfrFRY7niH/AMPxzhqeOWd7S6urXPFAH8QJzAeqnTvS5bEvPb4P7Sz/ADF5lncjc32+IWcyjJdSBdtzOUnYg9UOsH4jpWdkY7UN2nxL0cMIpe2bgmlrGKPd/ZXf5SZRj8Glf+oVnZSbG56L/D+X6V/YfDTL2I4wm1iLZGUhleJ7gj/4iuYpAJG5Z/iEM5rtZdEgjX5GPfH+CW8XbyXNCNUcbqe4/qOtW30rava0w8bJfHfuWVHibTWL5VLqs1pvLdtnr/fuNR01rztgOPZ9Jnr6mXKp+teD7GZ8W4lfxTJ410bwswqLPUwPuZq5ct7XAfxM3L6Ugxz6J7W9j5P6TPkDgaDiOK/EWgyW0cEzmUnOomBvI1E/StlU7FBYTxyf5rn1Dv53Lmw2XKMsZQABGwA6UwpBGxHAAOBEj2s2ma3h8mYkXCIUTqV0EfWrEYL5mX1RSyKAN8ysRYZnW3kYuxXKrGPe1G+kGd6mbk+Zi+k29eNy1uS8GmIwqG8EcoCgSZyQdzro8ARtAGm9KhULF/mb+GgsqXv51GzA4JLS5UECZ3JJPckmSfjUgoA0I6iBRoQVx3gH4hwxZYAEArOoMzvvWVldPe2/1VfR1rx7e8fx8s0roCe3eDEWLtpCjF2lc4MLt2MyIkEEGYprBwxjIU3sE7lNtqXMO8cTn4PhThWxN6+4VWZYZmGwUeYnSSSSNhqPhTSjW9zOqT0i7seDNWJ5+wq58ue5kUt5F3iNFzEZm16etcNiiSpzKbbfTVv1PiZ8Av4PG5rqYcAq8MbltQc3frPxqNZR+QI/YrVkDuB38HcZUQAQAAOwq2UwVxXmOxh71mzefI1/NkJ93yxoW2WSQBNWLU7qSo8SJcAjcovjl+weI3/HB8MYi8WZCZYZjA+AI6a1p3Lk/hP/AOb+PXG5Qnp+r/meJr4pdt3GAwVhkEEMwBGYEba/qdaX6RiZ1ak5j9xPgb8ff/qcz8vDXXpcfeGuVeYcViMTw7BsSq4d9lJlggY+fvlQFY2prIx661dz7yNVpcjtPEvJNz8v0rGHiOTOuwkohJRCY3HiiE03c2Uhdzmg9jrB+tcI2NQlb4XBXDlUqzNJDabRAlo2Ou1eMuwm9UhNkb/vc9CmQO0Fjrj+9QFzMt7Mtk22VW1BO7BdTEH3Z/SvQdG6d6T+s/keI/024OXfjS/1M4lwhuPas6jxXVfkTqfpXoFPkx97RWj2b8Ay4DatYCxeuAv4SKbmQsSFCrqEB2k6x3NJVVDhVngbLCxLNPm/jPEbuJvXL94nPcaT2A6KPRRAFeoqRa07VmTa5ZpdXsc4AtnBjEEDxcRrPZASFUeh94/H0FYufYXsK+wj9Cdq7jtxC+iW3a5qgHm0nTrp1pIeYwiGxgo95QnJ2MGC4wFQxZuXTajXW3cP7OfUTbP1rbv1bihj5ihBqtKGW57Q7GIuYO5bw9tLmYEXFYHNl72wCAXB1E/KTpWBYGKaE1cD0vXX1GIHyJVXs9wT3cdaQFgqnPcAJEhNYIG/mgQe9IUDdnE9r1q1K8Nm8k+Pfz8fpLG9o/HGtquHtmGuCbhG4TaB2zGdewPeu9QyfTXtHkzy3ScQWObWHC/1i/ydyt+Kl3JWypygLoXI316KPr8KTwsIW/W80Oo9QOORWnme878vJhWQ2EulGVi4OZlWI1zGSNzoTFMZOCg5WYrdfyqmVQnds/34i3yHxy0nEFtGzKXj4ZLN1J0JUCGGYAQdt+laKZDsi1v4mHus3s4HBJ/nzL3toAAAAANgKtAjv5StOf8AGG5jFsWmFs20z3bgHmJJGVZ0IiQd+tIZ+UtCdxG5CrFGbf6O9aG9iBv/AAeoCG/inzOoKjKJC7KSQPKp7CY1qk3kKgchS3jgn95P/wAPjsSVDEL55mnAu3DMWl5GbIzeFiVYyCB1ED3lOYj/AHNGDmu9jVW62JPMxqcKlLat9rH3/rLkxmLCWmuaEASPXt9dK0LX7ELSG+NxAxfH7oZ3zXSyKGhdAZnyqCcpOm3qO9YgutdwwbUXNh3sx64NjfGtKx32b4j/AID862Me71KwfeMKdjc6MTYW4rI4DKwIYHYg1fOOqsCp95VfNPIvgYfE3xeOW2JtpG6RqGOhDyYBE7TGulDoF53M6ro6s+lPJ8f9zR7MT+2N9wVtopUGZzPpoI1MKSdQNxSjZ1FHNjRjG6Lk0ZB7v5eJZmG46j3VtqDLTBMDYTtvVdHV677hXWp595q2YrIvc0De0nlU47DDw48e0S1udmn3kJ6TA+YHrW/i3+k3PgxC1O5ZVPKmDm2BlAd3jUddBH1r0QKhO6eU6kztkCsH+zHvj3DXC+GjWSuHE5FIzgfmdtOu5AOmlIYt693cwO29/aXZ+K/Z6aEEIPHv9zFbgePt4HiFvE3FHh3Fa27dUmPMPoJ9M1X59JeviMdGygR6Z9pdeDvrcUOpBVgCpHUEAivOz0U6KISUQkohNd0HoJ+cbfKiE0OSAWaAFzMYJ6TXCdDcImcJ4uDcw4GaMS9wkAgAymYZtJnyntrWLhMTYF3o7O/0mleg9Mk+2tRa5uxwuY68APLbCoII6IwMad2P0r0ijSb+Zt9NxiMNT87/AOpz8Evj8dhtCPMSddAYidv+aVVe/p1E/cf1l+VUwxLPuI7+0a6wwD5fzPbB32DZvvAFWYg3aNzw9n8Moy95rIM/u7n93Mv3n7VujhtTN8nc+hfZ3dDcMwkdLKj5qIP3BrByd+s2/madZ2ohfilhHtOtwkIVOYgkGOuoqiWoSrbEoLH3LN/HFw1tQ19crAgBQCApGsQABB20mmO/ur7SYdmjuXZy5xZbylfER2QgHKwO4MbddD8qVQ7EHUideH4LZt33xCIFuXFAcjrBmY7nST1gUBAG7hLXybXqFTHajwJWXPLH8fenoEC/DKP6zXn+p79bmel6Rr8MNfePHs+ZfwNrL0L5v5s7TWvha9EamF1Tf4p9zi584xetDIlsNZa24utBMT5QJ2U6zrv0rt9vBAmUbra8hO1dr78blN8r8TVMfh7jKhXxlBhQDq0TJ1kTPrFQrGtbirsGyGYeCxn0rTs0JSf4hrnE8exmA5UfANl/+NYfXdemnzuN9DVTfaw+0Zbb50tl1LFWFq2y76CRmBkPlzLlGk6ydNYY7i6tLLF2wOgR7fcxy9TXYy1tx5IPvFzmywRZuj3jaYmZ3ysQT9JNKY3+XnlSd7Otw6jSMjp50NcbhThPMj4rAWMNaE39EgGScjaH0UKAST2rdyO4v6IGx8zyjXbqFactOfHG2zeFiV8O4h1VjHzDbFTWa1NtLcSp2rs+i3giWPyrhilgSIzHMB6QAP0rTwq2Wv6veatQ0ogvmLEut4gOwGUGAY/rXnusW2JkaRiP1M2MNEZORzK8574jdgW/8pwQzFgSx7RqQAPv949NUNt2JLD2O5v9Pxardg+fynDyRZus8q6i2mjITMg7Qk6be96VZ1OxFr0R9R8H/uXZtNVNQQLyfBljcE0vpA69h1EUh0pmGUh+8wcr/wDIxn49fuJhrzWlzXAjZF7tGg+te7QbYbmGfEp3kHh12/YVrADG22uvutOYTmidIOk16G3KqrX07PeeayOn5Fl/rV6P6/Ef15cvOz3CqWnuAhznLRm97KoAidd2MTWactVATewI8OnszGw6DMOdHf7RV9p3Ka2MCHVyxFxQ89QQRoPiRV+PmNdZpvEsr6fVirtPPyZZfLjThrLa+a2jGSTuoPXWsp/4jNNfEJ1GdkohJRCar52ifkCf0ohF3mrjNuxYIv3Couk21JVtyCTJC6aBqWyWcVnt8y2lQXG/ETcBx7Drftnx7ORSkALqJkHp6j6b1k0q6WLsHe5psA1ZXcFniVtnusWWTcJB8M9z/D8K9SVOuJtrTYK1AHgTBOJ2FuS162kA+YpESpG+XeYpLqKv+H+kb5EryUdaT3cSxbD2+JYHytmS4pAfwzGZTGYAqJGYfMVOiwjTkTyLqNkSnubuF3MKrJethSSuVxbIU66w+UD5TP8AXex7lcgzPtqInXyJ7Q7mAQ2Xt+LZJLKA0MhO8GIKk6wY1nWuZWELT3A6MlVcVGiJ28d9pV7EllsZ7a3CEZWKnyHeIHlPdpOh2GlZ74vpHZ5/p+8uWxT7ne5r5d4ZcZvFbPbCAG1CswdwSBrkMAEgz8N+i19mvp8H+/eNqB53GxbN4ugh3f8AaPbZXgh8qQWBJMe8AuYyWgxSqSN9p8IfMspTprV0jED2hW1XPce2JCoFeBMZwO+ZiCYjQeaZ7I3YRyLe39pOvqdmHyBsD+e4mcG47dsk+Dce2WPmUqpXbfc6/IVBsK/EqLhhqMp1rHz7krKbLcccHf8AxC3EOPLetOl0ZPLmkmQXUhgNvKD5o9TvtSClbyEB5PzGDTk9Pb8Qw7lG/HPtxFPh+Ly3rd2FJVw0SCPeGhEbQK9eMStE7fieID2Nb3n3O/HH3n0LdvBVLMQFAkknQD1NZ5Otkz0WxrZlA4/HYhMfixZtrdzO7A7jLmJBkNGxP2pLMw6MhVZ21F8TKbDZ2r57v9v/ALCPDMPxq8uaynho27BlUEesuT9qMXCx0X/LY69+ZfZ1DIv+rtH7QRb4disQMlzEgIzFNBI0BOwyyNB161A/hcdu5U5if/lLrfpZvp3r4ltezPgK4XBqAVdnZmNwASQT7pj93aJ6TpsNAWCz6wPMZqRANrGt7CkglQSNiQNK7qWFQeSJnFGp2B+NcMN0z4gVANQRpp13FZefgPk+H0PjUYoyBUNkRH5s4NhXwt26LyXLqW28ONDO8AZt9/hStHTDjjfqbHxqO4/WgGCA6DH5nJyXy9h2w1i891bd+HkHtmYeYTqIG5FSuwLL14fj4I/7krutBSa+7Y/OOPBuEtmS4lxGSZOWRPxED6GlsbpN1Nyv3AgfnFnza7UOoy4lWKMFMNGhPevQWhyhFZ0faJLoHnxEjh+F/DX0tpbytI8qiMwAiZiCI615Wn8b+NUXEnR/T9JrMlJoJTWo4Lfuf/aj/rFeu8TH9txb5oUYtfw1205TMCyqddOxHaZ+IFJnqoot7a1Jb8uIwMUWJtjoRssIBoBAEADsIp3e+ZR9ptohJRCSiElEJy4zh9u6hS6q3EO6uoI+hFcIB4gOOYAuez3hxZW/CoCu2WQPmAQG+c0BQJLvb5maciYEf5E/FmP6mrfVb5j/AP5bM8d5nRY5OwS7Ye2f5gGH0aRUS7EaJlN2fkXL22OSIZtWAoCroAIAAAAHYCNBUYpJcshgQ2oO4IBH6UDiEB4nkjAOZbCWJ7i2o/QCrlyLV8MZHsX4mK8jYACFw1tfVRB/1DX71Cyx7P4zuVvRW45Ewu8jYNt0f/8Abc//AKqn01kGxKm8idXCuVcNh3z2kYNEAs7NG+2YmNCRpXQoHiSrx66+VENZfU/b+1Sl84+J8Lt30Nu6uZT3jT1BjQ+oroOjuV2VrYva3iLuE9neFX3jduaQM7xHr5AuvxotPqp2EcSrDxkxLPUr8whguTsHb92yCT1clvpmJj5UsmLUh2BNO7NvuXtduIRfg9kqqlBlUkhempk6ddav1EfSTQGp1eEAI6dtP7V2TI4gLivKdq/cW4XdMqFMqZQIMz+XfX7CqbKVcaMWsxVdwxOoT4bw1bNvw1ZmHUtBJnvoBU66lRdLLkQKvbA//gXBz7jZc2bLnbLO207elR9FN71F/wADT8feMVmwFUKvlUCAAAAB2GlWxsAAaEzy+p+39qJ2TL6n7f2ohMXtSCDqDuCB/aiGoKucrYQzNi3rv5QP0GlR7F+IscSg+VE5v/BeD1/YjX+Jv7/807Vz01+JD8Dj/wDrDWFwi21CIMqqIAAED7VMDUaVQo0BN2X1P2/tRqSnnh9Z/T+1c0N7huTJ6n7f2rsJMnqft/auahPVSK7CZUQkohJRCSiElEJ4aJwyV2c9pBXJ0T2idkohJRCQ0QM8rk7IK7Iie0TslEJ5XJ2Suzk9ohPDROGeV2dkWiDT2uGHtIKJwT2idkohJRCSiE8onZ7ROSUQkohJRCSiElEJKISUQn//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581128"/>
            <a:ext cx="3086866" cy="2091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54445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772816"/>
            <a:ext cx="8229600" cy="1143000"/>
          </a:xfrm>
        </p:spPr>
        <p:txBody>
          <a:bodyPr>
            <a:normAutofit fontScale="90000"/>
          </a:bodyPr>
          <a:lstStyle/>
          <a:p>
            <a:r>
              <a:rPr lang="en-GB" b="1" u="sng" dirty="0" smtClean="0"/>
              <a:t>Tens Frames</a:t>
            </a:r>
            <a:br>
              <a:rPr lang="en-GB" b="1" u="sng" dirty="0" smtClean="0"/>
            </a:br>
            <a:r>
              <a:rPr lang="en-GB" b="1" dirty="0" smtClean="0"/>
              <a:t>These help us to organise our counting.</a:t>
            </a:r>
            <a:br>
              <a:rPr lang="en-GB" b="1" dirty="0" smtClean="0"/>
            </a:br>
            <a:r>
              <a:rPr lang="en-GB" b="1" dirty="0" smtClean="0"/>
              <a:t>Which one here would be the most useful to you?</a:t>
            </a:r>
            <a:br>
              <a:rPr lang="en-GB" b="1" dirty="0" smtClean="0"/>
            </a:br>
            <a:endParaRPr lang="en-GB" b="1" u="sng" dirty="0"/>
          </a:p>
        </p:txBody>
      </p:sp>
      <p:pic>
        <p:nvPicPr>
          <p:cNvPr id="4" name="Content Placeholder 3" descr="Developing Early Number Sense Nov16 slides.pdf - Adobe Reader"/>
          <p:cNvPicPr>
            <a:picLocks noGrp="1" noChangeAspect="1"/>
          </p:cNvPicPr>
          <p:nvPr>
            <p:ph idx="1"/>
          </p:nvPr>
        </p:nvPicPr>
        <p:blipFill rotWithShape="1">
          <a:blip r:embed="rId2">
            <a:extLst>
              <a:ext uri="{28A0092B-C50C-407E-A947-70E740481C1C}">
                <a14:useLocalDpi xmlns:a14="http://schemas.microsoft.com/office/drawing/2010/main" val="0"/>
              </a:ext>
            </a:extLst>
          </a:blip>
          <a:srcRect l="24970" t="37131" r="21567" b="34869"/>
          <a:stretch/>
        </p:blipFill>
        <p:spPr>
          <a:xfrm>
            <a:off x="970772" y="4149080"/>
            <a:ext cx="7202456" cy="2030766"/>
          </a:xfrm>
        </p:spPr>
      </p:pic>
      <p:sp>
        <p:nvSpPr>
          <p:cNvPr id="3" name="Slide Number Placeholder 2"/>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27675877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1863"/>
            <a:ext cx="8229600" cy="1143000"/>
          </a:xfrm>
        </p:spPr>
        <p:txBody>
          <a:bodyPr>
            <a:normAutofit fontScale="90000"/>
          </a:bodyPr>
          <a:lstStyle/>
          <a:p>
            <a:r>
              <a:rPr lang="en-GB" b="1" u="sng" dirty="0" smtClean="0"/>
              <a:t>Tens Frames and Addition</a:t>
            </a:r>
            <a:br>
              <a:rPr lang="en-GB" b="1" u="sng" dirty="0" smtClean="0"/>
            </a:br>
            <a:r>
              <a:rPr lang="en-GB" b="1" u="sng" dirty="0" smtClean="0"/>
              <a:t/>
            </a:r>
            <a:br>
              <a:rPr lang="en-GB" b="1" u="sng" dirty="0" smtClean="0"/>
            </a:br>
            <a:r>
              <a:rPr lang="en-GB" b="1" dirty="0" smtClean="0"/>
              <a:t>This supports the children to see 9 and 1 more counter would equal 10.</a:t>
            </a:r>
            <a:br>
              <a:rPr lang="en-GB" b="1" dirty="0" smtClean="0"/>
            </a:br>
            <a:r>
              <a:rPr lang="en-GB" b="1" dirty="0"/>
              <a:t/>
            </a:r>
            <a:br>
              <a:rPr lang="en-GB" b="1" dirty="0"/>
            </a:br>
            <a:r>
              <a:rPr lang="en-GB" b="1" dirty="0" smtClean="0"/>
              <a:t>Therefore 9+ 3 = 12</a:t>
            </a:r>
            <a:endParaRPr lang="en-GB" b="1" u="sng" dirty="0"/>
          </a:p>
        </p:txBody>
      </p:sp>
      <p:pic>
        <p:nvPicPr>
          <p:cNvPr id="4" name="Content Placeholder 3" descr="Developing Early Number Sense Nov16 slides.pdf - Adobe Reade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31" t="25557" r="14130" b="11722"/>
          <a:stretch/>
        </p:blipFill>
        <p:spPr>
          <a:xfrm>
            <a:off x="1907704" y="3996409"/>
            <a:ext cx="5633262" cy="2759149"/>
          </a:xfrm>
        </p:spPr>
      </p:pic>
      <p:sp>
        <p:nvSpPr>
          <p:cNvPr id="3" name="Slide Number Placeholder 2"/>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37752648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6988"/>
            <a:ext cx="8229600" cy="1143000"/>
          </a:xfrm>
        </p:spPr>
        <p:txBody>
          <a:bodyPr>
            <a:normAutofit fontScale="90000"/>
          </a:bodyPr>
          <a:lstStyle/>
          <a:p>
            <a:r>
              <a:rPr lang="en-GB" b="1" u="sng" dirty="0" smtClean="0"/>
              <a:t>Numicon</a:t>
            </a:r>
            <a:r>
              <a:rPr lang="en-GB" dirty="0" smtClean="0"/>
              <a:t/>
            </a:r>
            <a:br>
              <a:rPr lang="en-GB" dirty="0" smtClean="0"/>
            </a:br>
            <a:r>
              <a:rPr lang="en-GB" dirty="0" smtClean="0"/>
              <a:t>This has been a vital tool in exploring number sense with many children</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06251" y="2774201"/>
            <a:ext cx="8873543" cy="265723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23570375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u="sng" dirty="0" smtClean="0"/>
              <a:t>Key Stage 1:</a:t>
            </a:r>
            <a:br>
              <a:rPr lang="en-GB" b="1" u="sng" dirty="0" smtClean="0"/>
            </a:br>
            <a:r>
              <a:rPr lang="en-GB" b="1" u="sng" dirty="0" smtClean="0"/>
              <a:t>Place Value</a:t>
            </a:r>
            <a:endParaRPr lang="en-GB" b="1" u="sng" dirty="0"/>
          </a:p>
        </p:txBody>
      </p:sp>
      <p:sp>
        <p:nvSpPr>
          <p:cNvPr id="3" name="Content Placeholder 2"/>
          <p:cNvSpPr>
            <a:spLocks noGrp="1"/>
          </p:cNvSpPr>
          <p:nvPr>
            <p:ph idx="1"/>
          </p:nvPr>
        </p:nvSpPr>
        <p:spPr>
          <a:xfrm>
            <a:off x="179512" y="1916832"/>
            <a:ext cx="8223879" cy="3964719"/>
          </a:xfrm>
        </p:spPr>
        <p:txBody>
          <a:bodyPr>
            <a:normAutofit fontScale="92500"/>
          </a:bodyPr>
          <a:lstStyle/>
          <a:p>
            <a:r>
              <a:rPr lang="en-GB" dirty="0" smtClean="0"/>
              <a:t>Place value is at the heart of the number system. All digits have a value and a secure understanding of this will enable children to use and understand different calculation methods.</a:t>
            </a:r>
          </a:p>
          <a:p>
            <a:r>
              <a:rPr lang="en-GB" dirty="0" smtClean="0"/>
              <a:t>We constantly ask our children to tell us what each digit in a number represents.</a:t>
            </a:r>
          </a:p>
          <a:p>
            <a:r>
              <a:rPr lang="en-GB" dirty="0" smtClean="0"/>
              <a:t>E.g. 24 – The 2 represents 2 tens, the 4 represents 4 ones. </a:t>
            </a:r>
            <a:endParaRPr lang="en-GB"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427" y="191376"/>
            <a:ext cx="1719634" cy="1719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95" y="197198"/>
            <a:ext cx="1719634" cy="1719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2070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9003" y="179835"/>
            <a:ext cx="4628456" cy="1143000"/>
          </a:xfrm>
        </p:spPr>
        <p:txBody>
          <a:bodyPr>
            <a:normAutofit fontScale="90000"/>
          </a:bodyPr>
          <a:lstStyle/>
          <a:p>
            <a:r>
              <a:rPr lang="en-GB" dirty="0" smtClean="0"/>
              <a:t>Concrete, Pictorial to Abstract</a:t>
            </a:r>
            <a:endParaRPr lang="en-GB" dirty="0"/>
          </a:p>
        </p:txBody>
      </p:sp>
      <p:pic>
        <p:nvPicPr>
          <p:cNvPr id="4" name="Picture 3"/>
          <p:cNvPicPr>
            <a:picLocks noChangeAspect="1"/>
          </p:cNvPicPr>
          <p:nvPr/>
        </p:nvPicPr>
        <p:blipFill>
          <a:blip r:embed="rId3"/>
          <a:stretch>
            <a:fillRect/>
          </a:stretch>
        </p:blipFill>
        <p:spPr>
          <a:xfrm>
            <a:off x="4427984" y="1641644"/>
            <a:ext cx="4226083" cy="4163541"/>
          </a:xfrm>
          <a:prstGeom prst="rect">
            <a:avLst/>
          </a:prstGeom>
        </p:spPr>
      </p:pic>
      <p:pic>
        <p:nvPicPr>
          <p:cNvPr id="5" name="Picture 4"/>
          <p:cNvPicPr>
            <a:picLocks noChangeAspect="1"/>
          </p:cNvPicPr>
          <p:nvPr/>
        </p:nvPicPr>
        <p:blipFill>
          <a:blip r:embed="rId4"/>
          <a:stretch>
            <a:fillRect/>
          </a:stretch>
        </p:blipFill>
        <p:spPr>
          <a:xfrm>
            <a:off x="276048" y="1719763"/>
            <a:ext cx="3925462" cy="3940473"/>
          </a:xfrm>
          <a:prstGeom prst="rect">
            <a:avLst/>
          </a:prstGeom>
        </p:spPr>
      </p:pic>
      <p:sp>
        <p:nvSpPr>
          <p:cNvPr id="6" name="Rectangle 5"/>
          <p:cNvSpPr/>
          <p:nvPr/>
        </p:nvSpPr>
        <p:spPr>
          <a:xfrm>
            <a:off x="755576" y="5685388"/>
            <a:ext cx="2847254"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23-12=11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5004048" y="4941168"/>
            <a:ext cx="2749471" cy="1754326"/>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24 + 10 =</a:t>
            </a:r>
          </a:p>
          <a:p>
            <a:pPr algn="ctr"/>
            <a:r>
              <a:rPr lang="en-US" sz="5400" dirty="0" smtClean="0">
                <a:ln w="0"/>
                <a:effectLst>
                  <a:outerShdw blurRad="38100" dist="19050" dir="2700000" algn="tl" rotWithShape="0">
                    <a:schemeClr val="dk1">
                      <a:alpha val="40000"/>
                    </a:schemeClr>
                  </a:outerShdw>
                </a:effectLst>
              </a:rPr>
              <a:t>24 – 10 =</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8"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7890" t="22409" r="10521" b="13425"/>
          <a:stretch>
            <a:fillRect/>
          </a:stretch>
        </p:blipFill>
        <p:spPr>
          <a:xfrm>
            <a:off x="467544" y="305906"/>
            <a:ext cx="2824665" cy="1030095"/>
          </a:xfrm>
          <a:noFill/>
        </p:spPr>
      </p:pic>
    </p:spTree>
    <p:extLst>
      <p:ext uri="{BB962C8B-B14F-4D97-AF65-F5344CB8AC3E}">
        <p14:creationId xmlns:p14="http://schemas.microsoft.com/office/powerpoint/2010/main" val="37645639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80728"/>
            <a:ext cx="8229600" cy="1143000"/>
          </a:xfrm>
        </p:spPr>
        <p:txBody>
          <a:bodyPr>
            <a:normAutofit fontScale="90000"/>
          </a:bodyPr>
          <a:lstStyle/>
          <a:p>
            <a:r>
              <a:rPr lang="en-GB" b="1" u="sng" dirty="0" smtClean="0"/>
              <a:t>Playing with numbers! </a:t>
            </a:r>
            <a:r>
              <a:rPr lang="en-GB" dirty="0" smtClean="0"/>
              <a:t/>
            </a:r>
            <a:br>
              <a:rPr lang="en-GB" dirty="0" smtClean="0"/>
            </a:br>
            <a:r>
              <a:rPr lang="en-GB" dirty="0"/>
              <a:t/>
            </a:r>
            <a:br>
              <a:rPr lang="en-GB" dirty="0"/>
            </a:br>
            <a:r>
              <a:rPr lang="en-GB" dirty="0" smtClean="0"/>
              <a:t>How many different ways can you make 5?</a:t>
            </a:r>
            <a:endParaRPr lang="en-GB" dirty="0"/>
          </a:p>
        </p:txBody>
      </p:sp>
      <p:pic>
        <p:nvPicPr>
          <p:cNvPr id="4" name="Picture 3"/>
          <p:cNvPicPr>
            <a:picLocks noChangeAspect="1"/>
          </p:cNvPicPr>
          <p:nvPr/>
        </p:nvPicPr>
        <p:blipFill>
          <a:blip r:embed="rId3"/>
          <a:stretch>
            <a:fillRect/>
          </a:stretch>
        </p:blipFill>
        <p:spPr>
          <a:xfrm>
            <a:off x="3010427" y="3284984"/>
            <a:ext cx="3123143" cy="2933502"/>
          </a:xfrm>
          <a:prstGeom prst="rect">
            <a:avLst/>
          </a:prstGeom>
        </p:spPr>
      </p:pic>
    </p:spTree>
    <p:extLst>
      <p:ext uri="{BB962C8B-B14F-4D97-AF65-F5344CB8AC3E}">
        <p14:creationId xmlns:p14="http://schemas.microsoft.com/office/powerpoint/2010/main" val="3584773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u="sng" dirty="0" smtClean="0">
                <a:latin typeface="SassoonPrimaryInfant" pitchFamily="2" charset="0"/>
              </a:rPr>
              <a:t>Fluency</a:t>
            </a:r>
            <a:endParaRPr lang="en-GB" sz="3200" b="1" u="sng" dirty="0">
              <a:latin typeface="SassoonPrimaryInfant" pitchFamily="2" charset="0"/>
            </a:endParaRPr>
          </a:p>
        </p:txBody>
      </p:sp>
      <p:sp>
        <p:nvSpPr>
          <p:cNvPr id="3" name="Content Placeholder 2"/>
          <p:cNvSpPr>
            <a:spLocks noGrp="1"/>
          </p:cNvSpPr>
          <p:nvPr>
            <p:ph idx="1"/>
          </p:nvPr>
        </p:nvSpPr>
        <p:spPr>
          <a:xfrm>
            <a:off x="318054" y="1331443"/>
            <a:ext cx="8229600" cy="1828800"/>
          </a:xfrm>
        </p:spPr>
        <p:txBody>
          <a:bodyPr>
            <a:normAutofit fontScale="85000" lnSpcReduction="20000"/>
          </a:bodyPr>
          <a:lstStyle/>
          <a:p>
            <a:r>
              <a:rPr lang="en-GB" dirty="0" smtClean="0">
                <a:latin typeface="SassoonPrimaryInfant" pitchFamily="2" charset="0"/>
              </a:rPr>
              <a:t>It is important that children recognise number bonds, different pairs of numbers with the same total and that they are fluent in this.</a:t>
            </a:r>
          </a:p>
          <a:p>
            <a:r>
              <a:rPr lang="en-GB" dirty="0" smtClean="0">
                <a:latin typeface="SassoonPrimaryInfant" pitchFamily="2" charset="0"/>
              </a:rPr>
              <a:t>Children need to be secure on bonds to 10 by the end of Year 1. </a:t>
            </a:r>
            <a:endParaRPr lang="en-GB" dirty="0">
              <a:latin typeface="SassoonPrimaryInfant" pitchFamily="2" charset="0"/>
            </a:endParaRPr>
          </a:p>
        </p:txBody>
      </p:sp>
      <p:sp>
        <p:nvSpPr>
          <p:cNvPr id="5" name="AutoShape 2" descr="data:image/jpeg;base64,/9j/4AAQSkZJRgABAQAAAQABAAD/2wCEAAkGBxQTEhUUEhQWFhUXGBcYGBgYGRocGBwZHRgXGBwcHhwbHSggGRsmHBUYITEhJSktLy4uFx8zODMsNygtLiwBCgoKDg0OGxAQGy8kICQ0NDcsLCwsLCw1LCwsLCwsLCwsLCwsLCwsLCwsLCwsLCwsLCwsLCwsLCwsLCwsLCwsLP/AABEIAKAA8AMBIgACEQEDEQH/xAAcAAACAwEBAQEAAAAAAAAAAAAABgQFBwMCAQj/xAA7EAABAwIEAwUFCAICAgMAAAABAgMRAAQFEiExBkFREyJhcZEHMoGhsRQjQlLB0eHwYnIzQxbxJIKi/8QAGwEAAgMBAQEAAAAAAAAAAAAAAAMCBAUBBgf/xAApEQACAgEEAQMEAgMAAAAAAAAAAQIRAwQSITEiBUGBEyNRcTLwQmGx/9oADAMBAAIRAxEAPwDb6KKKACiiigAooooAKKKKACiiigAooooAKKKKACiiigAooooAKKKKACiiudxcJQJWoJHUmKAOlFUn/ldrnCA5MmM0HLPnS77QccuGXA22ooSpEoO2ZWsid+lMhicpUEvFWx1vL5toS4tKB4n9KUOI/aba2qZhS5MDkCfDmfSvz/dcUXgdV2jhCwTIUB+utOAtRe2yO2SUKUJ03B668jvFXMelhdN2KlNjzw17Wmrh7IvKEnYQQoeOvvCtMbWFAFJBBEgjYivzRZcKtWyw848SEGRICQPMyZ8qe+C/aCy2sNdqFtk+7zSeqZ38q5l01q4oIzNeorww8laQpJBSRII2Ne6oDQooooAKKKKACiiigAooooAKKKKACiiigAooooAKKKjXF82gSpQA89PWupWBJoqtTiyViWylQ6gg/SkTi/jx1h1TSE+7EqUNNQDptprU44pSdEXJI02qXG8fDBy5cxiTrAA/opf4H4qVcTmSNpzJPdOoBkclCR50tcZY9kuXVxKc+RQ8AI2/u9VdbvxxqPZc0OKOadS6O977VJVAlIndIH60tcXKduWi4y4VlZzTOpGspB/D5eFcV4FaPDtG3FpSdwmCB1Gu1dGMes20dghYCRpJM69ZiJmq2lefepxtp93wbGqx6SMNseGJOF2V0l0dmhxJnWQQmOczoRT7xW45cW6ELVmDQIT+YbQZ6iBFR+IL1xFupbOsRrvCeagOdJFrxLcJUD2mfX3TBB8BA+lbfEDElFJUxh4Yx/tD2L4HbJ0Sogd6Por61VXvGb4cUAhCQkkZVAk6GNT1o4rwBSP/AJLYISogrHNCt58vpUvAMQZuobum0KeA0URqsef5vCrUcjlx7lOePa+SztHk4hbKCwUGYMawoagjqNapEcCuZ9XUBM7gHN8B1+NT8T4obtVllpkHJoYOUDnpoZ33qdheMovELQJbXlgjmAdJB5imcPhi+UOfC/FibZfZ5wtBPeRmEg9R4+HOtTtblLiQtBCknYivyVc8I3KVQlAWOSgRHz1FaxwJiz9m2hLqs+g7RM/MH8wHPnVbPg38xXP/AEnGVGxUUUVnDgooooAKKKKACiiigAorwp0DnXugAoqBeYgE5v8AESfSaT7vjNebRIjxJrPz+o4sT29sfi008nQ+LdA3NQX8aaSYKxPiYqrsbv7QzmEoKgR5Hr4iky64fu85GSf8swy1Sy+pZZfwVIfh00G2puqNCxW+PYKUiJ08on6HafGkHjOyuLlCHrVPaZRBamCFTrvuaacFWhppLSlhRIIUB3gM248hSHi2LOWboErCSqCRsoagEjqBz5itTRaxvHukuUVc2Fq6JHA9jcIc7W6a+zAAjVQlYOkZQduc+FMGOfY3wA80l2NidCPjvWc8cYq6nKpKldmsAhSeZ8VcvKoPA+J3Lz4b7zjcEqJ1CdNNeswIonrc2SLnBJFK5ONoZrzilqwBZtmEtpmVBGmp6qMkmKqn8RRiKFhAy3CRmg7q5b8xsPSrbG+F2bk5llaFjSUxB8wedcMNwu0sCVdoS4oRmcIGk7ADYaVRlk3xucm5BizPG1KL5EjCMS7MqZdkNrzJV1Qo6H+a9q4LfJ7imlJOys0aeUaVc8aYSh9Ju7aFEf8AKlOsj8wjmOdV/CWMyOwUYJB7JR2nkk/pWxps0ckEi7DKsvLGXBbD7O0lsqzETqNtTMDwr5ib6GG1PdkiU80pAUSdN4086zjEbd5Dp7VLgXO5mT4g8/hWhcMtOKtwLlM5pEL3KOWarakrodGSboW2+NVyQtpJQdCATMfHQ1V4/g3ZhNwzPYLgpI3QTqAengfhTg7wjaAlZCwNTlzd313iubfEloAWjq2RlIynLl2ielCv3ISg5LyKHDFMX0IuAUvgQFpMFYHyKhVyxbWuHgqKjK9JVqoga6AbClPiLB/s6kraUVMrMtLG455SR+IdecVYNOJxFKULUEXDYIBPurHlyNWsc1LvspSi06G3C8cYfOVtYJ6EQfQ70lcVG6Q8orWsJk5CkkJy8ttAas8E4OcbeQ444kBBmEySfDwpyS4kmAQfIg01W0Q4TNvooorELIUUUUABqNc3zbYJUoADnXS7HcVG8GKROMLN99tKmElcAhSAYVPUa69KXkm4rghOTS4GdniJpxWVtaSrkOZ8pql41x9du0FJmVGJ6afKlXg/hd8vBx9tTSEa94yoq5QJ0860Z5tKgUqSFJO4IBB9aSpTnF3wLuUlyZhgPE9w5cIRnMrVASe8Dzjw861+1ckQdxSniF9a2OqW20LV+UAE/GpGB8SJeUmEqSVEhJ3SfCeR8K5iex03bOQe102SsTdSm4j8yQFD+/3Wqu64YtpK1ZwNyM0JqZxdb+66k94bj+8qhOA3VtCDC0nad45Ty/isbVL7kuOTVwyaSp0iXa4nbpAaQoJA0A5epqmNwsLebe77iAVoHJSNcsDadp86qE8NXGb7zI2mdVKUNv1q7x5vMGVWwK3WiAFbJKYggk8j+tc0rf1FuVl2EIRlw7v+9mX3vHF1nOVeQA+6AIHhEUxLbcxPDu0UkB1CjlIGiwk6x0P6imbEsFs9Xn2GpAzKUR9Y3qmHtBtUEIShYQNAUhIAH+szFbqVdstZPvw2wgLXB2O5VfZ17Gck7TzTVnj/ABObY9mlAnQnXKkTrGg1MVRce4UlCkXtsZYfMyn8LnPykgnwM1YWTDGJspU9KX2wEqUk7jkqNj+9VMmFRdt8HltRh2Td/JJ4b4tFy4GVIyrMlMGQY1I8DFRuM+Gn3HS4xCgoCUkwoECI10ipeGYPaWCu1K++QQlSyNBzygD50wWeJtv/APGoKjeDMfDel3CMrgV7SdxFLgjh9+3dU6/CUlJTkmSokjU8gBB9aoeOeHPs6+3aH3Lith/1rOsf6nl6Vdcc4w6y92aVlKYBTl3VpqZ89IHSo3CGOruHFWtx9604hWadwAN56fuKfjlkT+o+hkXL+RK4Px1VwnslK+9SOf4kjmPHrS/iPF7/AGignKkAkQRJ0ManrUTGcNdsLkZFHQ5ml9R0PiNiP3pjtrO0xAdspBQ5/wBuQx3+scweta2PJvjwX4TclwS+G8YF224hxOsZFAdFAwR6HSl294HuEqhKkKSdiTlMeI1+VMCr60sD2Y0UNSkAqVMaFR6xVtg2NsOnMk5tIIO4nwOoptWqZNpNUypwvBQi3LDvfSqZ00k6yOhB50gY7hC7R4JJ095tY0kDn4EaVI4jLqbhfbk5sxgkwInTLyiOlXHDrartpbLxKkCMizuFajQneK7Ga3Uhc4qfC7PVri67u3WxmyvwIOwWBvHQ9aV0WL6HAA24lYOkJMz4EV9ftVMvqaJ7yFRmT13BHyp9scVdKAMpWuNVAZU+p/SryTkrKT8XR+i6KVcV4/tGdlZz4aD1NUF57QHFiWglIM7an12+VYEs0Imti9O1GTqNfvg0dawBJIA6nQVDYxhlawhDiVKOoA5x0Oxr888RcU3DrhSXFHKYkmfroKncI4m+HAsSvJCgdjodQfMUp6h30X16N4NuXJ+hqpHkdm8R+Feo/wBv5j5VZ2V2l1tLidlAEfGlvFsSh0pdUEjXKeSSNQZp02qswMia4Ys8X8YOsuqbaEZdCo6a1a8D4w9cthbneQSpM8wpMc+YM14xO1sb6FOoLjg0PZ5gZHUiBHnXY4szbJS0lTVulIgJJzKjyGg+M0vHhySlfsVnJRfLOHGXBv2xQcQ4G1BOUhQlJAnXQyk6164NwEWaFhToeUpQUMgOVMCNydTrU5h1LgCwvtAdjMp+WlZn7Rr59DqQpagFAlI2SACRA6nmfOrUdFG90hcsqvhGlY2laxmQACOXM/0aUnYneuMguMrKQdTHTb5VG9lWKXDinUrJUykCCdYVOwJ8OVWPGbBbBKRKF67xlVGvr086zPUdAo/ex/JoaPUuXhL4O2IY12diblAC1iElStSFEgEmfOfiKz3/AM2u8+btlb7GCn0imfg7FUpWW3ILbvcUDqArYTO4O3x8Kv7zhvD7eXnGUJCTzmJ5QmdT4U6EVtW3g9Bp88UqcbZKtm/t1intUlHbI1A5GdCPCQD8aRXPZlc54DrWX8xCgY/1/mnC044s1LCM5TOgKkkJ9eVSuNL11qzcWx7wjUckk6qHwpjSZ1PLCW1cWFrwy2mx+xqlaCDmURBzE5sw6QdR5VkDancNvFJUJUgwRyWg6+hGvnXFGNvBedLywqZnMf3p44pwdy9w9m6UmLlCJUI1WiTy6xCgPE1xNSW0ra/SeO+7KziywcuslxbJzoWgafiTGkAf3WovBeB3Tdyl1aS2lMzOhVIjLH92rlwLxB2S+ycP3azv+VXI+R2NX/GHETluoIbITIkrIknyHSqzco+CR52Vx8UM91ZIdEOICgeShI/iqfEbu1sRlS3Cla5W0gadSTS7w9xy8p1LbxDiFkJmIUCdjpvV1xTw19rhSF5Vp0ykaKH6HxpTjte2XAvbtdSIb2I2uItm3VmQ5u2VRoqORH05ikiyuXrC5OkLQcqk8lJ/Y6EGmbCeDlMOpduHUJSg5oBJJI21MQK5+0R5twNLbGoUUlR3IiYHUeNWcGSMZqEXaHY5bZVEhY1ga7pX2i2IUlzvFJMKCufnrUjhrhxxlztHylAggJJmdt45aVB4WecRmKVFKTznSfKrY3CVbZnT15ftWsueS+krsuLjEEEZQkOx1Gg9ahPPHKSSEgAmE9PoKgXF2U++tLfQDvKPly+Rrwzh6roLbQlYWUKKC5+KIkBP4dOcUz9nZNpWKrSy/dZ4ICiDG8ADST10p1XeIToTJ/KNT6ClfBrFQUsHQDRSSSkgjkY1+FOOE8KPOj7tshB5kdmj91VoLbGPLMttykK1yw6VnOlWYn8pM+XhTRgmDqbaUpcpKohHOddfjXu+xwttpUCdgE8pqgTxK6VSQk+Bn6147ln0ZtjJdWNurvONDMNzJHrUP/yNhvuNjKkflGnnJ3PjUy9slPMHXKXEgpn1g0qo4auAqCkDxzCPlQkn2LdJ8Gy+zvGQtotzIHeQfA7j4H61L4mtMwKvX96S8AX9mLYQkkJV3jtMnvfKa0hwhSeoI+Rq1ie6NHnPVMChl3LpidwzdhKnbf3SSVo+Ig+kUg8dYG+0/IQ4ptUEKTmVKuYMfimnLHrRTTgUj3kkKQescvSRTNa4olbHbg93KSY3EDUedaOmdwo87mjUrFf2X4O+w04p8FIcIKUK3ED3iORP6U23tg08Al1tLgBkBQBANZzintKdSshttIAMQRJ+JkU28HcTC9aUopyLQcqgNjIkEdPKrH+hVkPFuM7a0PZNonLpCYSkeUDWpOGY0xiTS20gpVGqTuOigeetL3F/A77z/aW5QUqAlKjlKSNOmoO9XHAvB6rPM44oKdWMsJnKkb7nczXJRUltfQRbTsRHEKbdW2sQpJKT+h+h8jTTidu5iVklKFDtmVd5JMBWkb8iR8wal+0TBpSLlA7yIC/FPI/CY8j4VQcO4p2DqHPwK7q/I8/MGs6WH6fj7HpdNqNyjkj8/spLTge+WvKprIJ1UoiAOuhk1sdjb9m2huc2RKUyecCJpc454oVaIQGgM7gJCjrAEbetJmH+0C7SsFZDiOaSBt4EbUrxizUcMuaNmi39jZMAvuNNJjXNkEzygdaqGvaLaleVSXEj8xAI+IBmKseJcK+3WuVCspOVxBO0xsfCDFZ0zwNfZ8paRl5qzjLH1ok2uiOKOJr7j5OHHWBBh4PMwbd/voI2BOpT5cx4eVWmBPMXjIauoztjurmFZfOmrE8KZbw02zis/ZoJBG4WJVI6amPKs2wBPf2B02O1J1DqN+6MDW4VGTr4Gexw6zt152kqdcGxJkDy5A1Mu8XdVupLY6J971/91Wqd5FWv5UCY+P8A6r62D+FIR4nvK/vxrOlOUu2Z1X2e0pnUJJP5l/z+1UPFywUNiQo5lajYabTz/irtaE7rJV/sdPTavXEXC7zjDT7YKk80AbA7KEa8h8qsaKN5U/wNxLyF/DWAEA9nr4iNfM6egqY4DErcyjonT/8AR19Iq5wnhG8eA7vZJjde/wBJ+VNuFezllBCnlKdV6J/evQOaRfckjOLQCYYaKlHoNT8dzWn8BYAptBcfQEuqMRzCdNPOmexwxtoQ2hKB/iI9etWDTdLlOxcp2VycCY7Qu9ijtDurKJqcGKmJRXrJUHJizCnsHbdYyKzAg5gdiJnTXTQyIqpt8CabOZx0qA5QAPjrTPfWXYvqaMlImJ5oXt8QQPnSFxOVB9STISn3R4dayqd0e0xZFJbvyOzC0vTlV7oJkEH16aCqbifGVW+VtmAVCSqNY2gelVXBzS+2zonKkHMeR8PHrTPieHNvmFiSNiNxOp1rlJMk7fQoYbj9wHUysrkgZVazJ5dDW18LXmdsoJ1QY/8Aqdv2rNm7C1tYUVJSrlmJKvMDl51f8M4u2HUqQsKBOVQB2B5+tMhNKRT1mD6uFr3XRe8bWyi0FIMFJ/vwmqLhbEAhzs1f8b2oHIL2Ip+u7cLQUnYiszxSwLbim9pOZB/zH7iK1sMvY8ZnhzZIxj2apdeU42/2aVGSgozEE75TmGngaaMBwdmya7JChJMqUsgKUdp/iuOH4qt20UtsffJSRH+QG/61i99iDjiypaiSTrO/zqzx2Veej9CVkvF3EtyX1oCygJMZUkj6Uzey24dXbL7QkoC4bJ8u8B4A1Z4/wxZvr7R5JCzElKiCY6gb+ddOC37PMceecXbvy42W1GTrGwiehmq3FsN+zPLaOqD3kHqk/qPqKdMOQxapKLZsJncnVR8zzqg4wStwIcOoSSPInb6fOkZ0nGy9oMjWTb7Mk4fZM3tuLe595r3FgwrLyIPlpHlUWy4FtGHAtTzjoSZCISB8SN/lUXA3dYymQNDyy/wdKuyqs5vk9NG64ZbOYsdkJAHKq9++Kt1E+A/sVHW4BuYrmTOyZ/20H9+FRbJKCI2NqUu3dDZlWXz057eFJmDtZlTHWR0PTyrUuH7VS1mSCANgNNdPjXJXs3++UtLgShR2CZUB03g+dLy45Sj4mR6jzOkKIIA029BXezsHntGW1KHUDu+p0rScN4Pt2oJTnV1Xr8th6VfoZjQUmGgf+TM5YzNrD2erWQX1geA7x/RI+daJY2gQlKRsAAPICKlparqhur+LDHH0MUUuiP2FegzUsJoy00kcUtV0SmveWvtAHwCvtFFACBx5hQWgOc0SFf6Hf0MK+BpNUtKky62mUzmKoIkaE/Ktev2QQQRIO9Y/j2FlBdYnQjuHw5foPgap54c2eg9Lz2vpv4KS44sQk5UIJSOhCR8ABVzhmJNuJDjYI5EHkf79aTTw+/Mdnp1kR600YLhnYN5SZKjKjynwpDSo1/cT8cbc7ZZcmSokHqOUfCrbg/DXM5dIKUBJEnSZpoUpIBUqAAJM+FL7/GIBhDUjqo6+kaV221SIuKXJrvDl72rIn3k90/Db5VW8aYfmb7Qbo38twfhVDwJxGha590KISoHkrkfKtDfaCkkHYgg1ewTtI8t6jp9mRpdPozjCb7sHgv8A63NFxyPX5z8auL/DLFau1UwhazrMRJ8etUV/adi4tpW26T9Pr86m2pASAnvcpBBE+daUejBlwy1XiBgJQAhIEAJ0AFRFK6muevPTy/evugqRA9BXQVJYtO0QpKtQdD/fCq5y4P4RPyHrTbw/YkNgrGp1pWbiI/TLzv8AAgM2K2nVInTp15z4VMCQOfpp896eMT4cQ8QZKSOYG46V2ssAabiEyRzVr/ArOcG2ekx6yKhz2Jtlhri/cRofxHQep3q7tOF51cWT4J0HrvTUlmuyG66saE5NZOXXBBw3DUNCEJA/vOrNLVekIrqBTEilKTbtnPsq9BuulFdIHkJr1RRQAUUUUAFFFEUAFFFFAEZ9OlI/GeG5srg3RofFJ/Y/U0+LFVOIsggg6g0ucdyos6fK8c1JGO49jfYoCQMyjMTsAPCldPEr4VJII6EaU4cT4DmWUlUEapJEyD1pZa4dCVS64IHJO5/aqKSXDPWxalBSh7jEWftDJjuhaefIxPxpUd4afCoyiOsiKZHcUCRCRoNp/QVAuL9Stz8P4ribRJq+yTg9qi2bKVKBWoyY+QFanwpiHbsAnVSSUHxjY+n0rGe1JMDnoANSTWrezHC3GmnC6hSCtQICtyAImOVOwN7jM9VhD6PPa6DjbC8yA4kap38RS5h5SE/dpA66Rr4+NarcWYWkpVsRBqpY4ZZQZIKj/lr8tq1MeRJUzyOXC5StCha2q3PcSVeI0HrV1acLk6uqj/FOvzNNSGANBXVLdDzN9HY6eK7K2ywhtv3Uiep1PqasW2q7JRXRKKU3fY9JLo5hFBaruBX2okrOAbrolNe4ooCz4BX2iig4FFFFABRRRQAUUUUAFFFFABRRRQB5UKhXSKnEVycRNcZKLM547svui4CQUamPy8/Tes0WTJ19Nfma/QF5h4WCCNDoaTbH2ZspWS4tS0z3UAZQB0Jkk/CKrZMTbtG3odfDFBxn7dGaWlqt1WRpClqPJIJPxPSnDB/Zw4uDcLDY/InVR8zsPnWnWGGNtJytIShPRIj161NSzXY4F7kM/q05cQ4KDBeGmLf/AImwD+Y6q9TV8y1Fdkt17CasJJdGTPJKbuTs85a+FuulFdFnLs69BNe6KAPgFfaKKACiiigAooooAKKKKACiiigAooooAKKKKACiiigAooooA//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5" descr="data:image/jpeg;base64,/9j/4AAQSkZJRgABAQAAAQABAAD/2wCEAAkGBxETEhASERAVEhUWEBEUFBAUEhgTFBcSFRIYFhYRFxYYHCggGBolHBYWITEhJSktLi4uFx8zODMsNygtLjcBCgoKDg0OGA8QGywcHB8sNDcsNy0sLCwrNywuNzc3LCwuNCwsLiwsMCwsNCssNCwsNywuNy0sLSwsLCwsMS0sLP/AABEIAOEA4QMBIgACEQEDEQH/xAAcAAEAAgMBAQEAAAAAAAAAAAAABAUCAwYBBwj/xABAEAACAQIEAwQHBgMGBwAAAAAAAQIDEQQFEiExQVEGYXGREyIyUoGhsQcUQsHR8BUj4TNTcoKS8UNjg5PC0uL/xAAaAQEBAAMBAQAAAAAAAAAAAAAAAQIDBQQG/8QAJhEBAAICAQMDBAMAAAAAAAAAAAECAxEEEiExQXGBBVHR8BMywf/aAAwDAQACEQMRAD8A+4gAAAAAAAAAAAAAAAAAAAAAAAAAAAAAAAAAAAAAAAAAAAAAAAAAAAAAAAAAAAAAAAAAAAAAAAAAAAAAAAAAAAAAAAAAAAAAAAAAAAAAAAAAAAAAAAAAAAAAAAAAAAAAAAAAAAAAAAAER5nQ9N6D0sPS6dXodS16euniFiJnwlg1RxNNzdNTi5pXdNSWpJ83HiluvM23CaAAAAAAAAAAAAAAAAAAAAAAAAAAABrq1lHj5cyqxedwjtqV/dW7/oBcSklxdjTPFwXP9/E5ueYVqj9SLS68/M3UsNN7uKfjeX12Atp5pBc1z5mH8VjysyPClNdF4Kxs0T95g0yq5tZN6Hwb9lnwavn1RV6eMVbVWdX0rdnZSvtDvjp9Wy5bH3d05dWfMMV9nreLnOVpUXKU40rP2pcny0ptteCNOak21p0eByaYYv1esfsfP+Kvsxm9b7/RrelTqVHU9JJ76k4SbjJf5VZcFaPgfZKVazsnvoin49fE+TZL2IxFKs5zkn6PV6LS3u3dap7LlyV+L6HXxr1/Sa9LUVa8ebXMmGlq17n1HkUy5ImniI066OJs5RvzVvhZP6ozhiG9r/ie/d0OTo4qrrlU0vRw77X4/Iyw+Y1FKUnF6G9nbx3fjc36c/cOpp4rVZX4Pfv42NmGxqaafFScX8Hx+JyGFxVWN6kk9Emvha9vO5LynDVKrnNbJyb36CEl1KxMevyMlXj189vqVccunz0v4HssFLp5SaAtlJPgw2UM41Vyb+CYi6vR/wClBFrUxTUmrJpWu77791v3Y306ilwdznq2JcJpTuk48+bv5EjAZpFzaW6tvvzv8/6lF4DCnUT4MzIoAAAAAAEXH4nQtuL+nUDbVxEY8WU+P7QQjsnd+7Hd+fIrNNbESai9ML8uffctcvyGnDdq7KithDEYh86cOi4vxfFlrgsipw5XZbQglwRkRWmGGiuCM1TRmAMdC6HuldD0AeaUYukuhmANTw8ehr+5x6EkAR4YSNrW2PPuULW0qxJAGhYSGnTbYzo0YxVoqxsAAAADyx6AIuNwMKqtJXIM8hp29X1Xya2LgAc63XpPeOtLmtmTsPnVNp3dmuKe0vLmWbRBxOVU5tNrcCT95h7yPSP/AA6IAmgAAVWZL10uqsvG6f5W+JakXMMLrjbnyYGjJaajTUbbrZ/qWJQUcXKm9NT1Xyk+D8X17/PqWlLGr8St38vj0Alg8T6HoAAAAeNmmpiormBvBUVs6inZNN9Fv59CLPNJvhFsDoHJdTF1Y9UUCq13whYydHES7gLqWIj1uR6uZRXNLxZWfwqtL2pvzZIo5GlxkwNn8Sb9m/lZeb2+Z5rm+aXi2/oSqWXQXK5JjSiuCQFW4y95f6WexU+Ul8U0WuldBpXQbTSuVeouKv3p6l+v7Rvo4xPj5o3uijRiMLfdcev69QJSd+B6VtGu4v6xv8/6lhCSaugrIAAAAAAAAELFYyUZqEYp+rqbbttdqy8jZSxibtZre13biBlicLGatJXKmrltSn/Zu8fdb4dyfLw4F5qR5rXVeYFBRzNwdpqUPhePj3EiOdw/vI/L+n7uWNWNN8dPyI8svoPlHzQRqjnNP+8h5r9TVVz6mv8AiL4K/wBCT/CKD/CiixGe5VSrOhOvCM07NtS0RfuyqW0p/HYk2iPLOmO9/wCsTPs3Vs2lP+zhKXHdq3hx3PKOV1qu9SVl7p0dLDwXspG4rHSswuS04crk+FCK4JGwAeWPQAAAAAAAAAAAAh4/DXWqPtJO3f1i+5mGXVuC5NXXXhff4fRk8q5epOSXKWpeDer85FRaAAigAArsTnNGDalOKabTTkuTtw4lbX7SQb9R7eruk973urtb8uBNr5FTlNzsk27tpJNvq2bqeT0l+EI5uWPq1HeOrhxle3lz5dDVLNJtaLNS4NO/H819Ts6WFhHhFGt5fTb1aVcuzSgoVatlePx2/wDU3JVX1X+S/wD5L9s6FQXQ9sTZpz/oKnvv/t//AGPu9T3r/wDS+Pv9ToTyw2acB24zephMLKUJ6Z1JKlCSvFpyTcpW7oxk732dj40pa3a+3PwPvH2jdmnjcOoQlonCeuDaum9Mo6ZdzUuPcfC80yTEYK33iydTVpUW2rRtzst/W4Hl5FLTO3c+mZ8dK9HrM9/h2nZXt/iaWIpQr1nPD20yi4JuMY03p0aUne6it+PPqd72W7f0MXUqUnTlQlGE6l5TjKDpxaTbltpe6bXDjuz4FgsT6spuL3vplutk7Nrqr3XwZNympdzkqij/AC5ak5W1RUk/R97bSdu41VyXp58PVl4nHzd4jUz9vEfEeX6UyzNaGIi50K0KsU7NwknZ9H0ZMPzp2ezzEU4YulRbUa0IupJe1GENWrT0up2b6cN9zvfskzOq4Yii7uCqQlCblfTeL1wV/wDDC3+I30z9UxWYc7kfTf46WyVtuInt99PpwIOGxTeq+/rer4d/l8zZRxaeq/KVlbn+9/I37hy0oGqlXUk2uTad+pnGafBlGQCYbAA1068ZK8ZJrqmmtu9GrA4+jWi50asKsU3FypzU46kk9N4vjuvMbXU+UkABAqM0qKLm+5L9/MsMViFFdXyX5+BzuIqutUjTjulLVN9/QqS6XDu8YvuRsMacbJLuMiKAAAAAAAAAAAAABW5xktHEQcKtOM4v8MoqSuu5lkAPm3a/7NIYhU3Sm6ThFQtGKcfRp30qO1mruz+TOV7Zdg6lCnQ+6UHNKE41NLWtu6cZyvvJu8vlyPuZhUpKXFXMLUrLfj5OSkxMT4fm3N8grYGlRqVJP+bGSm07RVTj6NNcVp83FncfZw6uHw9SVWOhz1VIp+1paS3XJ+qnbvR9SxOX05x0uKt0sQcf2fpVIKNuHivoYxiiLdTZk5l74oxyqcrzlODlbZJtd64X8LpkrK8xhJN34Xu++yf5mOP7NXpqNOTi7W26dCFi8mq0qaVLf1XGzfi7+N2/Mz6Xl2ucBiE1e/Nt+K/3NuCrXTs/aldr9/A5d0atClvGUm4u9k3efW3JcF8DDD4urSpuVTa6bTvsnb2fJfUuk20dqe0lSnhcVGnxqVVFTX4Kc9Sk/KKS7535HEYPtfWoYWvg4P1ai9Wbb1U9T/mpddS8m2+ZcZvk9argatRQlKopxmof8qPFJWvr3btfutc4jLcorYpVZUd/RU9SVr65tq1JPk3FSfikudzyZK3649nd4mTBHHnqiO1on8fvutMD2krYehXw9JqMK8UpcnGWylKNuco3i/g+Re/Zt2hdDExpWvTrJqUV78YSlGaS5+rZ9z7jkcnyStjPSeiunThfdbOrypO/C61X6bdS9+z7I6tXExnUpTiqa4VION5yTjazW9ld+NjDHS26y9HJ5GGaZq9tz59/R9sebx93zdvqQcVn8V+JLuW7C7ORfF/Ik4fIKUeVzoPmVH6WtiHaCcIvi37T/Q6LKcsjSXf1JtKjGOyVjYRQAAAAAAAAAAAAAAAAAAAAAAAA8aPQBrqUYy2aNVfA05LS1sSQBHpYOEY6UtiLhMkoU23CCV3dpJJX67IsgBDpZZTi21HdmdLBQi9SW5J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8" descr="data:image/jpeg;base64,/9j/4AAQSkZJRgABAQAAAQABAAD/2wCEAAkGBxQQEBUUEhQVFBQWFxcUGBUUGBkUFRcXFh4YGBQYFRwYHCogHxwnHh0UIjIhJSktLi4uFx8zODMsNygtLisBCgoKDg0OGhAQGy8lICQtLywvMCwvLSwtLCwsLC8sLCwsLCwsLCwsLCwsLCwsLCwsLCwsLCwsNCwsLCwsLCwsLP/AABEIAQsAvQMBEQACEQEDEQH/xAAcAAABBQEBAQAAAAAAAAAAAAAAAwQFBgcBAgj/xABWEAABAgMDBAkPBwkHBAMAAAABAgMABBEFEiEGEzFBBxUiUVJTYXKxFBYyMzRxc4GCkZOhwtLTIzVUkpSy0RckQlVidKTB4ghDRIOis8MlZOPwY6Ph/8QAGwEBAAIDAQEAAAAAAAAAAAAAAAQFAQMGAgf/xAA/EQACAQIBBgwEBQMEAwEAAAAAAQIDEQQFEiExQVEGExQVMjRSYXGRsdEigaHBFjNTcvBCouEjNYKyktLxwv/aAAwDAQACEQMRAD8A1+zpFsstktoJKUmt0b0AOdr2uLR9UQAbXtcWj6ogA2va4tH1RABte1xaPqiADa9ri0fVEAG17XFo+qIANr2uLR9UQAbXtcWj6ogA2va4tH1RABte1xaPqiADa9ri0fVEAG17XFo+qIANr2uLR9UQAbXtcWj6ogA2va4tH1RABte1xaPqiADa9ri0fVEAG17XFo+qIANr2uLR9UQAbXtcWj6ogA2va4tH1RABte1xaPqiAILKaWQjN3UpTW9oAHBgCdsztLfMT0CAGOUlvIkW0LcSVJU4GyU03CaKUpxVf0EhJJOoQAwOW8ulAKwsKpVSEpLhQRfvg3eCUOCv7MAJqy8lklwqvpQ2OyuKJKgoIUi7SoVeU3Qa74gBedywZbl8+lLi0l1thOF0rW4QkBFdNCaHlB3oA4MtpU9iXFVCSAltRJvZvACmkBxsneBJ1GgCSsu5UKpu7u5F+6QLy1XEpoRvhYJ1FNNcAO5nKthuYUwsLCkqQi9dqkqWEHChrQZxmpI/vBywB7XlAErmQUgCXSFVKjVdQdACTQXgU6Sag4aKgMF5eyqEkrKxdSVm6hSkgAtjTQanGlcgVXQCYAWcy5k0ldXcG1JQpVKpBVyjeAUTwQhRNAKwBIWLbzU2XEtXrzRSFhaSggqFRgf/AHCAJSACACACACACACACACACACAK9lXpb8r2YAmLM7S3zE9AgCs5e2ktlUuhAao7nUqzrYdFKJBABIwIUoHfEQsfiZYalxkVfSSsHh1XqZjdtBEIcfxUFSYKsSep01JNdO604nzxSc/1ewvNk55Ngtr8gOe3W6kt2LqvzdO6GGCt1iMBgd6HP1XsLzZjm6G+Xke3XZhaLilyakAlV0y4KampJoVUriceUw5+q9hebHN0N8vI5nH61vydSAK9TprRIKUjstABI7xMOfqvYXmxzdDfLyPJz1Sb0lUkKJ6nTUqT2KjutIqaHVWHP1XsLzY5uhvl5Ci35gqvlyUK7wXeLAKrwF0KrerWlBXewhz9V7C82Obob5eQnMKmHK3nZbdKStVGrt9SCCnOUXuhgMDhhDn6r2F5sc3Q3y8huiScDi13pQqWlKFBTN5N1FLoCSu6AKJ0D9Eb0OfqvYXmxzdDfLyJ3J1BVMutPolnNwHKtspRVSqpUSamtUkjxnfi2yfjZYnPzkla2rvIWJoRpqLjfTfX3FsZlkIKihCUlZvKKQAVHfVTSeUxZEUVgDP3spJpU0+2h1pCW3VIAU3ewFKVN/8AlFJj8q1MNVzFFMtMPgIVaKqNv5C22079Il/Rf1xC5+q9hebPfN0N8vINtp36RL+i/rhz9V7C82Obob5eQbbTv0iX9F/XDn6r2F5sc3Q3y8g22nfpEv6L+uHP1XsLzY5uhvl5BttO/SJf0X9cOfqvYXmxzdDfLyDbad+kS/ov64c/VewvNjm6G+XkG2079Il/Rf1w5+q9hebHN0N8vI9ItOdNfziXwBPat7e3cZWXarv8EfNmHgKatpl5FoyfmlPSzTjhBWpNSQKAnEVArhHR0Z59OM3tSfmisqRzZuO5tEdlXpb8r2Y2HgmLM7S3zE9AgCl7JvbZLnO9CIqssdWfj7llkrrHy9iMTHGnQnYARdbUt1htCijOOpQpQAJCSDWl4EViyyXhaeJrOFTVa/1RBx9edGmpR13LR1k/9099Vr3Iv+ZMLufmVXOdfu8jvWV/3Lv1WvdjHMmF7/Mc51+7yK/aEmZeaWyVlwBttYKgEmqy4CNzhTciKXKuCpYaUFTvpvr+RZ4DEzrqTnsPEVJYBAwTmSXdrvgU/ejpuD/RqeK+5RZT/o+Zc46EqggDJT3dOeHX/KORy31j5HS5M6v8x3FMTggAgD3Iybs06WmaC6AXHVC8hsHsRQEXlng1FBiToBtcnZMeK+OTtFfXw9yBjMaqHwrS/QsjeRLVN29MKO/eSj1JSBHQxyVhIq2Z9X7lO8fiG753oMLVyTdaSVy7inqYlly6FKG82sAC9pwUKHfTpiNiciUZx/0vhfmvr/O430cp1Iv/AFNK+pCMOhaQpOg74oeUEHEEaCDojlKlOVOThJWaL6E1OKlHUxdnX3jHgxPYXTJPuJnm/wAzH0HC/kQ/avQ5Sv8Amz8X6jXKvS35XsxvNRMWZ2lvmJ6BAFL2Te2yXOd6ERVZY6s/H3LLJXWPl7EamONOhOwMDixm707LjeUpX1UmLzIP58v2/dFXlb8qPj9mSuXwquWTVQHyqiEqUmtAgCt08sW2WK06WHUoOzul9GQMnU41KtpK6t7FczH7TnpHPejmeccV+o/Mu+SUOwjrbASSrEqNASpRUaCtBVRJoKnzxprYirWs6kr2NlOlCn0FYVjSbAgCcyTH5674FP3o6bg/0anivuUWU/6PmTM5lRLNLKL5WoGhDaVOXTvKKRQHkrWLmti6FF2qSSIFPD1aivGLY6sy2GZmuaXVQxKCChYG+UqANOWlI2U61Oqrwkmu48Tpyg7SVjM3FATs6SQAH1kk4AaNMcrlpN4iy7jocmu2GHrbbik3ksvKTwg2qh5UilVDlAMRo5Kxco52Z9Ume3j6Cds48NuBWg6MDqIOsEHEHkMQqlOdOWbNWfeSYTjNZ0XdHomPB6LfkNLXJJCz2T1Xzv8AymKAe8i4PFHf4SlxVCENy+u36nJ4ipxlWUu8p8/OuTjq3c86hskpaQ04pCQhJIC9ycVK7KuoECmBJ5/KOVKqrOFJ2UdHi9pb4PAwdNSmrtlryItFbjS2nVFa2SAFqxUttQqhSv2sFJO/drri7yfiuU0VN69T8SrxdDiaritWsrtsy4ZnX0DQu7MAavlapV/rQs+VFBl2lm11NbV9V/ixbZKqXpOO5+omzr7xijLGewumSJ/Mmeaekx9Bwv5EP2r0OUxH5s/F+o1yr0t+V7MbzUTFmdpb5iegQBS9k3tslznehEVWWOrPx9yyyV1j5exGpjjToTsDAvYsyhueYLikoSQ6kFRCQVEJCUgnWcaDXF7kC3Gz8PuVWVvy4+JacppeTUW1zi0pCbwSFuFsKvUvAgEXtAwxEdNUjCS+NK3eUsJST+G/yGrOTkhMt3pa6kaM5KrpQ8t0lJPIoHvRrnhaFWNpRTXh9z3GvVg7qTKzMS62Hlsu0Kk0UFgUDiFVuqA1HAgjfG8RHI5SwPJamjovV7HQYLFcfDTrWsIriYcgB088laRi624E3L7K1N3k6aLukVpvxNoY6pQhm09D37/MgVMEpTu9K3bvAbS1GqXAEgaMBhEOUnJ5zd2TXBNZr1Ducnath5ICZhk3kqTub6daFU1GlDyHfAidhMY6NSMlo02dtq71vWxlfWwl7wWlNaL7H7FllsmpVbnVIbJU4Q8bylFJURUEpJu4YHRgQDHaOjTc89xV9+0o1WnmZl3bcT0bDWVLLeRSm5MJFFXktLp+mlVQmvKFUod4qioyzh41MO6m2PptRYZOrOFVR2Mq08qjSyNSFHzAxyNNXml3o6CbtFs0aVOblElOF1kEeSnCPopx5m1kIuy7QGptA/0iPntd3qyfe/U6+n0F4FiyG7rmPAsfefjpMgN8TNd/2KXK35kfASyxH5+k6zLiviWunSY18IOjT+f2PeSdc/l9xgzr7xjmS4nsLlkd3Cz3lfeVH0HC/kQ/avQ5XEfmz8X6jfKvS35XsxvNJMWZ2lvmJ6BAFL2Te2yXOd6ERVZY6s/H3LLJXWPl7EamONOhOwMDWcmWk0S6pAv7kBdKK0CmPfA8cbKdOpK8oJ6Ndth4nOCspPWe2ZVKDUDGlKklRCRoSComiRqSMBWPVbE1a1uMk3YxTo06d8xWuSWTKii0G7n94hxLgGtKAFJUrfocAf2zvxd5AqTz5w2Wv8ysyrCObGW29h7l4KTUqRpLcwDygFgjzE+uJWXkuIi+/wCzNGSm+Na7iHjlC+OQAn1O+64US7YWpKb5ClhGFaACuuLHAZPlilJp2sRcRjYULXV7kbLW4gqUhyrbiDRbaxdUk7xBjXiMDVoys0bqVelVV4seyNZ5zMMVNcHFjsW0HsiTwqaE6SaaqkScn5OqVailJfCtPj3EfGYqFKDSd5PV7lsTlo0h9bBacShleaU5uSlNMAaA3rujGmGnRHTVMdRp1VSm7N+XmUUMJVnT4yKuvqWhl5K0hSFBSSKhSSCCN8ERLIxTsq7XQ+UstELShV9xYxTeTW6hJ0E1xJGi6Brwo8tYyMKToxfxPX3L/JaZNw0pT4x6l9WQTyLyVDfBHnwjlYuzTL1q6sX3J94PyLKj+mygKG8boCx4jUeKPokZKSUltOPlFxbTM7spJDKEq7NAzahvLb3Cx5wY4PGU3Trzi97Orw9RTpRktxacgmaqmHdRKGQdRzV5Sqd5SynvpMdPkWk4Ya72tv5avsUeU5qVey2KxHZUOX7QcI0IZab8qrjivUpuK/L8/jhDub8//hLyTH4ZS+X88xqzr7xjni1lsLlkd3Cz3lfeVH0HC/kQ/avQ5TEfmz8X6jfKvS35XsxvNRMWZ2lvmJ6BAFL2Te2yXOd6ERVZY6s/H3LLJXWPl7EamONOhOwMDrJ2dl2FvibAGdohLixeZLQHa1YUSbxWTewIIxwoOpyLXoRpcWnaW2+3wKLKVKq55zV47O4lzkc0rdS760NnEJF15sV4BVugOS9QahEyvknDVZZzVn3aP8Eelj60Fa9/EfWdZLFnhTzjtVEUU88UpATpupAolIrvYmgqTQUk4fC0sNDNpq2//JorV6laV5MqtpWiZuYL1ClsJzbQUKKKa1WtQOIvG7gcaITWhJA5rLGNjXmqcHdR273/AILrJ2GdOLnLWxKKYsggCbyS7td8Cn70dNwf6NTxX3KLKf8AR8yzT9ksTFM8y25TQVoSojvVEdCVQ4lpZDSQltKUJGhKAEgeIQBlR7unPDr/AJRyOW+sfI6XJvV/mel2c0okltBJ01SMe/vxWRxFWKzYyaXiyS6NNu7ir+A5SKaI0mwIAk8mLcTKFTLxusqUVtuHsW1KNVoWdQKqqCjhVRGGFeqyRj4zpqjN/EtC717oocoYSUZupFaHr7iwTuTMpMrLqkEqXSqmnXGgulACrNLAUaACpxwi2q4alVd5xTfeiBCvUpq0W0erQtSXs9kIAAIFG2G6X1bwSNQrpUcBWpMeqtWFGGdN2SPMISqSzYq7KO1eJUtwguOKLi6aLyv0RyJF1I5EiOGxmJeIrOo/l4bDqMNRVGmofy4uzr7xiKbZ7C6ZJ9xM83+Zj6DhfyIftXocpiPzZ+L9RrlXpb8r2Y3momLM7S3zE9AgCl7JvbZLnO9CIqssdWfj7llkrrHy9iLChHGnQ2Z2+ICzC8ICw3TKtpNUi4TpLalN179wisSYY3EQVozfmaJYWlJ3cV5HRLN3rxF5XCWStQ7xUSYxVxdeqrTm2vEzDD04O8YpfIXvCI5uswviAswvCAsycyRVWddpxKfvR03B/o1PFfcosqK2Z8y6R0JUhAGSKP59OeHX/KORy31j5HS5M6v8x3eEUxOswviAswviAswvCAsxr1A1qQlPN3I/00iTHG4iKspvzZolhaUndwXkKMMNt9glKa6aAAnvnXGqpVnUd5yb8Xc2QpRgrRVha8I1nuzPbKxjjqMYPMky7ZJ9xM83+Zj6DhfyIftXocniPzZ+L9RrlXpb8r2Y3momLM7S3zE9AgCrbIVmtzKpZClTAWC6pHU4aqQAi9ezpA1p0YxByhVw9KlnYh/Dfv1/I3UJzhK8NZW+tQ8O0f4P34o+WZH3/SXsTeW4oOtQ8O0f4P34csyPv+kvYctxQdah4do/wfvw5Zkff9Jew5big61Dw7R/g/fhyzI+/wCkvYctxQdah4do/wAH78OWZH3/AEl7DluKDrUPDtH+D9+HLMj7/pL2HLcUHWoeHaP8H78OWZH3/SXsOW4oOtQ8O0f4P34csyPv+kvYctxRYsibNEu+4CqZKy2nugM0uhR7HMqONd+LbJlTCTU+TPdfWvDWRsTXq1bcZsLpFoRQgDLbRydQ9NzDja56pdVezYlrgUKBV2+sKp34osfisnQrZuIfxeD+yJtDEV6cbQ1CfWoeHaPmk/iRC5Zkbf8ASXsbuW4reHWoeHaPmk/iQ5Zkbf8ASXsOW4reHWoeHaPmk/iQ5Zkbf9Jew5bit4dah4do+aT+JDlmRt/0l7DluK3h1qHh2j5pP4kOWZG3/SXsOW4reHWoeHaPmk/iQ5Zkbf8ASXsOW4reHWoeHaPmk/iQ5Zkbf9Jew5bit51OSxB7O0fNJ/EhyrI72vyl7GeXYo0LJlsJlGUpKyAmlXLoXUEg3rm5rWujCOmouDpxcNVlbwtoK2cnKTb1tjHKvS35XsxsPJMWZ2lvmJ6BAFeytP53Jf53/FFDwj6k/FejN1DpEkDHz1VJbyVYKw4ye8xYj9sHVOOIal3HQ2oJUpKmkipSldBfWDoUNUXmCyLisXRVaE0k7629jtuNcqkYuwvZ84XUklCmyFKQUqKSQUEg4pJHmMV2NoVsJWdGcrtW1d6ue4tSVxzWInGT3mbBWHGT3iwVhxk94sFYzxs94sJSJ/PT4D2xHa8GJynx0pO7vH0ZHrbCdjqjQEAUywj8vOfvC4+fcJHbGXW5ehMpdAm6xQcZPee7BWHGT3iwVhxk94sF6HGT3iwxctBRcU2y0t5SAL9woSlBOKUqK1AXiMaCtBiaVFbjAZJxeNg6kHZb3fT4aGeJVIx0AxPrL2acZW0ooLgvKbUCAQk9go41I0xjKOS8RgYRnUmnd20X+6EJqWofVio4ye892AKMe41qiTs9jFkL5P8AcyPK+8qPqeB6tS/bH0RClrZH5V6W/K9mJR5JizO0t8xPQIAruV3dcl/nf8UUPCPqT8V6M3UOmSUfOkSgjIPGTfbJvw6f9liPpHB7/b6f/L/syHV6bGtmHt37w/8AfMcjwi/3CfhH/qiRS6A9ikNgRkBABGAJyHdp8B7cdvwV6Nbxj6MjV9hMPzKEdmtKa8IhPTHWGg9oWFCoIIOsYiAKbYXdE5+8Lj57wl658l6Eyj0CVXNISaFaQd4qAPmihVOTV0mbLi0eAEZBHWw8pIbSlWbStYQt7AloKrQgHCpVRIJwBUCQdEWuRsLQxOKVOs7LYt73X/m48VJNK6JCy5thp7qNgGqEKcURUgGqKhajipw3wo6TiCdIj6TDMj/pxsrJaFsWzR8iH3je0+72/wB3c++3HMcK/wAmn+5+huoa2OY4gkhGVtA4yf7mR5X3lR9XwPVqX7Y+iIEtbI/KvS35XsxKMExZnaW+YnoEAV3K7uuS/wA7/iih4R9SfivRm6h0ySj50iUEZB5yc7Ob8On/AGGI+kcHv9vp/wDL/syHV6bGVk/337xMf7io5HhD/uE/+P8A1RIpdFEc9KOCzuqhNP38yHrvyVypFaUzVbvjryx1CyHgeIUszTm31vd4mjjJX1lgj54iWEZARgDd9lwOZxlxCFXC2QtsuClagpotND36x0WTsqxwdJumrydrp6NW1fc1ThnPSeJezkIxIziz2Tjm6cVzlHoFANQEVWIx9fEVM+tJvuvoXgj2opajzMNiXBfYF27unG04JcSMVbkYX6VorTUAE0i8yXlXiZQWc81tRcW75t9UovdvRqnC56YycN9xYf8Ak3ll0hKSldFY3UrC8ByhNd4jTHTYjJGHr4hV6t21s0ZvzVvualUko5qJlmzWUIuJabCeCEihrprhjFnFKKstCNZEzcmJVxGbwZcNwt/otroSkt7yTQgp0Vu0pjXlOEWS6fFPE01ZrXbatV/E30pu9mOI4gknh9lK0lKwFJUCCDiCDgQY9Rk4tSi7NAaWRKoZm2kNi6kS7+GnEuMEkk4kk1JJxJNY7XgzWnWnXqVHdvN0/wDkRqytZIWtLu9H7uv76IcK/wAqn4v0FDWxxHEkkIytoHGT/cyPK+8qPq+B6rS/bH0RBl0mR+VelvyvZiUeSYsztLfMT0CAK7ld3XJf53/FFDwj6k/FejN1DpklHzpEoIyDmTfZTX7wP9liPpPB/wD2+n8/+zIdXpsQ2geSpZbmUpStxbl1TIUQXFFRFb4riTqhi8hYbFVXVqN3e57lbcI1XFWQ6XYtZDqS/wD3IZzl3eAF67Xx0rFrxazMzZa32PF9NyOZDzcwpp1xDgzaXAUtlsglSkkHdqroEcFlzJVHAxpuk38V9fdbuW8lUpuV7j+OeNoRgDC0bVQxgoKJoVUQhSyEjSTdBoIl4XA4jFX4qN7azDklrYpIWi2+kKbUFA44GNFSlOlLNmrMz4CdqzYCLiMXXPk2076lA0ryDEk6gDEvJ2DqYqvGnFaLq73JazE3mq7JKSteXSQwl0FaCGaY9kkUuk0pXkrH1HjYZ+ZnLO3X0+RBs7XJaPZghLedC1tMjFQUHlfsoRW6T31UAGuit4xRcIcTGlg5QeueherNtJXkeo+dEsIAbSnd6P3d377MdlwT1Vv+P/6I9fYe7R7uT4BX30xs4V/lUvF+iMUNbFo4kkhGVtA4yf7mR5X3lR9WwHVaX7Y+iIMukyPyr0t+V7MSzyTFmdpb5iegQBXcru65L/O/4ooeEfUn4r0ZuodMko+dIlBGQM3LLaUpSindKNVEFSamgFTQ6aADxCJlLKGKpQUKdRpLYmeXCL1oTVZDVNC/SOD2o2rK+O/Vl5mOLjuOFxW0iDeVeMq3uryr9SlNTerWvLWsfSJTksO5bc2/zsQ9otKWc20oqSFXlAJJUtazQVIG7JoKk6N+Pl+IxuIxKSrTcrark1RS1DuIx6CMASkO7T4D247bgr0a3jH0ZGr7BKbyLlluFxGcZUo1VmVXUk790gpB5QBWOjrYKhWd6kUzUpyWpj+yLAZlSVNpJWRQuLUVrI3gToGAwTQYRso4elRVqcUjDk3rK5ZDSVvTqVAKSZhYIOIMcLwjnKGOUouzVtPyJdJf6ZJiVWBRMw+lPBqhf+pxCl/6o1R4R45RtnJ97SuY4mIrLSqWwbo0mqiSVKUdFVKUSSdGk6oqMRiauInn1ZXf88jYkloQtGkyEANpP5wT+7uffajs+CfRq/8AH7kevsPdod2jwHtx64Wfl0vF/YxQ1sWjiiSEZW0DjJ/uZHlfeVH1fA9Wpftj6Igy1sj8q9LflezEo8kxZnaW+YnoEAV3K7uuS/zv+KKHhH1J+K9GbqHTJKPnSJQRkBAHCIAiRYfyQa6omM0AlIbq3duppRPa60oANMXj4RYxw4v4bWtq+W81cTHWS8URtCMgIATkO7T4D2xHbcFejW8Y+jI1fYTsdYaAgCl2F3ROfvC4+e8JeufJehMo9Am4542BGQEAEANJmQC3A4FuNrCSirartUkgkGoOsCJ+CyniMGpKi0r69F9R4lBS1hLSNxZWXHHFFIRVxQNACTQUA1mGNyniMYoqs07arK2sRgo6h3EA9hGVtA4yf7mR5X3lR9XwPVqX7Y+iIMtbI/KvS35XsxKPJMWZ2lvmJ6BAFdy4kXlrl3GFsJU2XK59wtA3rnYkJVXR64hZQwaxdHim7aT3TnmO5FZ+f4dnfaVfCjnvwrDtm7lC3Hc/P8OzvtKvhQ/CsO2OULcGfn+HZ32lXwofhWHbHKFuDPz/AA7O+0q+FD8Kw7Y5QtwZ+f4dnfaVfCh+FYdscoW4M/P8OzvtKvhQ/CsO2OULcGfn+HZ32lXwofhWHbHKFuDPz/Ds77Sr4UPwrDtjlHcTGTKHlPqceVLGjYQAw6XTiqpKqoTTVFxkrJfIFNZ18630NVSpnlni2NYQBnj8rNsTUwWnJG446pYDj6kLFaYKTmzQ+OKHKORI4yrxjlY3QrZqse+qZ7jLO+0q+FFf+FYds98o7g6pnuMs77Sr4UPwrDtjlHcHVM9xlnfaVfCh+FYdsco7g6pnuMs77Sr4UPwrDtjlHcHVM9xlnfaVfCh+FYdsco7g6pnuMs77Sr4UPwrDtjlHcHVM9xlnfaVfCh+FYdsco7jrc1Og4rs4j95V8KMPgrG2iY5Qtxb7BbKZZsKKCqlSW1X0VJJN1VBUY6aR1VCnxVKNPckvJWI7d3cjsq9LflezG0wTFmdpb5iegQBnezTT8zqAd27px1IjdQ6Zc5CtyrTu+6KUlpqnaUxaJx3HaOjp2eSO5pniUQvHcY4nw8kGaZ4lELx3Dif5ZCAelq0CGyRpoa079I8upTWuxHnVoQdpVIr/AMT20ZdfYttq7xrGVKD1JG2EYzV4yT8EhTNM8SiM3juPfE/yyDNM8SiF47hxPh5IA0zxKIXjuHE+Hki67GCECdmc2gNpzTdEjGmJ169cQsZrRyuX4ZvFX0u0tNrbUaZEI50IAwK3kpNpzl5CVDPq0jkET8K1m6jtchRUsJbvfqJ5priURLvHcXHE9/0QZpriUQvHcOJ7/ogzTXEoheO4cT3/AERwts8SiF47hxPf9EJtrYV2LSFc2quiPHGU+4iyr4aLtKpFf+J1tTCiQG2yRpFcR3xqj0pQepI20+LqK8JJ+FmKZpniURm8dxt4nv8AohRptndVYQdyaacDqMZVtx4lReiz27kbBkMP+nS3gkxTT6T8T57jFbEVP3S9WJ5V6W/K9mPJHJizO0t8xPQIAzvZp/wfPd6ExuodMuMhda+X3RSRFkd4dgYLXkHZkk6h56cKFKZVih4gNNt0vIXQmhrRWKtF0ga6wMROedbYcZlzE4nj3SbtHYlt8d/gWIbIck2QhtDpbGAU21RAH7IJCiO8mNaoVGr2IEckYyUc5U3b5J+TdyTtKxpS1WA4LpKk1bmECjid7HTgdKVbxBEeIycXdEWjWq4apnQdmv5Zox9TakKUhYotClIVTReQSlVOSowizhLOimfQ8HiFiKEaq2r66n9Qj2SQgC7bF3dkx4Jv7xiJjNaOR4R66XhL1RpkQjmggDAre+c53w6ugROw3RO34P8AVvP1EolF4EAEAXbILJRt5oTc0kKQalptfYXB/erBwNcSK4AUOk4V9eq5PNWo4nLGU51qjpQfwLR4v23eZNL2RZJCrqA6pAwzjbdW8ODjUjlApHhUZtXSIUMlYucM+NN2+S+l7ktaNlytqS6VEJWlSatvIwWiugoVpBB0g4aiI1puL0ESnUqUJ50G1Jfz+Ixx9hTTjjS+zbWptR0AlJoFDkUKKHfi0pzzopn0PA4nlOHjV2vX4rQwb194xsiSZbDYsh/m6W8GmKifSfifN8Z1ip+6XqxPKvS35Xsx5IxMWZ2lvmJ6BAGd7NP+D57vQmN1DplxkLrXy+6KSIsjvDsDAi+2nslCtMdFdGIw1ne7+EeZJa3sNFaFH82ol8Kbu9m1+g9RZ8wogCWmiT/8DoHnUkAeMx44+nvIksr4OKvxi+pqeSEqbOs4GaUlqhcdXUijYWoqCSdFaU0ayaVivqSz5No4jGVliMRKpFa3o/m8ymams8646QU5xxblDgQFqJSDy0pWLGlFxgkzu8mUJUMLCnLWvu2/pcTjYTggC15L2gmz1rmHEuLadbSlJaAWQtBJKV4ihxwrGjFU5TazTlcr0auKqRp01pje+pa7WtfWN5zLacfXUOJlkVwShIUQP2lKBqe8AI808LH+pm6jwepRheq3KXc7L0v/ADUWCxcrnmltpm1NvMOqCEzDYulCzSiXRgKctBTTiKka62GUU3HYVeNyXGEZSo3+HS4y123prQ0V+0cjZx60phSWrrbrxUl1RTcCcN0QDeOg4Ux5NMeaVZQj3m7J+VqWEwzjZuWxbPMtDOxpLhFFvPqWf0wpCaH9lN0infrHl4ipfWRZZdxjlfOS7rK31u/qU3KjJxyQcSFKzjS6hDlKGoxKFjRepUgjA0OikSaNbP0PWdDkrK3K/wDTqK01u1Ne5DRILsXRaL6Jdcsh0iXcpebNTRIxKWjXcpVoKcQQTQCtY0SoRcs4qK2RcPOvGslbTdrY/wCPXvG5NI3lua5scSqm7NavCl8uOgHCiXFqWjvYEHxxVVHebaPm+Pqxq4mc46m/4/nrMvtibD81MOp7Fby7p30p3CVeMJB8cT6CtBHaZGpung4X26fN6PoN29feMSIllLYbFkN83S3gxFRU6T8T5vjes1P3S9WJ5V6W/K9mPBGJizO0t8xPQIAzvZp/wfPd6ExuodMuMhda+X3RSRFkd4dgYPDoNMMTpporTGPMleLRoxVOVWhOnHW4teasaKxsnIqL8q4BrKFoXQb9DSILw00cdPg/i4q6s/B+6Q+tuwGbYZRMMzDgwq3UlTIIwotpWhVag0ooU8UaoScJXK/DYiphK2dZXWxr+WZmC21IUpCxdWhRQpNa0Uk0OOsbx1giLOElKKaPoGExMcTRjVjqf8ZyPRICADqkpFLxAOquEM6x5cY62cCqwPQPvkNKRpvUoP2tApy408cYlJKLuR8QoKEqk9Si7+FtKN9lEkNoCuyCUg9+grFQfNBaAKdsprSJEA0vF5sJ36ipVTyQqN1C/GIs8jKTxsM3v8rMy6LI+gBAFlyKyT6vVnXx+apOCdGfUMPRpOnhEU0A1h4it/TE5TLWVb3w9F+L+y+/kWfZEykDDRlWTR5xNFFOGaaNQVYaFHEJ8Z1Roo0s99xVZLyfLF1dPRWv2+ZmSEgCgwAwA5Iszv0klZCjevvGMxMS2GxZC/N0t4MfzipqdJ+J84xvWan7n6ieVelvyvZjwRSYsztLfMT0CAM72af8Hz3ehMbqHTLjIXWvl90UkRZHeApVBU4AYwMN20snWcjJtcsiYQAu+L2YwS4EaUKCiaFRH6JpSox0xE5Us7uOYXCKKrtNfBse3x8GQbiVJVdUhxK+ApCwuvNpU+KN6qwtrLmOUsJKOcqkfOz8npNY2OLOcl5L5VJQpxxToQrBSUqoBUaiaXqar0V9WSlNtHD5Rrwr4mdSGp/ZJfUznKl1K7Rm1I7EugCmiqG20L/1JVEzDL4DrMgRawab2tkbEguggCyZC2ExOTL6JhsOJS0ggEkUKiQSKHTyxExd01Y5XhDWnF081tXT1PvR20NiyZbWepX0LbJwS9VK0jeJSCFd/CNMa7Wsh4bLtalG0lcnck9jrMOpfm3EurQQpDaAQ2lQ0KJOKiNWAA04mlPM60paCPjsr1sVHM1RKfatsTDVqTRbfdGbfN1JWpTYFBuSgm7d04cuFDjG6jSjOOks8l5OoYrCvPWnftLQ1smrCd3Kgq30u0SfEUEj1xh4WV9DNMuDldStGaa+a+mn1KrbttOzroW8QLoIQhPYIB00riSaCpO9qiTSoqn4l7k7JdPBpu95PW/siPjaWhP5HZLqtBd5yqZVBoo4gvKGltBGISP0lDvDGpESvWt8MTmss5WzL0KL07Xu7l3793jqu2VtuPSiUsyUs4tdBu0srWy0kaAAgUUreAwGveMSCTel2OZw1KnUnapPNW+zfkkZmuz5kqUpbE0paiVKWpl0qUo6Sdz/APgoAInxq0oqyfqdjh8o5Ow9NU6c7Jdz9htiCUkKSpJopKklKgaA0IUAdBB8cbYyUldFpQxFOvDPpu6PbevvGPcTZLYbFkN83S3g0xU1Ok/E+b43rNT90vVieVelvyvZjwRiYsztLfMT0CAM72af8Hz3ehMbqHTLjIXWvl90UkRZHeHYGCbydysmJFObSEus6m3CUlHI2sA0Tp3JBG9TREWphlLTHQc9jsgwrSc6LzW9mz/Bam9k9qm7lZgK/YzKh4iXEn1RoeHmU0sg4xPUn8yLtrZEeeQUS7eYBwLiyFOgfsJTVIPKSab0bIYV/wBRMw3B2o5XrySW5a/8fUpiEUFB+PnJ0mJiVlZHWQhGEVGKskeoyeggC7bF3dkx4Jv7xiJjNaOR4R66XhL1RpkQjmggDAre+c53w6ugROw3RO34P9W8/USiUXgQAQBasn8unJSWaY6nQvNpu3s6U1040zeEQZYaTbd0chW4P4mdSUlKOlt63tfgSQ2TV/RR6b/xxjks96/nyNX4cxXaj5v/ANTv5TlfRP8A7v8Axw5LPev58h+HMV2o+b/9SlWnOmYmXnim5nVhV2t6gCUI00HB9cSqUHCNmdJkzCTwuHVOdr3er+ISb194xuiTpbDYsh/m6W8GmKifSfifN8Z1ip+6XqxPKvS35Xsx5IxMWZ2lvmJ6BAGebNLaymUKELXRblbiVLpgmlbojZSkoyuyyyVXhRxGfN2VvYz4PucQ/wCic92JnKInW884XtB1Q5xD/onPdhyiJjnnCdoOqHOIf9E57sOURHPOE7QdUOcQ/wCic92HKIjnnCdoOqHOIf8AROe7DlERzzhO0HVDnEP+ic92HKIjnnCdoOqHOIf9E57sOURHPOE7QdUOcQ/6Jz3YcoiOecJ2i+7ExWqZmFKbWj5JA3aFIxvK0XhGjEVFNqxz+XMVRrunxTvZP7GoRGKEIAwDKdLiLSmzmXlAvKIKW1qBFBoIFIlUasYqzOpyRlCjQoZs3pGPVDnEP+ic92N3KIlrzzhO0HVDnEP+ic92HKIjnnCdoOqHOIf9E57sOURHPOE7QdUOcQ/6Jz3YcoiZ55wnaDqhziH/AETnuw5RExzzhO0HVDnEP+ic92HKIjnnCdoOqHOIf9E57sOURHPOE7R6bmHOIfxw7U57sZWIiZ54wj/qNvyISRZ0sCCDmk4EEEd8GIEneTZw+KkpV5yWpyb+ollXpb8r2Y8mgmLM7S3zE9AgDOtnG2piUalTLvLaKluBRbUU1ACaVpFxkPC0cTiuLrK6s9rWnRuNdWTUboy9OWU7TGfmfOfxjrnkDBX/ACv7pe5o42W8714zn6wmfOfehzDgv0v7pe442W8OvGc/WEz5z70OYcF+l/dL3HGy3h14zn6wmfOfehzDgv0v7pe442W8OvGd/WEz5z70OYcF+l/dL3HGy3h14zn6wmfOfehzDgv0v7pe442W8OvGd/WEz5z70OYcF+l/dL3HGy3gMsZz9YTPnPvRjmHBfpf3S9xxst5pGw/bL0xNTaHJl2YQhDRQXd9VbxpU03tOqOZy5gqWG4ri4Zrad1dvU1bWbqUnK9zVYoDaEAfO+W2Vs61ak00ibfbbQ6QlKFGiRQYAVjssi5KwmJwiqVIXld7WvRkepOSlZEV14zn6wmfOfei05hwX6X90vc8cbLeHXjOfrCa8596HMOC/S/ul7jjZbw68Zz9YTXnPvQ5hwX6X90vccbLeHXjOfrCa8596HMOC/S/ul7jjZbw68Zz9YTXnPvQ5hwX6X90vccbLeHXjOfrCa8596HMOC/S/ul7jjZbw68Zz9YTXnPvQ5hwX6X90vccbLeKM5XTZCq2jNCiVEUqaqAwB3WA5Y8yyFg1a1Hb2pe442W83zIaZW7Zsq44orWplClKUakkjEkxwWKhGFecI6lJpeCZKjpSE8q9LflezGgyTFmdpb5iegQBlf9oftMn4Rz7qYv8Ag311eD9Uaq3RMZEfRCIEYBc9j7Y/ctW84pZZl0G6VgVUtWBUluuGA0qNaEjA4xzWWcuvCz4mik5bW9S/ybqdLO0s1RrIKxpW6h1DRWcB1Q8b6jyBSgPMI5CplPGVHeVWXydvSxIUIrYN8odiOSfbJlgZZ2lUlKlLbJ1XkqJw5tIkYXLeMw8k89yW6Wn66zzKnFmDz0mth1bTqbrjaihQ3iNPij6Hg8VDFUY1oan9N6Iko5rsIRJMHRAGs7AndU54NrpVHE8KulR8JeqJNDabTHJm8IA+WtkP53nPDHoEfQ+DXUvm/UiVukQMX5qCACANM2M9jhqfY6qmXKt3ilLTZunc4KzqtI7w1UNcY4vLGXcRCtKhR+HN0N7X4blu3kmnSVrsvMvYlgJVmUiRKxhdU6hblRpG6WVVjnZYvFtZ7nO2+7sbc2O4j8r9iSWdaUuRBZeAKgi8VNOU/Room6TqIw5InYHLuKw81nyco7U9Pk9d/oeZUoswtSSCQRQg0IOkEYEGPotKrGrCNSGpq6+ZEatoPTevmmPUthg+ntjv5qk/AI6I+UY7rNX90vVk6PRR3KvS35XsxFPRMWZ2lvmJ6BAGV/2h+0yfhHPupi/4N9dXg/VGqt0TGRH0QiBGAaJkZsomz5Iyy2L9xKswpsAbpVT8sCcReNSoY8muOLynwdrTr8ZRd1J6b61d6+9LzJEKqtZlBnppb7inXlFxxZKlKViST0DeGgR1WFwVHDUlSprR697NMpNu7PoTYafcXZLZcJVRbiUFVSbiTRIx1A1A5AI+cZWhTp42pGkrJP7afrcl023FXMf2U1pVbM2U6L7Yw30tNpX/AKgqOx4NJrBXfadv54ket0iqx0BqCANU2G5xuUmJlcy42ylxppSFOqSgLAKr128caa6RxHCZ58qSjptnJ+aJNHRclrU2aE525JyxdSDS+6vNXuUChw06SDyRow/BqvOGfVkod1m389xl1lfQWPJXZBRNOpl5hlcq+sXkBZCm3fBrwqeSkV2NyXUw0c9NSje11sfetaPcZp6DHcsrKembbmkMtqWpb5CQBgcBXHRQY1PJHR5Fyhh8LgG6kldN6NuvYtZpqRcpaCzy2wnMqbquZZQvgBKlpG8Cqo6PPGqfCz4vhpaO96fQzxHeUTKbJuYs57NTKQCRVK0m82sayg0HmIBG9HQZOypRx0W4aGtaev8A+GqcHHWREWJ4HstbD7TDjDbq0MukKcQk0CiBTE6aUpUa6CuiK3EZKw1fELEVFdpWtse5vfY9qbSshgSOSJ05U4x+NpLvtY86T6d2N86iyZbqmoWEEm/UEN1UW71ccEXdMfKcY6fKJ8V0bu3hf03E6N7K58420+lyafWjsFvOrTTRdUtSk08REfSskwlDBUoy15vrpIdTpMbN6+aYnvYeD6d2O/mqT8Ajoj5Rjus1f3S9WTo9FHcq9LflezEU9ExZnaW+YnoEAZX/AGh+0yfhHPupi/4N9dXg/VGqt0TGRH0QiBGAEATGSuTrtozKWGhpoXF6m267pZ5d4azFVlbKccFRv/W+ivv4L/B7pwzmfQdu2oxYdmi6BRtAaZbJxWum5HLrUo98x87oUauLrKEdMpP/AOt+pMbUVc+aH31OLUtxRUtZKlKOkqUaqPnj6lhsPDD0o0oakrfzx1kFu7uJxvMBAD02o4WQyohTaSSlKgDdJ03TpFY08ngqnGLQ3rtt8TN9FhnWNxgft2u4llKLxJbcS60daFjg7w0Gm+BEHFYSnNTb0Jxaf2fij1GTR9XSiyptCjgSlJI5SATHysnCsAZ9s4SqF2UVqG6bdbKDrBUbqh4wT5hvRcZBqShj6ebtun4W/jNdVfCz59j6UQyVyVmWWp2XcmaZlLgU5VJWLuOlIBJ80VOXKU6uBnCCu3m6F+5M2UnaRu9jZVWKtXyDkshX7TWYPiLiEx88rYLEUVepBpb2nbzJSknqY32T7EtGbYWJV9BZKaql0JKHHBrGcvEKB4NEg6MY25OrYelXUsRDOXp322+HqJptaD57pTk5DgRyGPqVOcakVODunpRBasKNa+aYy9gPpzY5+aZPwKI+U4/rVX90vUnR6KPWVelvyvZiIeiYsztLfMT0CAMr/tD9pk/COfdTF/wb66vB+qNVbomMiPohECMAlcnMnn7QezUui8cCpRwQ2kml5Z/lpNDQRWZTypSwMLy0yepfd7ke4QcjepKWk8nJCq1YnFS/7x92mhAryYJ0AYnWY+eVJ4jH4i7+KUv5buS/yyWkoow3LHKh205kvO7lKapabGIbQdXKo4VOvvAR32SMkxwNO70zet/Zd3qRalTOZBRcGsIAIAuOxzkU3arr6HXHG80hCklu7iVVG6vA4YDejmsvZUr4R01Ra+JO+jdY3UoKV7je2dja0pVwpDCn0V3LjG7Chyp7JJ7488a8JwnpSj/rqzMyovYWPY/2LJhx9D08jMtIUFhpRBccIoQCAdymumuOFKY1iHlXhFGtSdGgtD0N925eJ6hSs7sf29sqTUnajzJQ25LtOlN0JuuFFNSq0rjvaoiZPyEsZhHVjK0ti2e5mdXNlYuMvsrWYpF4vqQaVuKbcvDk3KSPXFfLI+OjLNdJ/LSvNaD3xkd5luyZl9tmpLTKVIlm1XhewU4vEBShqABNBy1OqnVZDyJPCy4+v0ti3f5NFWpnaEUWOmNJKzeTky1KNza2iJd3sVjGg/RKx+iFaicDFPRy3hauIlQva2pvU99v5p2Gx05JXIoxcGs+kNiEuGyJfO1/TCK6c1eOb8VKU5KR8qykqSxdTiujfR9/qToXzVcw7L5pCLUnA32OfWcOEqilj6xVHd8HpN4CF+/1ZFq9IhG9feMXL2Gs+nNjof8ASZPwCOiPlGO61V/dL1ZOj0Uesq9LflezEU9ExZnaW+YnoEAZX/aH7TJ+Ec+6mL/g311eD9Uaq3RMZEfRCIEYBuOxRbNnSVnIC5lht9wqW8HHEhV4EpSCCcAEhOEfMsqqvWxdSUot6WloepOyJkLKKJ22rQsSeUlUy/JPFAISVuo3IOmm6iAqNVaovyZ7uiN2sybOuzvTIHtxnMr7pfUaDIMuWpZFovpks31OM3czKgtvFtBXdIJB3V6uOmsd1waUlhXnX6T1+CItbpEFHQmo6IA1nYF7qnPBtdKo4nhT0qPhL1RJobTaY5M3hAHy1sh/O854Y9Aj6Hwa6l836kSt0iBi/NQQBxQqKR5nBTi4vU1YI3LIzZRlX2BLz91lYSEFRHyDiaU0/ommkHDeO985yjkPEYWTcU5Q2NK/mtnoTIVFIds5J5PFWcSZRQ5Jm83vdjnLsV0sVXzOKcnbce7LWPcptkySk2SGHETLt2iG2VBaAabm+tO5CRhrryRvweS8TipqMIu29qyXz+y0nmU1HWfPc1MKdcW4s1W4tTijoqpZKlHzkx9LwuHjh6MaUdUVYhyd3c8t6+8Y3S2GD6e2O/mqT8Ajoj5Rjus1f3S9WTo9FHcq9LflezEU9ExZnaW+YnoEAZV/aI7TJ+Ec+6mL7g40sam9z9Uaq3RMXDgj6JnLeRDucEYut4DOCM3W8BnBGLreAzgjN1vAZwRi63gM4IXW8BnBC63g1rYBXemZwji2ulUcXwqVpUfCXqiTQ2m1xyRvCAPlnZEVS15zwx6BH0Hg1Jcjtfa/UiVukQGcEdDdbzUGcEYut4DOCF1vAZwRm63g5eEebQ7gdzgjN1vAZwRm63g9IdArygiMaHqYPqHY7+apPwCOiPlGO6zV/dL1ZOj0Udyr0t+V7MRT0TFmdpb5iegQBGZT5PS08G0zTGfCCopF5abpIx7BQ08seoTlB3i7CxV+sGy6gbXOVwxC3qY8pWD6tUbuV1+2/NmM1HhrIOzFJKhZixQYAreBJCgmg3enSd6grohyuv235sZqHTGxvZiq1kCmgqPlHt1roN2PXSHK6/bfmxmoTGx7ZeP/AE5zQTit3GgqB23SemHK6/bfmxmoR6xLMIqLMdOFezdHe0uafxEOV1+2/NjNQozsf2WoVNmuJwrQre5cMHNOr/3Fyuv235sZqFG9juy1KSna9YvVqSt4BNK0vfKa/wCcOV1+2/NjNQ9/JZZX0Qeke+JDldftvzYzUS+T2SUpZ6lqlWQ0VgBRClqqE1I7NR3zojXUrVKls+Tdt4SSJuNZkIAq1pbHdnTLy3npYLccN5Ss46KnfoFgeaNsK9WCtGTXzMWQ2/JZZX0Qeke+JHvldftvzYzUH5LLK+iD0j3xIcrr9t+bGag/JZZX0Qeke+JDldftvzYzUH5LLK+iD0j3xIcrr9t+bGag/JZZX0Qeke+JDldftvzYzUH5LLK+iD0j3xIcrr9t+bGag/JZZX0Qeke+JDldftvzYzUH5LLK+iD0j3xILF11/W/NjNW4tNnSLcu0hppN1ttIQlNSaJGgVJJPjjQ25O71mSHyr0t+V7MYBMWZ2lvmJ6BADmACACACACACACACACACACACACACACACACACACACACACAK9lXpb8r2YAjZe1nkoSAvAAAYJ/CAFNuXuH6k/hABty9w/Un8IANuXuH6k/hABty9w/Un8IANuXuH6k/hABty9w/Un8IANuXuH6k/hABty9w/Un8IANuXuH6k/hABty9w/Un8IANuXuH6k/hABty9w/Un8IANuXuH6k/hABty9w/Un8IANuXuH6k/hABty9w/Un8IANuXuH6k/hABty9w/Un8IANuXuH6k/hABty9w/Un8IANuXuH6k/hABty9w/Un8IAY2lPuOXbyq0rTADTTeEAf/2Q=="/>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550" y="3356992"/>
            <a:ext cx="5472608" cy="3267023"/>
          </a:xfrm>
          <a:prstGeom prst="rect">
            <a:avLst/>
          </a:prstGeom>
        </p:spPr>
      </p:pic>
    </p:spTree>
    <p:extLst>
      <p:ext uri="{BB962C8B-B14F-4D97-AF65-F5344CB8AC3E}">
        <p14:creationId xmlns:p14="http://schemas.microsoft.com/office/powerpoint/2010/main" val="42827733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u="sng" dirty="0" smtClean="0"/>
              <a:t>Bonds to 10 &amp; 20</a:t>
            </a:r>
            <a:br>
              <a:rPr lang="en-GB" b="1" u="sng" dirty="0" smtClean="0"/>
            </a:br>
            <a:r>
              <a:rPr lang="en-GB" sz="2700" b="1" dirty="0" smtClean="0"/>
              <a:t>This helps us to build the rapid recall of number bonds throughout Key Stage 1</a:t>
            </a:r>
            <a:endParaRPr lang="en-GB" sz="2700" b="1" dirty="0"/>
          </a:p>
        </p:txBody>
      </p:sp>
      <p:pic>
        <p:nvPicPr>
          <p:cNvPr id="4" name="Picture 3"/>
          <p:cNvPicPr>
            <a:picLocks noChangeAspect="1"/>
          </p:cNvPicPr>
          <p:nvPr/>
        </p:nvPicPr>
        <p:blipFill>
          <a:blip r:embed="rId3"/>
          <a:stretch>
            <a:fillRect/>
          </a:stretch>
        </p:blipFill>
        <p:spPr>
          <a:xfrm>
            <a:off x="409574" y="1772816"/>
            <a:ext cx="3850094" cy="1775272"/>
          </a:xfrm>
          <a:prstGeom prst="rect">
            <a:avLst/>
          </a:prstGeom>
        </p:spPr>
      </p:pic>
      <p:pic>
        <p:nvPicPr>
          <p:cNvPr id="5" name="Picture 4"/>
          <p:cNvPicPr>
            <a:picLocks noChangeAspect="1"/>
          </p:cNvPicPr>
          <p:nvPr/>
        </p:nvPicPr>
        <p:blipFill>
          <a:blip r:embed="rId4"/>
          <a:stretch>
            <a:fillRect/>
          </a:stretch>
        </p:blipFill>
        <p:spPr>
          <a:xfrm>
            <a:off x="1371861" y="3858791"/>
            <a:ext cx="1925519" cy="2640509"/>
          </a:xfrm>
          <a:prstGeom prst="rect">
            <a:avLst/>
          </a:prstGeom>
        </p:spPr>
      </p:pic>
      <p:pic>
        <p:nvPicPr>
          <p:cNvPr id="6" name="Picture 5"/>
          <p:cNvPicPr>
            <a:picLocks noChangeAspect="1"/>
          </p:cNvPicPr>
          <p:nvPr/>
        </p:nvPicPr>
        <p:blipFill>
          <a:blip r:embed="rId5"/>
          <a:stretch>
            <a:fillRect/>
          </a:stretch>
        </p:blipFill>
        <p:spPr>
          <a:xfrm>
            <a:off x="5292080" y="2060848"/>
            <a:ext cx="3009900" cy="4171950"/>
          </a:xfrm>
          <a:prstGeom prst="rect">
            <a:avLst/>
          </a:prstGeom>
        </p:spPr>
      </p:pic>
    </p:spTree>
    <p:extLst>
      <p:ext uri="{BB962C8B-B14F-4D97-AF65-F5344CB8AC3E}">
        <p14:creationId xmlns:p14="http://schemas.microsoft.com/office/powerpoint/2010/main" val="34175615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143000"/>
          </a:xfrm>
        </p:spPr>
        <p:txBody>
          <a:bodyPr>
            <a:normAutofit fontScale="90000"/>
          </a:bodyPr>
          <a:lstStyle/>
          <a:p>
            <a:r>
              <a:rPr lang="en-GB" b="1" u="sng" dirty="0" smtClean="0"/>
              <a:t>The Bar Model &amp; </a:t>
            </a:r>
            <a:br>
              <a:rPr lang="en-GB" b="1" u="sng" dirty="0" smtClean="0"/>
            </a:br>
            <a:r>
              <a:rPr lang="en-GB" b="1" u="sng" dirty="0" smtClean="0"/>
              <a:t>Part, Part </a:t>
            </a:r>
            <a:r>
              <a:rPr lang="en-GB" b="1" u="sng" dirty="0"/>
              <a:t>W</a:t>
            </a:r>
            <a:r>
              <a:rPr lang="en-GB" b="1" u="sng" dirty="0" smtClean="0"/>
              <a:t>hole! </a:t>
            </a:r>
            <a:endParaRPr lang="en-GB" b="1" u="sng"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20989"/>
            <a:ext cx="4398059" cy="2876202"/>
          </a:xfrm>
          <a:prstGeom prst="rect">
            <a:avLst/>
          </a:prstGeom>
        </p:spPr>
      </p:pic>
      <p:pic>
        <p:nvPicPr>
          <p:cNvPr id="6" name="Picture 5"/>
          <p:cNvPicPr>
            <a:picLocks noChangeAspect="1"/>
          </p:cNvPicPr>
          <p:nvPr/>
        </p:nvPicPr>
        <p:blipFill>
          <a:blip r:embed="rId3"/>
          <a:stretch>
            <a:fillRect/>
          </a:stretch>
        </p:blipFill>
        <p:spPr>
          <a:xfrm>
            <a:off x="5012380" y="1844824"/>
            <a:ext cx="3276377" cy="4628533"/>
          </a:xfrm>
          <a:prstGeom prst="rect">
            <a:avLst/>
          </a:prstGeom>
        </p:spPr>
      </p:pic>
    </p:spTree>
    <p:extLst>
      <p:ext uri="{BB962C8B-B14F-4D97-AF65-F5344CB8AC3E}">
        <p14:creationId xmlns:p14="http://schemas.microsoft.com/office/powerpoint/2010/main" val="45988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5896" y="1340768"/>
            <a:ext cx="4572000" cy="5078313"/>
          </a:xfrm>
          <a:prstGeom prst="rect">
            <a:avLst/>
          </a:prstGeom>
        </p:spPr>
        <p:txBody>
          <a:bodyPr>
            <a:spAutoFit/>
          </a:bodyPr>
          <a:lstStyle/>
          <a:p>
            <a:pPr marL="285750" indent="-285750">
              <a:buFont typeface="Arial" panose="020B0604020202020204" pitchFamily="34" charset="0"/>
              <a:buChar char="•"/>
            </a:pPr>
            <a:r>
              <a:rPr lang="en-GB" b="1" dirty="0">
                <a:latin typeface="Arial" panose="020B0604020202020204" pitchFamily="34" charset="0"/>
              </a:rPr>
              <a:t>Be positive</a:t>
            </a:r>
            <a:r>
              <a:rPr lang="en-GB" dirty="0">
                <a:latin typeface="Arial" panose="020B0604020202020204" pitchFamily="34" charset="0"/>
              </a:rPr>
              <a:t> about maths. Don't say things like "I can’t do maths" or "I hated maths at school"; your child might start to think like that themselves. </a:t>
            </a:r>
            <a:endParaRPr lang="en-GB" dirty="0" smtClean="0">
              <a:latin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endParaRPr>
          </a:p>
          <a:p>
            <a:pPr marL="285750" indent="-285750">
              <a:buFont typeface="Arial" panose="020B0604020202020204" pitchFamily="34" charset="0"/>
              <a:buChar char="•"/>
            </a:pPr>
            <a:r>
              <a:rPr lang="en-GB" b="1" dirty="0">
                <a:latin typeface="Arial" panose="020B0604020202020204" pitchFamily="34" charset="0"/>
              </a:rPr>
              <a:t>Point out the maths in everyday life.</a:t>
            </a:r>
            <a:r>
              <a:rPr lang="en-GB" dirty="0">
                <a:latin typeface="Arial" panose="020B0604020202020204" pitchFamily="34" charset="0"/>
              </a:rPr>
              <a:t> Include your child in activities involving maths such as using money, cooking and travelling. </a:t>
            </a:r>
            <a:endParaRPr lang="en-GB" dirty="0" smtClean="0">
              <a:latin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endParaRPr>
          </a:p>
          <a:p>
            <a:pPr marL="285750" indent="-285750">
              <a:buFont typeface="Arial" panose="020B0604020202020204" pitchFamily="34" charset="0"/>
              <a:buChar char="•"/>
            </a:pPr>
            <a:r>
              <a:rPr lang="en-GB" b="1" dirty="0">
                <a:latin typeface="Arial" panose="020B0604020202020204" pitchFamily="34" charset="0"/>
              </a:rPr>
              <a:t>Praise your child for effort rather than talent </a:t>
            </a:r>
            <a:r>
              <a:rPr lang="en-GB" dirty="0">
                <a:latin typeface="Arial" panose="020B0604020202020204" pitchFamily="34" charset="0"/>
              </a:rPr>
              <a:t>- this shows them that by working hard they can always improve. </a:t>
            </a:r>
            <a:endParaRPr lang="en-GB" dirty="0" smtClean="0">
              <a:latin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endParaRPr>
          </a:p>
          <a:p>
            <a:pPr marL="285750" indent="-285750">
              <a:buFont typeface="Arial" panose="020B0604020202020204" pitchFamily="34" charset="0"/>
              <a:buChar char="•"/>
            </a:pPr>
            <a:r>
              <a:rPr lang="en-GB" b="1" dirty="0">
                <a:latin typeface="Arial" panose="020B0604020202020204" pitchFamily="34" charset="0"/>
              </a:rPr>
              <a:t>If you struggle with maths yourself</a:t>
            </a:r>
            <a:r>
              <a:rPr lang="en-GB" dirty="0">
                <a:latin typeface="Arial" panose="020B0604020202020204" pitchFamily="34" charset="0"/>
              </a:rPr>
              <a:t> - try our free online tool the </a:t>
            </a:r>
            <a:r>
              <a:rPr lang="en-GB" u="sng" dirty="0">
                <a:latin typeface="Arial" panose="020B0604020202020204" pitchFamily="34" charset="0"/>
                <a:hlinkClick r:id="rId2"/>
              </a:rPr>
              <a:t>National Numeracy Challenge</a:t>
            </a:r>
            <a:r>
              <a:rPr lang="en-GB" dirty="0">
                <a:latin typeface="Arial" panose="020B0604020202020204" pitchFamily="34" charset="0"/>
              </a:rPr>
              <a:t> to improve your maths level. </a:t>
            </a:r>
            <a:endParaRPr lang="en-GB" b="0" i="0" u="none" strike="noStrike" dirty="0">
              <a:effectLst/>
              <a:latin typeface="Arial" panose="020B0604020202020204" pitchFamily="34" charset="0"/>
            </a:endParaRPr>
          </a:p>
        </p:txBody>
      </p:sp>
      <p:sp>
        <p:nvSpPr>
          <p:cNvPr id="5" name="TextBox 4"/>
          <p:cNvSpPr txBox="1"/>
          <p:nvPr/>
        </p:nvSpPr>
        <p:spPr>
          <a:xfrm>
            <a:off x="539552" y="576311"/>
            <a:ext cx="4968552" cy="646331"/>
          </a:xfrm>
          <a:prstGeom prst="rect">
            <a:avLst/>
          </a:prstGeom>
          <a:noFill/>
        </p:spPr>
        <p:txBody>
          <a:bodyPr wrap="square" rtlCol="0">
            <a:spAutoFit/>
          </a:bodyPr>
          <a:lstStyle/>
          <a:p>
            <a:r>
              <a:rPr lang="en-GB" sz="3600" b="1" dirty="0" smtClean="0"/>
              <a:t>Before we start…</a:t>
            </a:r>
            <a:endParaRPr lang="en-GB" sz="3600" b="1" dirty="0"/>
          </a:p>
        </p:txBody>
      </p:sp>
      <p:sp>
        <p:nvSpPr>
          <p:cNvPr id="6" name="TextBox 5"/>
          <p:cNvSpPr txBox="1"/>
          <p:nvPr/>
        </p:nvSpPr>
        <p:spPr>
          <a:xfrm>
            <a:off x="756084" y="1714212"/>
            <a:ext cx="2574032" cy="769441"/>
          </a:xfrm>
          <a:prstGeom prst="rect">
            <a:avLst/>
          </a:prstGeom>
          <a:noFill/>
        </p:spPr>
        <p:txBody>
          <a:bodyPr wrap="square" rtlCol="0">
            <a:spAutoFit/>
          </a:bodyPr>
          <a:lstStyle/>
          <a:p>
            <a:r>
              <a:rPr lang="en-GB" sz="4400" b="1" dirty="0" smtClean="0"/>
              <a:t>TOP TIPS!</a:t>
            </a:r>
            <a:endParaRPr lang="en-GB" sz="4400"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304" y="3140968"/>
            <a:ext cx="3185592" cy="2959224"/>
          </a:xfrm>
          <a:prstGeom prst="rect">
            <a:avLst/>
          </a:prstGeom>
        </p:spPr>
      </p:pic>
    </p:spTree>
    <p:extLst>
      <p:ext uri="{BB962C8B-B14F-4D97-AF65-F5344CB8AC3E}">
        <p14:creationId xmlns:p14="http://schemas.microsoft.com/office/powerpoint/2010/main" val="5022869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130" y="312737"/>
            <a:ext cx="8229600" cy="1828800"/>
          </a:xfrm>
        </p:spPr>
        <p:txBody>
          <a:bodyPr>
            <a:normAutofit/>
          </a:bodyPr>
          <a:lstStyle/>
          <a:p>
            <a:pPr marL="0" indent="0">
              <a:buNone/>
            </a:pPr>
            <a:r>
              <a:rPr lang="en-GB" sz="2800" dirty="0" smtClean="0">
                <a:latin typeface="SassoonPrimaryInfant" pitchFamily="2" charset="0"/>
              </a:rPr>
              <a:t>This grid shows the number facts children should be secure on by the end of Year 1 and 2. </a:t>
            </a:r>
            <a:endParaRPr lang="en-GB" sz="2800" dirty="0">
              <a:latin typeface="SassoonPrimaryInfant" pitchFamily="2" charset="0"/>
            </a:endParaRPr>
          </a:p>
        </p:txBody>
      </p:sp>
      <p:sp>
        <p:nvSpPr>
          <p:cNvPr id="5" name="AutoShape 2" descr="data:image/jpeg;base64,/9j/4AAQSkZJRgABAQAAAQABAAD/2wCEAAkGBxQTEhUUEhQWFhUXGBcYGBgYGRocGBwZHRgXGBwcHhwbHSggGRsmHBUYITEhJSktLy4uFx8zODMsNygtLiwBCgoKDg0OGxAQGy8kICQ0NDcsLCwsLCw1LCwsLCwsLCwsLCwsLCwsLCwsLCwsLCwsLCwsLCwsLCwsLCwsLCwsLP/AABEIAKAA8AMBIgACEQEDEQH/xAAcAAACAwEBAQEAAAAAAAAAAAAABgQFBwMCAQj/xAA7EAABAwIEAwUFCAICAgMAAAABAgMRAAQFEiExBkFREyJhcZEHMoGhsRQjQlLB0eHwYnIzQxbxJIKi/8QAGwEAAgMBAQEAAAAAAAAAAAAAAAMCBAUBBgf/xAApEQACAgEEAQMEAgMAAAAAAAAAAQIRAwQSITEiBUGBEyNRcTLwQmGx/9oADAMBAAIRAxEAPwDb6KKKACiiigAooooAKKKKACiiigAooooAKKKKACiiigAooooAKKKKACiiudxcJQJWoJHUmKAOlFUn/ldrnCA5MmM0HLPnS77QccuGXA22ooSpEoO2ZWsid+lMhicpUEvFWx1vL5toS4tKB4n9KUOI/aba2qZhS5MDkCfDmfSvz/dcUXgdV2jhCwTIUB+utOAtRe2yO2SUKUJ03B668jvFXMelhdN2KlNjzw17Wmrh7IvKEnYQQoeOvvCtMbWFAFJBBEgjYivzRZcKtWyw848SEGRICQPMyZ8qe+C/aCy2sNdqFtk+7zSeqZ38q5l01q4oIzNeorww8laQpJBSRII2Ne6oDQooooAKKKKACiiigAooooAKKKKACiiigAooooAKKKjXF82gSpQA89PWupWBJoqtTiyViWylQ6gg/SkTi/jx1h1TSE+7EqUNNQDptprU44pSdEXJI02qXG8fDBy5cxiTrAA/opf4H4qVcTmSNpzJPdOoBkclCR50tcZY9kuXVxKc+RQ8AI2/u9VdbvxxqPZc0OKOadS6O977VJVAlIndIH60tcXKduWi4y4VlZzTOpGspB/D5eFcV4FaPDtG3FpSdwmCB1Gu1dGMes20dghYCRpJM69ZiJmq2lefepxtp93wbGqx6SMNseGJOF2V0l0dmhxJnWQQmOczoRT7xW45cW6ELVmDQIT+YbQZ6iBFR+IL1xFupbOsRrvCeagOdJFrxLcJUD2mfX3TBB8BA+lbfEDElFJUxh4Yx/tD2L4HbJ0Sogd6Por61VXvGb4cUAhCQkkZVAk6GNT1o4rwBSP/AJLYISogrHNCt58vpUvAMQZuobum0KeA0URqsef5vCrUcjlx7lOePa+SztHk4hbKCwUGYMawoagjqNapEcCuZ9XUBM7gHN8B1+NT8T4obtVllpkHJoYOUDnpoZ33qdheMovELQJbXlgjmAdJB5imcPhi+UOfC/FibZfZ5wtBPeRmEg9R4+HOtTtblLiQtBCknYivyVc8I3KVQlAWOSgRHz1FaxwJiz9m2hLqs+g7RM/MH8wHPnVbPg38xXP/AEnGVGxUUUVnDgooooAKKKKACiiigAorwp0DnXugAoqBeYgE5v8AESfSaT7vjNebRIjxJrPz+o4sT29sfi008nQ+LdA3NQX8aaSYKxPiYqrsbv7QzmEoKgR5Hr4iky64fu85GSf8swy1Sy+pZZfwVIfh00G2puqNCxW+PYKUiJ08on6HafGkHjOyuLlCHrVPaZRBamCFTrvuaacFWhppLSlhRIIUB3gM248hSHi2LOWboErCSqCRsoagEjqBz5itTRaxvHukuUVc2Fq6JHA9jcIc7W6a+zAAjVQlYOkZQduc+FMGOfY3wA80l2NidCPjvWc8cYq6nKpKldmsAhSeZ8VcvKoPA+J3Lz4b7zjcEqJ1CdNNeswIonrc2SLnBJFK5ONoZrzilqwBZtmEtpmVBGmp6qMkmKqn8RRiKFhAy3CRmg7q5b8xsPSrbG+F2bk5llaFjSUxB8wedcMNwu0sCVdoS4oRmcIGk7ADYaVRlk3xucm5BizPG1KL5EjCMS7MqZdkNrzJV1Qo6H+a9q4LfJ7imlJOys0aeUaVc8aYSh9Ju7aFEf8AKlOsj8wjmOdV/CWMyOwUYJB7JR2nkk/pWxps0ckEi7DKsvLGXBbD7O0lsqzETqNtTMDwr5ib6GG1PdkiU80pAUSdN4086zjEbd5Dp7VLgXO5mT4g8/hWhcMtOKtwLlM5pEL3KOWarakrodGSboW2+NVyQtpJQdCATMfHQ1V4/g3ZhNwzPYLgpI3QTqAengfhTg7wjaAlZCwNTlzd313iubfEloAWjq2RlIynLl2ielCv3ISg5LyKHDFMX0IuAUvgQFpMFYHyKhVyxbWuHgqKjK9JVqoga6AbClPiLB/s6kraUVMrMtLG455SR+IdecVYNOJxFKULUEXDYIBPurHlyNWsc1LvspSi06G3C8cYfOVtYJ6EQfQ70lcVG6Q8orWsJk5CkkJy8ttAas8E4OcbeQ444kBBmEySfDwpyS4kmAQfIg01W0Q4TNvooorELIUUUUABqNc3zbYJUoADnXS7HcVG8GKROMLN99tKmElcAhSAYVPUa69KXkm4rghOTS4GdniJpxWVtaSrkOZ8pql41x9du0FJmVGJ6afKlXg/hd8vBx9tTSEa94yoq5QJ0860Z5tKgUqSFJO4IBB9aSpTnF3wLuUlyZhgPE9w5cIRnMrVASe8Dzjw861+1ckQdxSniF9a2OqW20LV+UAE/GpGB8SJeUmEqSVEhJ3SfCeR8K5iex03bOQe102SsTdSm4j8yQFD+/3Wqu64YtpK1ZwNyM0JqZxdb+66k94bj+8qhOA3VtCDC0nad45Ty/isbVL7kuOTVwyaSp0iXa4nbpAaQoJA0A5epqmNwsLebe77iAVoHJSNcsDadp86qE8NXGb7zI2mdVKUNv1q7x5vMGVWwK3WiAFbJKYggk8j+tc0rf1FuVl2EIRlw7v+9mX3vHF1nOVeQA+6AIHhEUxLbcxPDu0UkB1CjlIGiwk6x0P6imbEsFs9Xn2GpAzKUR9Y3qmHtBtUEIShYQNAUhIAH+szFbqVdstZPvw2wgLXB2O5VfZ17Gck7TzTVnj/ABObY9mlAnQnXKkTrGg1MVRce4UlCkXtsZYfMyn8LnPykgnwM1YWTDGJspU9KX2wEqUk7jkqNj+9VMmFRdt8HltRh2Td/JJ4b4tFy4GVIyrMlMGQY1I8DFRuM+Gn3HS4xCgoCUkwoECI10ipeGYPaWCu1K++QQlSyNBzygD50wWeJtv/APGoKjeDMfDel3CMrgV7SdxFLgjh9+3dU6/CUlJTkmSokjU8gBB9aoeOeHPs6+3aH3Lith/1rOsf6nl6Vdcc4w6y92aVlKYBTl3VpqZ89IHSo3CGOruHFWtx9604hWadwAN56fuKfjlkT+o+hkXL+RK4Px1VwnslK+9SOf4kjmPHrS/iPF7/AGignKkAkQRJ0ManrUTGcNdsLkZFHQ5ml9R0PiNiP3pjtrO0xAdspBQ5/wBuQx3+scweta2PJvjwX4TclwS+G8YF224hxOsZFAdFAwR6HSl294HuEqhKkKSdiTlMeI1+VMCr60sD2Y0UNSkAqVMaFR6xVtg2NsOnMk5tIIO4nwOoptWqZNpNUypwvBQi3LDvfSqZ00k6yOhB50gY7hC7R4JJ095tY0kDn4EaVI4jLqbhfbk5sxgkwInTLyiOlXHDrartpbLxKkCMizuFajQneK7Ga3Uhc4qfC7PVri67u3WxmyvwIOwWBvHQ9aV0WL6HAA24lYOkJMz4EV9ftVMvqaJ7yFRmT13BHyp9scVdKAMpWuNVAZU+p/SryTkrKT8XR+i6KVcV4/tGdlZz4aD1NUF57QHFiWglIM7an12+VYEs0Imti9O1GTqNfvg0dawBJIA6nQVDYxhlawhDiVKOoA5x0Oxr888RcU3DrhSXFHKYkmfroKncI4m+HAsSvJCgdjodQfMUp6h30X16N4NuXJ+hqpHkdm8R+Feo/wBv5j5VZ2V2l1tLidlAEfGlvFsSh0pdUEjXKeSSNQZp02qswMia4Ys8X8YOsuqbaEZdCo6a1a8D4w9cthbneQSpM8wpMc+YM14xO1sb6FOoLjg0PZ5gZHUiBHnXY4szbJS0lTVulIgJJzKjyGg+M0vHhySlfsVnJRfLOHGXBv2xQcQ4G1BOUhQlJAnXQyk6164NwEWaFhToeUpQUMgOVMCNydTrU5h1LgCwvtAdjMp+WlZn7Rr59DqQpagFAlI2SACRA6nmfOrUdFG90hcsqvhGlY2laxmQACOXM/0aUnYneuMguMrKQdTHTb5VG9lWKXDinUrJUykCCdYVOwJ8OVWPGbBbBKRKF67xlVGvr086zPUdAo/ex/JoaPUuXhL4O2IY12diblAC1iElStSFEgEmfOfiKz3/AM2u8+btlb7GCn0imfg7FUpWW3ILbvcUDqArYTO4O3x8Kv7zhvD7eXnGUJCTzmJ5QmdT4U6EVtW3g9Bp88UqcbZKtm/t1intUlHbI1A5GdCPCQD8aRXPZlc54DrWX8xCgY/1/mnC044s1LCM5TOgKkkJ9eVSuNL11qzcWx7wjUckk6qHwpjSZ1PLCW1cWFrwy2mx+xqlaCDmURBzE5sw6QdR5VkDancNvFJUJUgwRyWg6+hGvnXFGNvBedLywqZnMf3p44pwdy9w9m6UmLlCJUI1WiTy6xCgPE1xNSW0ra/SeO+7KziywcuslxbJzoWgafiTGkAf3WovBeB3Tdyl1aS2lMzOhVIjLH92rlwLxB2S+ycP3azv+VXI+R2NX/GHETluoIbITIkrIknyHSqzco+CR52Vx8UM91ZIdEOICgeShI/iqfEbu1sRlS3Cla5W0gadSTS7w9xy8p1LbxDiFkJmIUCdjpvV1xTw19rhSF5Vp0ykaKH6HxpTjte2XAvbtdSIb2I2uItm3VmQ5u2VRoqORH05ikiyuXrC5OkLQcqk8lJ/Y6EGmbCeDlMOpduHUJSg5oBJJI21MQK5+0R5twNLbGoUUlR3IiYHUeNWcGSMZqEXaHY5bZVEhY1ga7pX2i2IUlzvFJMKCufnrUjhrhxxlztHylAggJJmdt45aVB4WecRmKVFKTznSfKrY3CVbZnT15ftWsueS+krsuLjEEEZQkOx1Gg9ahPPHKSSEgAmE9PoKgXF2U++tLfQDvKPly+Rrwzh6roLbQlYWUKKC5+KIkBP4dOcUz9nZNpWKrSy/dZ4ICiDG8ADST10p1XeIToTJ/KNT6ClfBrFQUsHQDRSSSkgjkY1+FOOE8KPOj7tshB5kdmj91VoLbGPLMttykK1yw6VnOlWYn8pM+XhTRgmDqbaUpcpKohHOddfjXu+xwttpUCdgE8pqgTxK6VSQk+Bn6147ln0ZtjJdWNurvONDMNzJHrUP/yNhvuNjKkflGnnJ3PjUy9slPMHXKXEgpn1g0qo4auAqCkDxzCPlQkn2LdJ8Gy+zvGQtotzIHeQfA7j4H61L4mtMwKvX96S8AX9mLYQkkJV3jtMnvfKa0hwhSeoI+Rq1ie6NHnPVMChl3LpidwzdhKnbf3SSVo+Ig+kUg8dYG+0/IQ4ptUEKTmVKuYMfimnLHrRTTgUj3kkKQescvSRTNa4olbHbg93KSY3EDUedaOmdwo87mjUrFf2X4O+w04p8FIcIKUK3ED3iORP6U23tg08Al1tLgBkBQBANZzintKdSshttIAMQRJ+JkU28HcTC9aUopyLQcqgNjIkEdPKrH+hVkPFuM7a0PZNonLpCYSkeUDWpOGY0xiTS20gpVGqTuOigeetL3F/A77z/aW5QUqAlKjlKSNOmoO9XHAvB6rPM44oKdWMsJnKkb7nczXJRUltfQRbTsRHEKbdW2sQpJKT+h+h8jTTidu5iVklKFDtmVd5JMBWkb8iR8wal+0TBpSLlA7yIC/FPI/CY8j4VQcO4p2DqHPwK7q/I8/MGs6WH6fj7HpdNqNyjkj8/spLTge+WvKprIJ1UoiAOuhk1sdjb9m2huc2RKUyecCJpc454oVaIQGgM7gJCjrAEbetJmH+0C7SsFZDiOaSBt4EbUrxizUcMuaNmi39jZMAvuNNJjXNkEzygdaqGvaLaleVSXEj8xAI+IBmKseJcK+3WuVCspOVxBO0xsfCDFZ0zwNfZ8paRl5qzjLH1ok2uiOKOJr7j5OHHWBBh4PMwbd/voI2BOpT5cx4eVWmBPMXjIauoztjurmFZfOmrE8KZbw02zis/ZoJBG4WJVI6amPKs2wBPf2B02O1J1DqN+6MDW4VGTr4Gexw6zt152kqdcGxJkDy5A1Mu8XdVupLY6J971/91Wqd5FWv5UCY+P8A6r62D+FIR4nvK/vxrOlOUu2Z1X2e0pnUJJP5l/z+1UPFywUNiQo5lajYabTz/irtaE7rJV/sdPTavXEXC7zjDT7YKk80AbA7KEa8h8qsaKN5U/wNxLyF/DWAEA9nr4iNfM6egqY4DErcyjonT/8AR19Iq5wnhG8eA7vZJjde/wBJ+VNuFezllBCnlKdV6J/evQOaRfckjOLQCYYaKlHoNT8dzWn8BYAptBcfQEuqMRzCdNPOmexwxtoQ2hKB/iI9etWDTdLlOxcp2VycCY7Qu9ijtDurKJqcGKmJRXrJUHJizCnsHbdYyKzAg5gdiJnTXTQyIqpt8CabOZx0qA5QAPjrTPfWXYvqaMlImJ5oXt8QQPnSFxOVB9STISn3R4dayqd0e0xZFJbvyOzC0vTlV7oJkEH16aCqbifGVW+VtmAVCSqNY2gelVXBzS+2zonKkHMeR8PHrTPieHNvmFiSNiNxOp1rlJMk7fQoYbj9wHUysrkgZVazJ5dDW18LXmdsoJ1QY/8Aqdv2rNm7C1tYUVJSrlmJKvMDl51f8M4u2HUqQsKBOVQB2B5+tMhNKRT1mD6uFr3XRe8bWyi0FIMFJ/vwmqLhbEAhzs1f8b2oHIL2Ip+u7cLQUnYiszxSwLbim9pOZB/zH7iK1sMvY8ZnhzZIxj2apdeU42/2aVGSgozEE75TmGngaaMBwdmya7JChJMqUsgKUdp/iuOH4qt20UtsffJSRH+QG/61i99iDjiypaiSTrO/zqzx2Veej9CVkvF3EtyX1oCygJMZUkj6Uzey24dXbL7QkoC4bJ8u8B4A1Z4/wxZvr7R5JCzElKiCY6gb+ddOC37PMceecXbvy42W1GTrGwiehmq3FsN+zPLaOqD3kHqk/qPqKdMOQxapKLZsJncnVR8zzqg4wStwIcOoSSPInb6fOkZ0nGy9oMjWTb7Mk4fZM3tuLe595r3FgwrLyIPlpHlUWy4FtGHAtTzjoSZCISB8SN/lUXA3dYymQNDyy/wdKuyqs5vk9NG64ZbOYsdkJAHKq9++Kt1E+A/sVHW4BuYrmTOyZ/20H9+FRbJKCI2NqUu3dDZlWXz057eFJmDtZlTHWR0PTyrUuH7VS1mSCANgNNdPjXJXs3++UtLgShR2CZUB03g+dLy45Sj4mR6jzOkKIIA029BXezsHntGW1KHUDu+p0rScN4Pt2oJTnV1Xr8th6VfoZjQUmGgf+TM5YzNrD2erWQX1geA7x/RI+daJY2gQlKRsAAPICKlparqhur+LDHH0MUUuiP2FegzUsJoy00kcUtV0SmveWvtAHwCvtFFACBx5hQWgOc0SFf6Hf0MK+BpNUtKky62mUzmKoIkaE/Ktev2QQQRIO9Y/j2FlBdYnQjuHw5foPgap54c2eg9Lz2vpv4KS44sQk5UIJSOhCR8ABVzhmJNuJDjYI5EHkf79aTTw+/Mdnp1kR600YLhnYN5SZKjKjynwpDSo1/cT8cbc7ZZcmSokHqOUfCrbg/DXM5dIKUBJEnSZpoUpIBUqAAJM+FL7/GIBhDUjqo6+kaV221SIuKXJrvDl72rIn3k90/Db5VW8aYfmb7Qbo38twfhVDwJxGha590KISoHkrkfKtDfaCkkHYgg1ewTtI8t6jp9mRpdPozjCb7sHgv8A63NFxyPX5z8auL/DLFau1UwhazrMRJ8etUV/adi4tpW26T9Pr86m2pASAnvcpBBE+daUejBlwy1XiBgJQAhIEAJ0AFRFK6muevPTy/evugqRA9BXQVJYtO0QpKtQdD/fCq5y4P4RPyHrTbw/YkNgrGp1pWbiI/TLzv8AAgM2K2nVInTp15z4VMCQOfpp896eMT4cQ8QZKSOYG46V2ssAabiEyRzVr/ArOcG2ekx6yKhz2Jtlhri/cRofxHQep3q7tOF51cWT4J0HrvTUlmuyG66saE5NZOXXBBw3DUNCEJA/vOrNLVekIrqBTEilKTbtnPsq9BuulFdIHkJr1RRQAUUUUAFFFEUAFFFFAEZ9OlI/GeG5srg3RofFJ/Y/U0+LFVOIsggg6g0ucdyos6fK8c1JGO49jfYoCQMyjMTsAPCldPEr4VJII6EaU4cT4DmWUlUEapJEyD1pZa4dCVS64IHJO5/aqKSXDPWxalBSh7jEWftDJjuhaefIxPxpUd4afCoyiOsiKZHcUCRCRoNp/QVAuL9Stz8P4ribRJq+yTg9qi2bKVKBWoyY+QFanwpiHbsAnVSSUHxjY+n0rGe1JMDnoANSTWrezHC3GmnC6hSCtQICtyAImOVOwN7jM9VhD6PPa6DjbC8yA4kap38RS5h5SE/dpA66Rr4+NarcWYWkpVsRBqpY4ZZQZIKj/lr8tq1MeRJUzyOXC5StCha2q3PcSVeI0HrV1acLk6uqj/FOvzNNSGANBXVLdDzN9HY6eK7K2ywhtv3Uiep1PqasW2q7JRXRKKU3fY9JLo5hFBaruBX2okrOAbrolNe4ooCz4BX2iig4FFFFABRRRQAUUUUAFFFFABRRRQB5UKhXSKnEVycRNcZKLM547svui4CQUamPy8/Tes0WTJ19Nfma/QF5h4WCCNDoaTbH2ZspWS4tS0z3UAZQB0Jkk/CKrZMTbtG3odfDFBxn7dGaWlqt1WRpClqPJIJPxPSnDB/Zw4uDcLDY/InVR8zsPnWnWGGNtJytIShPRIj161NSzXY4F7kM/q05cQ4KDBeGmLf/AImwD+Y6q9TV8y1Fdkt17CasJJdGTPJKbuTs85a+FuulFdFnLs69BNe6KAPgFfaKKACiiigAooooAKKKKACiiigAooooAKKKKACiiigAooooA//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5" descr="data:image/jpeg;base64,/9j/4AAQSkZJRgABAQAAAQABAAD/2wCEAAkGBxETEhASERAVEhUWEBEUFBAUEhgTFBcSFRIYFhYRFxYYHCggGBolHBYWITEhJSktLi4uFx8zODMsNygtLjcBCgoKDg0OGA8QGywcHB8sNDcsNy0sLCwrNywuNzc3LCwuNCwsLiwsMCwsNCssNCwsNywuNy0sLSwsLCwsMS0sLP/AABEIAOEA4QMBIgACEQEDEQH/xAAcAAEAAgMBAQEAAAAAAAAAAAAABAUCAwYBBwj/xABAEAACAQIEAwQHBgMGBwAAAAAAAQIDEQQFEiExQVEGYXGREyIyUoGhsQcUQsHR8BUj4TNTcoKS8UNjg5PC0uL/xAAaAQEBAAMBAQAAAAAAAAAAAAAAAQIDBQQG/8QAJhEBAAICAQMDBAMAAAAAAAAAAAECAxEEEiExQXGBBVHR8BMywf/aAAwDAQACEQMRAD8A+4gAAAAAAAAAAAAAAAAAAAAAAAAAAAAAAAAAAAAAAAAAAAAAAAAAAAAAAAAAAAAAAAAAAAAAAAAAAAAAAAAAAAAAAAAAAAAAAAAAAAAAAAAAAAAAAAAAAAAAAAAAAAAAAAAAAAAAAAAER5nQ9N6D0sPS6dXodS16euniFiJnwlg1RxNNzdNTi5pXdNSWpJ83HiluvM23CaAAAAAAAAAAAAAAAAAAAAAAAAAAABrq1lHj5cyqxedwjtqV/dW7/oBcSklxdjTPFwXP9/E5ueYVqj9SLS68/M3UsNN7uKfjeX12Atp5pBc1z5mH8VjysyPClNdF4Kxs0T95g0yq5tZN6Hwb9lnwavn1RV6eMVbVWdX0rdnZSvtDvjp9Wy5bH3d05dWfMMV9nreLnOVpUXKU40rP2pcny0ptteCNOak21p0eByaYYv1esfsfP+Kvsxm9b7/RrelTqVHU9JJ76k4SbjJf5VZcFaPgfZKVazsnvoin49fE+TZL2IxFKs5zkn6PV6LS3u3dap7LlyV+L6HXxr1/Sa9LUVa8ebXMmGlq17n1HkUy5ImniI066OJs5RvzVvhZP6ozhiG9r/ie/d0OTo4qrrlU0vRw77X4/Iyw+Y1FKUnF6G9nbx3fjc36c/cOpp4rVZX4Pfv42NmGxqaafFScX8Hx+JyGFxVWN6kk9Emvha9vO5LynDVKrnNbJyb36CEl1KxMevyMlXj189vqVccunz0v4HssFLp5SaAtlJPgw2UM41Vyb+CYi6vR/wClBFrUxTUmrJpWu77791v3Y306ilwdznq2JcJpTuk48+bv5EjAZpFzaW6tvvzv8/6lF4DCnUT4MzIoAAAAAAEXH4nQtuL+nUDbVxEY8WU+P7QQjsnd+7Hd+fIrNNbESai9ML8uffctcvyGnDdq7KithDEYh86cOi4vxfFlrgsipw5XZbQglwRkRWmGGiuCM1TRmAMdC6HuldD0AeaUYukuhmANTw8ehr+5x6EkAR4YSNrW2PPuULW0qxJAGhYSGnTbYzo0YxVoqxsAAAADyx6AIuNwMKqtJXIM8hp29X1Xya2LgAc63XpPeOtLmtmTsPnVNp3dmuKe0vLmWbRBxOVU5tNrcCT95h7yPSP/AA6IAmgAAVWZL10uqsvG6f5W+JakXMMLrjbnyYGjJaajTUbbrZ/qWJQUcXKm9NT1Xyk+D8X17/PqWlLGr8St38vj0Alg8T6HoAAAAeNmmpiormBvBUVs6inZNN9Fv59CLPNJvhFsDoHJdTF1Y9UUCq13whYydHES7gLqWIj1uR6uZRXNLxZWfwqtL2pvzZIo5GlxkwNn8Sb9m/lZeb2+Z5rm+aXi2/oSqWXQXK5JjSiuCQFW4y95f6WexU+Ul8U0WuldBpXQbTSuVeouKv3p6l+v7Rvo4xPj5o3uijRiMLfdcev69QJSd+B6VtGu4v6xv8/6lhCSaugrIAAAAAAAAELFYyUZqEYp+rqbbttdqy8jZSxibtZre13biBlicLGatJXKmrltSn/Zu8fdb4dyfLw4F5qR5rXVeYFBRzNwdpqUPhePj3EiOdw/vI/L+n7uWNWNN8dPyI8svoPlHzQRqjnNP+8h5r9TVVz6mv8AiL4K/wBCT/CKD/CiixGe5VSrOhOvCM07NtS0RfuyqW0p/HYk2iPLOmO9/wCsTPs3Vs2lP+zhKXHdq3hx3PKOV1qu9SVl7p0dLDwXspG4rHSswuS04crk+FCK4JGwAeWPQAAAAAAAAAAAAh4/DXWqPtJO3f1i+5mGXVuC5NXXXhff4fRk8q5epOSXKWpeDer85FRaAAigAArsTnNGDalOKabTTkuTtw4lbX7SQb9R7eruk973urtb8uBNr5FTlNzsk27tpJNvq2bqeT0l+EI5uWPq1HeOrhxle3lz5dDVLNJtaLNS4NO/H819Ts6WFhHhFGt5fTb1aVcuzSgoVatlePx2/wDU3JVX1X+S/wD5L9s6FQXQ9sTZpz/oKnvv/t//AGPu9T3r/wDS+Pv9ToTyw2acB24zephMLKUJ6Z1JKlCSvFpyTcpW7oxk732dj40pa3a+3PwPvH2jdmnjcOoQlonCeuDaum9Mo6ZdzUuPcfC80yTEYK33iydTVpUW2rRtzst/W4Hl5FLTO3c+mZ8dK9HrM9/h2nZXt/iaWIpQr1nPD20yi4JuMY03p0aUne6it+PPqd72W7f0MXUqUnTlQlGE6l5TjKDpxaTbltpe6bXDjuz4FgsT6spuL3vplutk7Nrqr3XwZNympdzkqij/AC5ak5W1RUk/R97bSdu41VyXp58PVl4nHzd4jUz9vEfEeX6UyzNaGIi50K0KsU7NwknZ9H0ZMPzp2ezzEU4YulRbUa0IupJe1GENWrT0up2b6cN9zvfskzOq4Yii7uCqQlCblfTeL1wV/wDDC3+I30z9UxWYc7kfTf46WyVtuInt99PpwIOGxTeq+/rer4d/l8zZRxaeq/KVlbn+9/I37hy0oGqlXUk2uTad+pnGafBlGQCYbAA1068ZK8ZJrqmmtu9GrA4+jWi50asKsU3FypzU46kk9N4vjuvMbXU+UkABAqM0qKLm+5L9/MsMViFFdXyX5+BzuIqutUjTjulLVN9/QqS6XDu8YvuRsMacbJLuMiKAAAAAAAAAAAAABW5xktHEQcKtOM4v8MoqSuu5lkAPm3a/7NIYhU3Sm6ThFQtGKcfRp30qO1mruz+TOV7Zdg6lCnQ+6UHNKE41NLWtu6cZyvvJu8vlyPuZhUpKXFXMLUrLfj5OSkxMT4fm3N8grYGlRqVJP+bGSm07RVTj6NNcVp83FncfZw6uHw9SVWOhz1VIp+1paS3XJ+qnbvR9SxOX05x0uKt0sQcf2fpVIKNuHivoYxiiLdTZk5l74oxyqcrzlODlbZJtd64X8LpkrK8xhJN34Xu++yf5mOP7NXpqNOTi7W26dCFi8mq0qaVLf1XGzfi7+N2/Mz6Xl2ucBiE1e/Nt+K/3NuCrXTs/aldr9/A5d0atClvGUm4u9k3efW3JcF8DDD4urSpuVTa6bTvsnb2fJfUuk20dqe0lSnhcVGnxqVVFTX4Kc9Sk/KKS7535HEYPtfWoYWvg4P1ai9Wbb1U9T/mpddS8m2+ZcZvk9argatRQlKopxmof8qPFJWvr3btfutc4jLcorYpVZUd/RU9SVr65tq1JPk3FSfikudzyZK3649nd4mTBHHnqiO1on8fvutMD2krYehXw9JqMK8UpcnGWylKNuco3i/g+Re/Zt2hdDExpWvTrJqUV78YSlGaS5+rZ9z7jkcnyStjPSeiunThfdbOrypO/C61X6bdS9+z7I6tXExnUpTiqa4VION5yTjazW9ld+NjDHS26y9HJ5GGaZq9tz59/R9sebx93zdvqQcVn8V+JLuW7C7ORfF/Ik4fIKUeVzoPmVH6WtiHaCcIvi37T/Q6LKcsjSXf1JtKjGOyVjYRQAAAAAAAAAAAAAAAAAAAAAAAA8aPQBrqUYy2aNVfA05LS1sSQBHpYOEY6UtiLhMkoU23CCV3dpJJX67IsgBDpZZTi21HdmdLBQi9SW5J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8" descr="data:image/jpeg;base64,/9j/4AAQSkZJRgABAQAAAQABAAD/2wCEAAkGBxQQEBUUEhQVFBQWFxcUGBUUGBkUFRcXFh4YGBQYFRwYHCogHxwnHh0UIjIhJSktLi4uFx8zODMsNygtLisBCgoKDg0OGhAQGy8lICQtLywvMCwvLSwtLCwsLC8sLCwsLCwsLCwsLCwsLCwsLCwsLCwsLCwsNCwsLCwsLCwsLP/AABEIAQsAvQMBEQACEQEDEQH/xAAcAAABBQEBAQAAAAAAAAAAAAAAAwQFBgcBAgj/xABWEAABAgMDBAkPBwkHBAMAAAABAgMABBEFEiEGEzFBBxUiUVJTYXKxFBYyMzRxc4GCkZOhwtLTIzVUkpSy0RckQlVidKTB4ghDRIOis8MlZOPwY6Ph/8QAGwEBAAIDAQEAAAAAAAAAAAAAAAQFAQMGAgf/xAA/EQACAQIBBgwEBQMEAwEAAAAAAQIDEQQFEiExQVEGExQVMjRSYXGRsdEigaHBFjNTcvBCouEjNYKyktLxwv/aAAwDAQACEQMRAD8A1+zpFsstktoJKUmt0b0AOdr2uLR9UQAbXtcWj6ogA2va4tH1RABte1xaPqiADa9ri0fVEAG17XFo+qIANr2uLR9UQAbXtcWj6ogA2va4tH1RABte1xaPqiADa9ri0fVEAG17XFo+qIANr2uLR9UQAbXtcWj6ogA2va4tH1RABte1xaPqiADa9ri0fVEAG17XFo+qIANr2uLR9UQAbXtcWj6ogA2va4tH1RABte1xaPqiAILKaWQjN3UpTW9oAHBgCdsztLfMT0CAGOUlvIkW0LcSVJU4GyU03CaKUpxVf0EhJJOoQAwOW8ulAKwsKpVSEpLhQRfvg3eCUOCv7MAJqy8lklwqvpQ2OyuKJKgoIUi7SoVeU3Qa74gBedywZbl8+lLi0l1thOF0rW4QkBFdNCaHlB3oA4MtpU9iXFVCSAltRJvZvACmkBxsneBJ1GgCSsu5UKpu7u5F+6QLy1XEpoRvhYJ1FNNcAO5nKthuYUwsLCkqQi9dqkqWEHChrQZxmpI/vBywB7XlAErmQUgCXSFVKjVdQdACTQXgU6Sag4aKgMF5eyqEkrKxdSVm6hSkgAtjTQanGlcgVXQCYAWcy5k0ldXcG1JQpVKpBVyjeAUTwQhRNAKwBIWLbzU2XEtXrzRSFhaSggqFRgf/AHCAJSACACACACACACACACACACAK9lXpb8r2YAmLM7S3zE9AgCs5e2ktlUuhAao7nUqzrYdFKJBABIwIUoHfEQsfiZYalxkVfSSsHh1XqZjdtBEIcfxUFSYKsSep01JNdO604nzxSc/1ewvNk55Ngtr8gOe3W6kt2LqvzdO6GGCt1iMBgd6HP1XsLzZjm6G+Xke3XZhaLilyakAlV0y4KampJoVUriceUw5+q9hebHN0N8vI5nH61vydSAK9TprRIKUjstABI7xMOfqvYXmxzdDfLyPJz1Sb0lUkKJ6nTUqT2KjutIqaHVWHP1XsLzY5uhvl5Ci35gqvlyUK7wXeLAKrwF0KrerWlBXewhz9V7C82Obob5eQnMKmHK3nZbdKStVGrt9SCCnOUXuhgMDhhDn6r2F5sc3Q3y8huiScDi13pQqWlKFBTN5N1FLoCSu6AKJ0D9Eb0OfqvYXmxzdDfLyJ3J1BVMutPolnNwHKtspRVSqpUSamtUkjxnfi2yfjZYnPzkla2rvIWJoRpqLjfTfX3FsZlkIKihCUlZvKKQAVHfVTSeUxZEUVgDP3spJpU0+2h1pCW3VIAU3ewFKVN/8AlFJj8q1MNVzFFMtMPgIVaKqNv5C22079Il/Rf1xC5+q9hebPfN0N8vINtp36RL+i/rhz9V7C82Obob5eQbbTv0iX9F/XDn6r2F5sc3Q3y8g22nfpEv6L+uHP1XsLzY5uhvl5BttO/SJf0X9cOfqvYXmxzdDfLyDbad+kS/ov64c/VewvNjm6G+XkG2079Il/Rf1w5+q9hebHN0N8vI9ItOdNfziXwBPat7e3cZWXarv8EfNmHgKatpl5FoyfmlPSzTjhBWpNSQKAnEVArhHR0Z59OM3tSfmisqRzZuO5tEdlXpb8r2Y2HgmLM7S3zE9AgCl7JvbZLnO9CIqssdWfj7llkrrHy9iMTHGnQnYARdbUt1htCijOOpQpQAJCSDWl4EViyyXhaeJrOFTVa/1RBx9edGmpR13LR1k/9099Vr3Iv+ZMLufmVXOdfu8jvWV/3Lv1WvdjHMmF7/Mc51+7yK/aEmZeaWyVlwBttYKgEmqy4CNzhTciKXKuCpYaUFTvpvr+RZ4DEzrqTnsPEVJYBAwTmSXdrvgU/ejpuD/RqeK+5RZT/o+Zc46EqggDJT3dOeHX/KORy31j5HS5M6v8x3FMTggAgD3Iybs06WmaC6AXHVC8hsHsRQEXlng1FBiToBtcnZMeK+OTtFfXw9yBjMaqHwrS/QsjeRLVN29MKO/eSj1JSBHQxyVhIq2Z9X7lO8fiG753oMLVyTdaSVy7inqYlly6FKG82sAC9pwUKHfTpiNiciUZx/0vhfmvr/O430cp1Iv/AFNK+pCMOhaQpOg74oeUEHEEaCDojlKlOVOThJWaL6E1OKlHUxdnX3jHgxPYXTJPuJnm/wAzH0HC/kQ/avQ5Sv8Amz8X6jXKvS35XsxvNRMWZ2lvmJ6BAFL2Te2yXOd6ERVZY6s/H3LLJXWPl7EamONOhOwMDixm707LjeUpX1UmLzIP58v2/dFXlb8qPj9mSuXwquWTVQHyqiEqUmtAgCt08sW2WK06WHUoOzul9GQMnU41KtpK6t7FczH7TnpHPejmeccV+o/Mu+SUOwjrbASSrEqNASpRUaCtBVRJoKnzxprYirWs6kr2NlOlCn0FYVjSbAgCcyTH5674FP3o6bg/0anivuUWU/6PmTM5lRLNLKL5WoGhDaVOXTvKKRQHkrWLmti6FF2qSSIFPD1aivGLY6sy2GZmuaXVQxKCChYG+UqANOWlI2U61Oqrwkmu48Tpyg7SVjM3FATs6SQAH1kk4AaNMcrlpN4iy7jocmu2GHrbbik3ksvKTwg2qh5UilVDlAMRo5Kxco52Z9Ume3j6Cds48NuBWg6MDqIOsEHEHkMQqlOdOWbNWfeSYTjNZ0XdHomPB6LfkNLXJJCz2T1Xzv8AymKAe8i4PFHf4SlxVCENy+u36nJ4ipxlWUu8p8/OuTjq3c86hskpaQ04pCQhJIC9ycVK7KuoECmBJ5/KOVKqrOFJ2UdHi9pb4PAwdNSmrtlryItFbjS2nVFa2SAFqxUttQqhSv2sFJO/drri7yfiuU0VN69T8SrxdDiaritWsrtsy4ZnX0DQu7MAavlapV/rQs+VFBl2lm11NbV9V/ixbZKqXpOO5+omzr7xijLGewumSJ/Mmeaekx9Bwv5EP2r0OUxH5s/F+o1yr0t+V7MbzUTFmdpb5iegQBS9k3tslznehEVWWOrPx9yyyV1j5exGpjjToTsDAvYsyhueYLikoSQ6kFRCQVEJCUgnWcaDXF7kC3Gz8PuVWVvy4+JacppeTUW1zi0pCbwSFuFsKvUvAgEXtAwxEdNUjCS+NK3eUsJST+G/yGrOTkhMt3pa6kaM5KrpQ8t0lJPIoHvRrnhaFWNpRTXh9z3GvVg7qTKzMS62Hlsu0Kk0UFgUDiFVuqA1HAgjfG8RHI5SwPJamjovV7HQYLFcfDTrWsIriYcgB088laRi624E3L7K1N3k6aLukVpvxNoY6pQhm09D37/MgVMEpTu9K3bvAbS1GqXAEgaMBhEOUnJ5zd2TXBNZr1Ducnath5ICZhk3kqTub6daFU1GlDyHfAidhMY6NSMlo02dtq71vWxlfWwl7wWlNaL7H7FllsmpVbnVIbJU4Q8bylFJURUEpJu4YHRgQDHaOjTc89xV9+0o1WnmZl3bcT0bDWVLLeRSm5MJFFXktLp+mlVQmvKFUod4qioyzh41MO6m2PptRYZOrOFVR2Mq08qjSyNSFHzAxyNNXml3o6CbtFs0aVOblElOF1kEeSnCPopx5m1kIuy7QGptA/0iPntd3qyfe/U6+n0F4FiyG7rmPAsfefjpMgN8TNd/2KXK35kfASyxH5+k6zLiviWunSY18IOjT+f2PeSdc/l9xgzr7xjmS4nsLlkd3Cz3lfeVH0HC/kQ/avQ5XEfmz8X6jfKvS35XsxvNJMWZ2lvmJ6BAFL2Te2yXOd6ERVZY6s/H3LLJXWPl7EamONOhOwMDWcmWk0S6pAv7kBdKK0CmPfA8cbKdOpK8oJ6Ndth4nOCspPWe2ZVKDUDGlKklRCRoSComiRqSMBWPVbE1a1uMk3YxTo06d8xWuSWTKii0G7n94hxLgGtKAFJUrfocAf2zvxd5AqTz5w2Wv8ysyrCObGW29h7l4KTUqRpLcwDygFgjzE+uJWXkuIi+/wCzNGSm+Na7iHjlC+OQAn1O+64US7YWpKb5ClhGFaACuuLHAZPlilJp2sRcRjYULXV7kbLW4gqUhyrbiDRbaxdUk7xBjXiMDVoys0bqVelVV4seyNZ5zMMVNcHFjsW0HsiTwqaE6SaaqkScn5OqVailJfCtPj3EfGYqFKDSd5PV7lsTlo0h9bBacShleaU5uSlNMAaA3rujGmGnRHTVMdRp1VSm7N+XmUUMJVnT4yKuvqWhl5K0hSFBSSKhSSCCN8ERLIxTsq7XQ+UstELShV9xYxTeTW6hJ0E1xJGi6Brwo8tYyMKToxfxPX3L/JaZNw0pT4x6l9WQTyLyVDfBHnwjlYuzTL1q6sX3J94PyLKj+mygKG8boCx4jUeKPokZKSUltOPlFxbTM7spJDKEq7NAzahvLb3Cx5wY4PGU3Trzi97Orw9RTpRktxacgmaqmHdRKGQdRzV5Sqd5SynvpMdPkWk4Ya72tv5avsUeU5qVey2KxHZUOX7QcI0IZab8qrjivUpuK/L8/jhDub8//hLyTH4ZS+X88xqzr7xjni1lsLlkd3Cz3lfeVH0HC/kQ/avQ5TEfmz8X6jfKvS35XsxvNRMWZ2lvmJ6BAFL2Te2yXOd6ERVZY6s/H3LLJXWPl7EamONOhOwMDrJ2dl2FvibAGdohLixeZLQHa1YUSbxWTewIIxwoOpyLXoRpcWnaW2+3wKLKVKq55zV47O4lzkc0rdS760NnEJF15sV4BVugOS9QahEyvknDVZZzVn3aP8Eelj60Fa9/EfWdZLFnhTzjtVEUU88UpATpupAolIrvYmgqTQUk4fC0sNDNpq2//JorV6laV5MqtpWiZuYL1ClsJzbQUKKKa1WtQOIvG7gcaITWhJA5rLGNjXmqcHdR273/AILrJ2GdOLnLWxKKYsggCbyS7td8Cn70dNwf6NTxX3KLKf8AR8yzT9ksTFM8y25TQVoSojvVEdCVQ4lpZDSQltKUJGhKAEgeIQBlR7unPDr/AJRyOW+sfI6XJvV/mel2c0okltBJ01SMe/vxWRxFWKzYyaXiyS6NNu7ir+A5SKaI0mwIAk8mLcTKFTLxusqUVtuHsW1KNVoWdQKqqCjhVRGGFeqyRj4zpqjN/EtC717oocoYSUZupFaHr7iwTuTMpMrLqkEqXSqmnXGgulACrNLAUaACpxwi2q4alVd5xTfeiBCvUpq0W0erQtSXs9kIAAIFG2G6X1bwSNQrpUcBWpMeqtWFGGdN2SPMISqSzYq7KO1eJUtwguOKLi6aLyv0RyJF1I5EiOGxmJeIrOo/l4bDqMNRVGmofy4uzr7xiKbZ7C6ZJ9xM83+Zj6DhfyIftXocpiPzZ+L9RrlXpb8r2Y3momLM7S3zE9AgCl7JvbZLnO9CIqssdWfj7llkrrHy9iLChHGnQ2Z2+ICzC8ICw3TKtpNUi4TpLalN179wisSYY3EQVozfmaJYWlJ3cV5HRLN3rxF5XCWStQ7xUSYxVxdeqrTm2vEzDD04O8YpfIXvCI5uswviAswvCAsycyRVWddpxKfvR03B/o1PFfcosqK2Z8y6R0JUhAGSKP59OeHX/KORy31j5HS5M6v8x3eEUxOswviAswviAswvCAsxr1A1qQlPN3I/00iTHG4iKspvzZolhaUndwXkKMMNt9glKa6aAAnvnXGqpVnUd5yb8Xc2QpRgrRVha8I1nuzPbKxjjqMYPMky7ZJ9xM83+Zj6DhfyIftXocniPzZ+L9RrlXpb8r2Y3momLM7S3zE9AgCrbIVmtzKpZClTAWC6pHU4aqQAi9ezpA1p0YxByhVw9KlnYh/Dfv1/I3UJzhK8NZW+tQ8O0f4P34o+WZH3/SXsTeW4oOtQ8O0f4P34csyPv+kvYctxQdah4do/wfvw5Zkff9Jew5big61Dw7R/g/fhyzI+/wCkvYctxQdah4do/wAH78OWZH3/AEl7DluKDrUPDtH+D9+HLMj7/pL2HLcUHWoeHaP8H78OWZH3/SXsOW4oOtQ8O0f4P34csyPv+kvYctxRYsibNEu+4CqZKy2nugM0uhR7HMqONd+LbJlTCTU+TPdfWvDWRsTXq1bcZsLpFoRQgDLbRydQ9NzDja56pdVezYlrgUKBV2+sKp34osfisnQrZuIfxeD+yJtDEV6cbQ1CfWoeHaPmk/iRC5Zkbf8ASXsbuW4reHWoeHaPmk/iQ5Zkbf8ASXsOW4reHWoeHaPmk/iQ5Zkbf9Jew5bit4dah4do+aT+JDlmRt/0l7DluK3h1qHh2j5pP4kOWZG3/SXsOW4reHWoeHaPmk/iQ5Zkbf8ASXsOW4reHWoeHaPmk/iQ5Zkbf9Jew5bit51OSxB7O0fNJ/EhyrI72vyl7GeXYo0LJlsJlGUpKyAmlXLoXUEg3rm5rWujCOmouDpxcNVlbwtoK2cnKTb1tjHKvS35XsxsPJMWZ2lvmJ6BAFeytP53Jf53/FFDwj6k/FejN1DpEkDHz1VJbyVYKw4ye8xYj9sHVOOIal3HQ2oJUpKmkipSldBfWDoUNUXmCyLisXRVaE0k7629jtuNcqkYuwvZ84XUklCmyFKQUqKSQUEg4pJHmMV2NoVsJWdGcrtW1d6ue4tSVxzWInGT3mbBWHGT3iwVhxk94sFYzxs94sJSJ/PT4D2xHa8GJynx0pO7vH0ZHrbCdjqjQEAUywj8vOfvC4+fcJHbGXW5ehMpdAm6xQcZPee7BWHGT3iwVhxk94sF6HGT3iwxctBRcU2y0t5SAL9woSlBOKUqK1AXiMaCtBiaVFbjAZJxeNg6kHZb3fT4aGeJVIx0AxPrL2acZW0ooLgvKbUCAQk9go41I0xjKOS8RgYRnUmnd20X+6EJqWofVio4ye892AKMe41qiTs9jFkL5P8AcyPK+8qPqeB6tS/bH0RClrZH5V6W/K9mJR5JizO0t8xPQIAruV3dcl/nf8UUPCPqT8V6M3UOmSUfOkSgjIPGTfbJvw6f9liPpHB7/b6f/L/syHV6bGtmHt37w/8AfMcjwi/3CfhH/qiRS6A9ikNgRkBABGAJyHdp8B7cdvwV6Nbxj6MjV9hMPzKEdmtKa8IhPTHWGg9oWFCoIIOsYiAKbYXdE5+8Lj57wl658l6Eyj0CVXNISaFaQd4qAPmihVOTV0mbLi0eAEZBHWw8pIbSlWbStYQt7AloKrQgHCpVRIJwBUCQdEWuRsLQxOKVOs7LYt73X/m48VJNK6JCy5thp7qNgGqEKcURUgGqKhajipw3wo6TiCdIj6TDMj/pxsrJaFsWzR8iH3je0+72/wB3c++3HMcK/wAmn+5+huoa2OY4gkhGVtA4yf7mR5X3lR9XwPVqX7Y+iIEtbI/KvS35XsxKMExZnaW+YnoEAV3K7uuS/wA7/iih4R9SfivRm6h0ySj50iUEZB5yc7Ob8On/AGGI+kcHv9vp/wDL/syHV6bGVk/337xMf7io5HhD/uE/+P8A1RIpdFEc9KOCzuqhNP38yHrvyVypFaUzVbvjryx1CyHgeIUszTm31vd4mjjJX1lgj54iWEZARgDd9lwOZxlxCFXC2QtsuClagpotND36x0WTsqxwdJumrydrp6NW1fc1ThnPSeJezkIxIziz2Tjm6cVzlHoFANQEVWIx9fEVM+tJvuvoXgj2opajzMNiXBfYF27unG04JcSMVbkYX6VorTUAE0i8yXlXiZQWc81tRcW75t9UovdvRqnC56YycN9xYf8Ak3ll0hKSldFY3UrC8ByhNd4jTHTYjJGHr4hV6t21s0ZvzVvualUko5qJlmzWUIuJabCeCEihrprhjFnFKKstCNZEzcmJVxGbwZcNwt/otroSkt7yTQgp0Vu0pjXlOEWS6fFPE01ZrXbatV/E30pu9mOI4gknh9lK0lKwFJUCCDiCDgQY9Rk4tSi7NAaWRKoZm2kNi6kS7+GnEuMEkk4kk1JJxJNY7XgzWnWnXqVHdvN0/wDkRqytZIWtLu9H7uv76IcK/wAqn4v0FDWxxHEkkIytoHGT/cyPK+8qPq+B6rS/bH0RBl0mR+VelvyvZiUeSYsztLfMT0CAK7ld3XJf53/FFDwj6k/FejN1DpklHzpEoIyDmTfZTX7wP9liPpPB/wD2+n8/+zIdXpsQ2geSpZbmUpStxbl1TIUQXFFRFb4riTqhi8hYbFVXVqN3e57lbcI1XFWQ6XYtZDqS/wD3IZzl3eAF67Xx0rFrxazMzZa32PF9NyOZDzcwpp1xDgzaXAUtlsglSkkHdqroEcFlzJVHAxpuk38V9fdbuW8lUpuV7j+OeNoRgDC0bVQxgoKJoVUQhSyEjSTdBoIl4XA4jFX4qN7azDklrYpIWi2+kKbUFA44GNFSlOlLNmrMz4CdqzYCLiMXXPk2076lA0ryDEk6gDEvJ2DqYqvGnFaLq73JazE3mq7JKSteXSQwl0FaCGaY9kkUuk0pXkrH1HjYZ+ZnLO3X0+RBs7XJaPZghLedC1tMjFQUHlfsoRW6T31UAGuit4xRcIcTGlg5QeueherNtJXkeo+dEsIAbSnd6P3d377MdlwT1Vv+P/6I9fYe7R7uT4BX30xs4V/lUvF+iMUNbFo4kkhGVtA4yf7mR5X3lR9WwHVaX7Y+iIMukyPyr0t+V7MSzyTFmdpb5iegQBXcru65L/O/4ooeEfUn4r0ZuodMko+dIlBGQM3LLaUpSindKNVEFSamgFTQ6aADxCJlLKGKpQUKdRpLYmeXCL1oTVZDVNC/SOD2o2rK+O/Vl5mOLjuOFxW0iDeVeMq3uryr9SlNTerWvLWsfSJTksO5bc2/zsQ9otKWc20oqSFXlAJJUtazQVIG7JoKk6N+Pl+IxuIxKSrTcrark1RS1DuIx6CMASkO7T4D247bgr0a3jH0ZGr7BKbyLlluFxGcZUo1VmVXUk790gpB5QBWOjrYKhWd6kUzUpyWpj+yLAZlSVNpJWRQuLUVrI3gToGAwTQYRso4elRVqcUjDk3rK5ZDSVvTqVAKSZhYIOIMcLwjnKGOUouzVtPyJdJf6ZJiVWBRMw+lPBqhf+pxCl/6o1R4R45RtnJ97SuY4mIrLSqWwbo0mqiSVKUdFVKUSSdGk6oqMRiauInn1ZXf88jYkloQtGkyEANpP5wT+7uffajs+CfRq/8AH7kevsPdod2jwHtx64Wfl0vF/YxQ1sWjiiSEZW0DjJ/uZHlfeVH1fA9Wpftj6Igy1sj8q9LflezEo8kxZnaW+YnoEAV3K7uuS/zv+KKHhH1J+K9GbqHTJKPnSJQRkBAHCIAiRYfyQa6omM0AlIbq3duppRPa60oANMXj4RYxw4v4bWtq+W81cTHWS8URtCMgIATkO7T4D2xHbcFejW8Y+jI1fYTsdYaAgCl2F3ROfvC4+e8JeufJehMo9Am4542BGQEAEANJmQC3A4FuNrCSirartUkgkGoOsCJ+CyniMGpKi0r69F9R4lBS1hLSNxZWXHHFFIRVxQNACTQUA1mGNyniMYoqs07arK2sRgo6h3EA9hGVtA4yf7mR5X3lR9XwPVqX7Y+iIMtbI/KvS35XsxKPJMWZ2lvmJ6BAFdy4kXlrl3GFsJU2XK59wtA3rnYkJVXR64hZQwaxdHim7aT3TnmO5FZ+f4dnfaVfCjnvwrDtm7lC3Hc/P8OzvtKvhQ/CsO2OULcGfn+HZ32lXwofhWHbHKFuDPz/AA7O+0q+FD8Kw7Y5QtwZ+f4dnfaVfCh+FYdscoW4M/P8OzvtKvhQ/CsO2OULcGfn+HZ32lXwofhWHbHKFuDPz/Ds77Sr4UPwrDtjlHcTGTKHlPqceVLGjYQAw6XTiqpKqoTTVFxkrJfIFNZ18630NVSpnlni2NYQBnj8rNsTUwWnJG446pYDj6kLFaYKTmzQ+OKHKORI4yrxjlY3QrZqse+qZ7jLO+0q+FFf+FYds98o7g6pnuMs77Sr4UPwrDtjlHcHVM9xlnfaVfCh+FYdsco7g6pnuMs77Sr4UPwrDtjlHcHVM9xlnfaVfCh+FYdsco7g6pnuMs77Sr4UPwrDtjlHcHVM9xlnfaVfCh+FYdsco7jrc1Og4rs4j95V8KMPgrG2iY5Qtxb7BbKZZsKKCqlSW1X0VJJN1VBUY6aR1VCnxVKNPckvJWI7d3cjsq9LflezG0wTFmdpb5iegQBnezTT8zqAd27px1IjdQ6Zc5CtyrTu+6KUlpqnaUxaJx3HaOjp2eSO5pniUQvHcY4nw8kGaZ4lELx3Dif5ZCAelq0CGyRpoa079I8upTWuxHnVoQdpVIr/AMT20ZdfYttq7xrGVKD1JG2EYzV4yT8EhTNM8SiM3juPfE/yyDNM8SiF47hxPh5IA0zxKIXjuHE+Hki67GCECdmc2gNpzTdEjGmJ169cQsZrRyuX4ZvFX0u0tNrbUaZEI50IAwK3kpNpzl5CVDPq0jkET8K1m6jtchRUsJbvfqJ5priURLvHcXHE9/0QZpriUQvHcOJ7/ogzTXEoheO4cT3/AERwts8SiF47hxPf9EJtrYV2LSFc2quiPHGU+4iyr4aLtKpFf+J1tTCiQG2yRpFcR3xqj0pQepI20+LqK8JJ+FmKZpniURm8dxt4nv8AohRptndVYQdyaacDqMZVtx4lReiz27kbBkMP+nS3gkxTT6T8T57jFbEVP3S9WJ5V6W/K9mPJHJizO0t8xPQIAzvZp/wfPd6ExuodMuMhda+X3RSRFkd4dgYLXkHZkk6h56cKFKZVih4gNNt0vIXQmhrRWKtF0ga6wMROedbYcZlzE4nj3SbtHYlt8d/gWIbIck2QhtDpbGAU21RAH7IJCiO8mNaoVGr2IEckYyUc5U3b5J+TdyTtKxpS1WA4LpKk1bmECjid7HTgdKVbxBEeIycXdEWjWq4apnQdmv5Zox9TakKUhYotClIVTReQSlVOSowizhLOimfQ8HiFiKEaq2r66n9Qj2SQgC7bF3dkx4Jv7xiJjNaOR4R66XhL1RpkQjmggDAre+c53w6ugROw3RO34P8AVvP1EolF4EAEAXbILJRt5oTc0kKQalptfYXB/erBwNcSK4AUOk4V9eq5PNWo4nLGU51qjpQfwLR4v23eZNL2RZJCrqA6pAwzjbdW8ODjUjlApHhUZtXSIUMlYucM+NN2+S+l7ktaNlytqS6VEJWlSatvIwWiugoVpBB0g4aiI1puL0ESnUqUJ50G1Jfz+Ixx9hTTjjS+zbWptR0AlJoFDkUKKHfi0pzzopn0PA4nlOHjV2vX4rQwb194xsiSZbDYsh/m6W8GmKifSfifN8Z1ip+6XqxPKvS35Xsx5IxMWZ2lvmJ6BAGd7NP+D57vQmN1DplxkLrXy+6KSIsjvDsDAi+2nslCtMdFdGIw1ne7+EeZJa3sNFaFH82ol8Kbu9m1+g9RZ8wogCWmiT/8DoHnUkAeMx44+nvIksr4OKvxi+pqeSEqbOs4GaUlqhcdXUijYWoqCSdFaU0ayaVivqSz5No4jGVliMRKpFa3o/m8ymams8646QU5xxblDgQFqJSDy0pWLGlFxgkzu8mUJUMLCnLWvu2/pcTjYTggC15L2gmz1rmHEuLadbSlJaAWQtBJKV4ihxwrGjFU5TazTlcr0auKqRp01pje+pa7WtfWN5zLacfXUOJlkVwShIUQP2lKBqe8AI808LH+pm6jwepRheq3KXc7L0v/ADUWCxcrnmltpm1NvMOqCEzDYulCzSiXRgKctBTTiKka62GUU3HYVeNyXGEZSo3+HS4y123prQ0V+0cjZx60phSWrrbrxUl1RTcCcN0QDeOg4Ux5NMeaVZQj3m7J+VqWEwzjZuWxbPMtDOxpLhFFvPqWf0wpCaH9lN0infrHl4ipfWRZZdxjlfOS7rK31u/qU3KjJxyQcSFKzjS6hDlKGoxKFjRepUgjA0OikSaNbP0PWdDkrK3K/wDTqK01u1Ne5DRILsXRaL6Jdcsh0iXcpebNTRIxKWjXcpVoKcQQTQCtY0SoRcs4qK2RcPOvGslbTdrY/wCPXvG5NI3lua5scSqm7NavCl8uOgHCiXFqWjvYEHxxVVHebaPm+Pqxq4mc46m/4/nrMvtibD81MOp7Fby7p30p3CVeMJB8cT6CtBHaZGpung4X26fN6PoN29feMSIllLYbFkN83S3gxFRU6T8T5vjes1P3S9WJ5V6W/K9mPBGJizO0t8xPQIAzvZp/wfPd6ExuodMuMhda+X3RSRFkd4dgYPDoNMMTpporTGPMleLRoxVOVWhOnHW4teasaKxsnIqL8q4BrKFoXQb9DSILw00cdPg/i4q6s/B+6Q+tuwGbYZRMMzDgwq3UlTIIwotpWhVag0ooU8UaoScJXK/DYiphK2dZXWxr+WZmC21IUpCxdWhRQpNa0Uk0OOsbx1giLOElKKaPoGExMcTRjVjqf8ZyPRICADqkpFLxAOquEM6x5cY62cCqwPQPvkNKRpvUoP2tApy408cYlJKLuR8QoKEqk9Si7+FtKN9lEkNoCuyCUg9+grFQfNBaAKdsprSJEA0vF5sJ36ipVTyQqN1C/GIs8jKTxsM3v8rMy6LI+gBAFlyKyT6vVnXx+apOCdGfUMPRpOnhEU0A1h4it/TE5TLWVb3w9F+L+y+/kWfZEykDDRlWTR5xNFFOGaaNQVYaFHEJ8Z1Roo0s99xVZLyfLF1dPRWv2+ZmSEgCgwAwA5Iszv0klZCjevvGMxMS2GxZC/N0t4MfzipqdJ+J84xvWan7n6ieVelvyvZjwRSYsztLfMT0CAM72af8Hz3ehMbqHTLjIXWvl90UkRZHeApVBU4AYwMN20snWcjJtcsiYQAu+L2YwS4EaUKCiaFRH6JpSox0xE5Us7uOYXCKKrtNfBse3x8GQbiVJVdUhxK+ApCwuvNpU+KN6qwtrLmOUsJKOcqkfOz8npNY2OLOcl5L5VJQpxxToQrBSUqoBUaiaXqar0V9WSlNtHD5Rrwr4mdSGp/ZJfUznKl1K7Rm1I7EugCmiqG20L/1JVEzDL4DrMgRawab2tkbEguggCyZC2ExOTL6JhsOJS0ggEkUKiQSKHTyxExd01Y5XhDWnF081tXT1PvR20NiyZbWepX0LbJwS9VK0jeJSCFd/CNMa7Wsh4bLtalG0lcnck9jrMOpfm3EurQQpDaAQ2lQ0KJOKiNWAA04mlPM60paCPjsr1sVHM1RKfatsTDVqTRbfdGbfN1JWpTYFBuSgm7d04cuFDjG6jSjOOks8l5OoYrCvPWnftLQ1smrCd3Kgq30u0SfEUEj1xh4WV9DNMuDldStGaa+a+mn1KrbttOzroW8QLoIQhPYIB00riSaCpO9qiTSoqn4l7k7JdPBpu95PW/siPjaWhP5HZLqtBd5yqZVBoo4gvKGltBGISP0lDvDGpESvWt8MTmss5WzL0KL07Xu7l3793jqu2VtuPSiUsyUs4tdBu0srWy0kaAAgUUreAwGveMSCTel2OZw1KnUnapPNW+zfkkZmuz5kqUpbE0paiVKWpl0qUo6Sdz/APgoAInxq0oqyfqdjh8o5Ow9NU6c7Jdz9htiCUkKSpJopKklKgaA0IUAdBB8cbYyUldFpQxFOvDPpu6PbevvGPcTZLYbFkN83S3g0xU1Ok/E+b43rNT90vVieVelvyvZjwRiYsztLfMT0CAM72af8Hz3ehMbqHTLjIXWvl90UkRZHeHYGCbydysmJFObSEus6m3CUlHI2sA0Tp3JBG9TREWphlLTHQc9jsgwrSc6LzW9mz/Bam9k9qm7lZgK/YzKh4iXEn1RoeHmU0sg4xPUn8yLtrZEeeQUS7eYBwLiyFOgfsJTVIPKSab0bIYV/wBRMw3B2o5XrySW5a/8fUpiEUFB+PnJ0mJiVlZHWQhGEVGKskeoyeggC7bF3dkx4Jv7xiJjNaOR4R66XhL1RpkQjmggDAre+c53w6ugROw3RO34P9W8/USiUXgQAQBasn8unJSWaY6nQvNpu3s6U1040zeEQZYaTbd0chW4P4mdSUlKOlt63tfgSQ2TV/RR6b/xxjks96/nyNX4cxXaj5v/ANTv5TlfRP8A7v8Axw5LPev58h+HMV2o+b/9SlWnOmYmXnim5nVhV2t6gCUI00HB9cSqUHCNmdJkzCTwuHVOdr3er+ISb194xuiTpbDYsh/m6W8GmKifSfifN8Z1ip+6XqxPKvS35Xsx5IxMWZ2lvmJ6BAGebNLaymUKELXRblbiVLpgmlbojZSkoyuyyyVXhRxGfN2VvYz4PucQ/wCic92JnKInW884XtB1Q5xD/onPdhyiJjnnCdoOqHOIf9E57sOURHPOE7QdUOcQ/wCic92HKIjnnCdoOqHOIf8AROe7DlERzzhO0HVDnEP+ic92HKIjnnCdoOqHOIf9E57sOURHPOE7QdUOcQ/6Jz3YcoiOecJ2i+7ExWqZmFKbWj5JA3aFIxvK0XhGjEVFNqxz+XMVRrunxTvZP7GoRGKEIAwDKdLiLSmzmXlAvKIKW1qBFBoIFIlUasYqzOpyRlCjQoZs3pGPVDnEP+ic92N3KIlrzzhO0HVDnEP+ic92HKIjnnCdoOqHOIf9E57sOURHPOE7QdUOcQ/6Jz3YcoiZ55wnaDqhziH/AETnuw5RExzzhO0HVDnEP+ic92HKIjnnCdoOqHOIf9E57sOURHPOE7R6bmHOIfxw7U57sZWIiZ54wj/qNvyISRZ0sCCDmk4EEEd8GIEneTZw+KkpV5yWpyb+ollXpb8r2Y8mgmLM7S3zE9AgDOtnG2piUalTLvLaKluBRbUU1ACaVpFxkPC0cTiuLrK6s9rWnRuNdWTUboy9OWU7TGfmfOfxjrnkDBX/ACv7pe5o42W8714zn6wmfOfehzDgv0v7pe442W8OvGc/WEz5z70OYcF+l/dL3HGy3h14zn6wmfOfehzDgv0v7pe442W8OvGd/WEz5z70OYcF+l/dL3HGy3h14zn6wmfOfehzDgv0v7pe442W8OvGd/WEz5z70OYcF+l/dL3HGy3gMsZz9YTPnPvRjmHBfpf3S9xxst5pGw/bL0xNTaHJl2YQhDRQXd9VbxpU03tOqOZy5gqWG4ri4Zrad1dvU1bWbqUnK9zVYoDaEAfO+W2Vs61ak00ibfbbQ6QlKFGiRQYAVjssi5KwmJwiqVIXld7WvRkepOSlZEV14zn6wmfOfei05hwX6X90vc8cbLeHXjOfrCa8596HMOC/S/ul7jjZbw68Zz9YTXnPvQ5hwX6X90vccbLeHXjOfrCa8596HMOC/S/ul7jjZbw68Zz9YTXnPvQ5hwX6X90vccbLeHXjOfrCa8596HMOC/S/ul7jjZbw68Zz9YTXnPvQ5hwX6X90vccbLeKM5XTZCq2jNCiVEUqaqAwB3WA5Y8yyFg1a1Hb2pe442W83zIaZW7Zsq44orWplClKUakkjEkxwWKhGFecI6lJpeCZKjpSE8q9LflezGgyTFmdpb5iegQBlf9oftMn4Rz7qYv8Ag311eD9Uaq3RMZEfRCIEYBc9j7Y/ctW84pZZl0G6VgVUtWBUluuGA0qNaEjA4xzWWcuvCz4mik5bW9S/ybqdLO0s1RrIKxpW6h1DRWcB1Q8b6jyBSgPMI5CplPGVHeVWXydvSxIUIrYN8odiOSfbJlgZZ2lUlKlLbJ1XkqJw5tIkYXLeMw8k89yW6Wn66zzKnFmDz0mth1bTqbrjaihQ3iNPij6Hg8VDFUY1oan9N6Iko5rsIRJMHRAGs7AndU54NrpVHE8KulR8JeqJNDabTHJm8IA+WtkP53nPDHoEfQ+DXUvm/UiVukQMX5qCACANM2M9jhqfY6qmXKt3ilLTZunc4KzqtI7w1UNcY4vLGXcRCtKhR+HN0N7X4blu3kmnSVrsvMvYlgJVmUiRKxhdU6hblRpG6WVVjnZYvFtZ7nO2+7sbc2O4j8r9iSWdaUuRBZeAKgi8VNOU/Room6TqIw5InYHLuKw81nyco7U9Pk9d/oeZUoswtSSCQRQg0IOkEYEGPotKrGrCNSGpq6+ZEatoPTevmmPUthg+ntjv5qk/AI6I+UY7rNX90vVk6PRR3KvS35XsxFPRMWZ2lvmJ6BAGV/2h+0yfhHPupi/4N9dXg/VGqt0TGRH0QiBGAaJkZsomz5Iyy2L9xKswpsAbpVT8sCcReNSoY8muOLynwdrTr8ZRd1J6b61d6+9LzJEKqtZlBnppb7inXlFxxZKlKViST0DeGgR1WFwVHDUlSprR697NMpNu7PoTYafcXZLZcJVRbiUFVSbiTRIx1A1A5AI+cZWhTp42pGkrJP7afrcl023FXMf2U1pVbM2U6L7Yw30tNpX/AKgqOx4NJrBXfadv54ket0iqx0BqCANU2G5xuUmJlcy42ylxppSFOqSgLAKr128caa6RxHCZ58qSjptnJ+aJNHRclrU2aE525JyxdSDS+6vNXuUChw06SDyRow/BqvOGfVkod1m389xl1lfQWPJXZBRNOpl5hlcq+sXkBZCm3fBrwqeSkV2NyXUw0c9NSje11sfetaPcZp6DHcsrKembbmkMtqWpb5CQBgcBXHRQY1PJHR5Fyhh8LgG6kldN6NuvYtZpqRcpaCzy2wnMqbquZZQvgBKlpG8Cqo6PPGqfCz4vhpaO96fQzxHeUTKbJuYs57NTKQCRVK0m82sayg0HmIBG9HQZOypRx0W4aGtaev8A+GqcHHWREWJ4HstbD7TDjDbq0MukKcQk0CiBTE6aUpUa6CuiK3EZKw1fELEVFdpWtse5vfY9qbSshgSOSJ05U4x+NpLvtY86T6d2N86iyZbqmoWEEm/UEN1UW71ccEXdMfKcY6fKJ8V0bu3hf03E6N7K58420+lyafWjsFvOrTTRdUtSk08REfSskwlDBUoy15vrpIdTpMbN6+aYnvYeD6d2O/mqT8Ajoj5Rjus1f3S9WTo9FHcq9LflezEU9ExZnaW+YnoEAZX/AGh+0yfhHPupi/4N9dXg/VGqt0TGRH0QiBGAEATGSuTrtozKWGhpoXF6m267pZ5d4azFVlbKccFRv/W+ivv4L/B7pwzmfQdu2oxYdmi6BRtAaZbJxWum5HLrUo98x87oUauLrKEdMpP/AOt+pMbUVc+aH31OLUtxRUtZKlKOkqUaqPnj6lhsPDD0o0oakrfzx1kFu7uJxvMBAD02o4WQyohTaSSlKgDdJ03TpFY08ngqnGLQ3rtt8TN9FhnWNxgft2u4llKLxJbcS60daFjg7w0Gm+BEHFYSnNTb0Jxaf2fij1GTR9XSiyptCjgSlJI5SATHysnCsAZ9s4SqF2UVqG6bdbKDrBUbqh4wT5hvRcZBqShj6ebtun4W/jNdVfCz59j6UQyVyVmWWp2XcmaZlLgU5VJWLuOlIBJ80VOXKU6uBnCCu3m6F+5M2UnaRu9jZVWKtXyDkshX7TWYPiLiEx88rYLEUVepBpb2nbzJSknqY32T7EtGbYWJV9BZKaql0JKHHBrGcvEKB4NEg6MY25OrYelXUsRDOXp322+HqJptaD57pTk5DgRyGPqVOcakVODunpRBasKNa+aYy9gPpzY5+aZPwKI+U4/rVX90vUnR6KPWVelvyvZiIeiYsztLfMT0CAMr/tD9pk/COfdTF/wb66vB+qNVbomMiPohECMAlcnMnn7QezUui8cCpRwQ2kml5Z/lpNDQRWZTypSwMLy0yepfd7ke4QcjepKWk8nJCq1YnFS/7x92mhAryYJ0AYnWY+eVJ4jH4i7+KUv5buS/yyWkoow3LHKh205kvO7lKapabGIbQdXKo4VOvvAR32SMkxwNO70zet/Zd3qRalTOZBRcGsIAIAuOxzkU3arr6HXHG80hCklu7iVVG6vA4YDejmsvZUr4R01Ra+JO+jdY3UoKV7je2dja0pVwpDCn0V3LjG7Chyp7JJ7488a8JwnpSj/rqzMyovYWPY/2LJhx9D08jMtIUFhpRBccIoQCAdymumuOFKY1iHlXhFGtSdGgtD0N925eJ6hSs7sf29sqTUnajzJQ25LtOlN0JuuFFNSq0rjvaoiZPyEsZhHVjK0ti2e5mdXNlYuMvsrWYpF4vqQaVuKbcvDk3KSPXFfLI+OjLNdJ/LSvNaD3xkd5luyZl9tmpLTKVIlm1XhewU4vEBShqABNBy1OqnVZDyJPCy4+v0ti3f5NFWpnaEUWOmNJKzeTky1KNza2iJd3sVjGg/RKx+iFaicDFPRy3hauIlQva2pvU99v5p2Gx05JXIoxcGs+kNiEuGyJfO1/TCK6c1eOb8VKU5KR8qykqSxdTiujfR9/qToXzVcw7L5pCLUnA32OfWcOEqilj6xVHd8HpN4CF+/1ZFq9IhG9feMXL2Gs+nNjof8ASZPwCOiPlGO61V/dL1ZOj0Uesq9LflezEU9ExZnaW+YnoEAZX/aH7TJ+Ec+6mL/g311eD9Uaq3RMZEfRCIEYBuOxRbNnSVnIC5lht9wqW8HHEhV4EpSCCcAEhOEfMsqqvWxdSUot6WloepOyJkLKKJ22rQsSeUlUy/JPFAISVuo3IOmm6iAqNVaovyZ7uiN2sybOuzvTIHtxnMr7pfUaDIMuWpZFovpks31OM3czKgtvFtBXdIJB3V6uOmsd1waUlhXnX6T1+CItbpEFHQmo6IA1nYF7qnPBtdKo4nhT0qPhL1RJobTaY5M3hAHy1sh/O854Y9Aj6Hwa6l836kSt0iBi/NQQBxQqKR5nBTi4vU1YI3LIzZRlX2BLz91lYSEFRHyDiaU0/ommkHDeO985yjkPEYWTcU5Q2NK/mtnoTIVFIds5J5PFWcSZRQ5Jm83vdjnLsV0sVXzOKcnbce7LWPcptkySk2SGHETLt2iG2VBaAabm+tO5CRhrryRvweS8TipqMIu29qyXz+y0nmU1HWfPc1MKdcW4s1W4tTijoqpZKlHzkx9LwuHjh6MaUdUVYhyd3c8t6+8Y3S2GD6e2O/mqT8Ajoj5Rjus1f3S9WTo9FHcq9LflezEU9ExZnaW+YnoEAZV/aI7TJ+Ec+6mL7g40sam9z9Uaq3RMXDgj6JnLeRDucEYut4DOCM3W8BnBGLreAzgjN1vAZwRi63gM4IXW8BnBC63g1rYBXemZwji2ulUcXwqVpUfCXqiTQ2m1xyRvCAPlnZEVS15zwx6BH0Hg1Jcjtfa/UiVukQGcEdDdbzUGcEYut4DOCF1vAZwRm63g5eEebQ7gdzgjN1vAZwRm63g9IdArygiMaHqYPqHY7+apPwCOiPlGO6zV/dL1ZOj0Udyr0t+V7MRT0TFmdpb5iegQBGZT5PS08G0zTGfCCopF5abpIx7BQ08seoTlB3i7CxV+sGy6gbXOVwxC3qY8pWD6tUbuV1+2/NmM1HhrIOzFJKhZixQYAreBJCgmg3enSd6grohyuv235sZqHTGxvZiq1kCmgqPlHt1roN2PXSHK6/bfmxmoTGx7ZeP/AE5zQTit3GgqB23SemHK6/bfmxmoR6xLMIqLMdOFezdHe0uafxEOV1+2/NjNQozsf2WoVNmuJwrQre5cMHNOr/3Fyuv235sZqFG9juy1KSna9YvVqSt4BNK0vfKa/wCcOV1+2/NjNQ9/JZZX0Qeke+JDldftvzYzUS+T2SUpZ6lqlWQ0VgBRClqqE1I7NR3zojXUrVKls+Tdt4SSJuNZkIAq1pbHdnTLy3npYLccN5Ss46KnfoFgeaNsK9WCtGTXzMWQ2/JZZX0Qeke+JHvldftvzYzUH5LLK+iD0j3xIcrr9t+bGag/JZZX0Qeke+JDldftvzYzUH5LLK+iD0j3xIcrr9t+bGag/JZZX0Qeke+JDldftvzYzUH5LLK+iD0j3xIcrr9t+bGag/JZZX0Qeke+JDldftvzYzUH5LLK+iD0j3xILF11/W/NjNW4tNnSLcu0hppN1ttIQlNSaJGgVJJPjjQ25O71mSHyr0t+V7MYBMWZ2lvmJ6BADmACACACACACACACACACACACACACACACACACACACACACAK9lXpb8r2YAjZe1nkoSAvAAAYJ/CAFNuXuH6k/hABty9w/Un8IANuXuH6k/hABty9w/Un8IANuXuH6k/hABty9w/Un8IANuXuH6k/hABty9w/Un8IANuXuH6k/hABty9w/Un8IANuXuH6k/hABty9w/Un8IANuXuH6k/hABty9w/Un8IANuXuH6k/hABty9w/Un8IANuXuH6k/hABty9w/Un8IANuXuH6k/hABty9w/Un8IANuXuH6k/hABty9w/Un8IAY2lPuOXbyq0rTADTTeEAf/2Q=="/>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1484784"/>
            <a:ext cx="6624736" cy="5030882"/>
          </a:xfrm>
          <a:prstGeom prst="rect">
            <a:avLst/>
          </a:prstGeom>
        </p:spPr>
      </p:pic>
    </p:spTree>
    <p:extLst>
      <p:ext uri="{BB962C8B-B14F-4D97-AF65-F5344CB8AC3E}">
        <p14:creationId xmlns:p14="http://schemas.microsoft.com/office/powerpoint/2010/main" val="24048625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b="1" u="sng" dirty="0" smtClean="0"/>
              <a:t>End of KS1 SATs/NFER</a:t>
            </a:r>
            <a:br>
              <a:rPr lang="en-GB" sz="3600" b="1" u="sng" dirty="0" smtClean="0"/>
            </a:br>
            <a:endParaRPr lang="en-GB" sz="3600" b="1" u="sng" dirty="0"/>
          </a:p>
        </p:txBody>
      </p:sp>
      <p:sp>
        <p:nvSpPr>
          <p:cNvPr id="3" name="Content Placeholder 2"/>
          <p:cNvSpPr>
            <a:spLocks noGrp="1"/>
          </p:cNvSpPr>
          <p:nvPr>
            <p:ph idx="1"/>
          </p:nvPr>
        </p:nvSpPr>
        <p:spPr>
          <a:xfrm>
            <a:off x="457200" y="1407797"/>
            <a:ext cx="8229600" cy="2620888"/>
          </a:xfrm>
        </p:spPr>
        <p:txBody>
          <a:bodyPr>
            <a:noAutofit/>
          </a:bodyPr>
          <a:lstStyle/>
          <a:p>
            <a:r>
              <a:rPr lang="en-GB" sz="2000" dirty="0" smtClean="0"/>
              <a:t>At the end of KS1 (Year 2) children will take their end of KS1 SATs and NFER tests are sat termly to review progression.</a:t>
            </a:r>
          </a:p>
          <a:p>
            <a:r>
              <a:rPr lang="en-GB" sz="2000" dirty="0" smtClean="0"/>
              <a:t>This is done in school, with their class teachers. </a:t>
            </a:r>
            <a:r>
              <a:rPr lang="en-GB" sz="2000" dirty="0"/>
              <a:t>C</a:t>
            </a:r>
            <a:r>
              <a:rPr lang="en-GB" sz="2000" dirty="0" smtClean="0"/>
              <a:t>hildren are encouraged to do their best.</a:t>
            </a:r>
          </a:p>
          <a:p>
            <a:r>
              <a:rPr lang="en-GB" sz="2000" dirty="0" smtClean="0"/>
              <a:t>The children are expected to complete 2 Reading papers, 2 Maths papers and 2 </a:t>
            </a:r>
            <a:r>
              <a:rPr lang="en-GB" sz="2000" dirty="0" err="1" smtClean="0"/>
              <a:t>SPaG</a:t>
            </a:r>
            <a:r>
              <a:rPr lang="en-GB" sz="2000" dirty="0" smtClean="0"/>
              <a:t> papers. This is spread out throughout the week.</a:t>
            </a:r>
          </a:p>
          <a:p>
            <a:r>
              <a:rPr lang="en-GB" sz="2000" dirty="0" smtClean="0"/>
              <a:t>The Maths SATs consist of an arithmetic paper and a reasoning paper.</a:t>
            </a:r>
          </a:p>
          <a:p>
            <a:r>
              <a:rPr lang="en-GB" sz="2000" dirty="0" smtClean="0"/>
              <a:t>The Arithmetic paper which contains 25 questions. Children will have 20 minutes to complete this although this is not strictly timed. </a:t>
            </a:r>
          </a:p>
          <a:p>
            <a:r>
              <a:rPr lang="en-GB" sz="2000" dirty="0" smtClean="0"/>
              <a:t>The Reasoning paper consists of 35 questions which can be read out to the children. The children have 30 minutes to complete this, although this is not strictly timed. </a:t>
            </a:r>
            <a:endParaRPr lang="en-GB"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33705">
            <a:off x="7090690" y="5120534"/>
            <a:ext cx="1041106" cy="1521955"/>
          </a:xfrm>
          <a:prstGeom prst="rect">
            <a:avLst/>
          </a:prstGeom>
        </p:spPr>
      </p:pic>
    </p:spTree>
    <p:extLst>
      <p:ext uri="{BB962C8B-B14F-4D97-AF65-F5344CB8AC3E}">
        <p14:creationId xmlns:p14="http://schemas.microsoft.com/office/powerpoint/2010/main" val="545687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392" y="67502"/>
            <a:ext cx="8229600" cy="1143000"/>
          </a:xfrm>
        </p:spPr>
        <p:txBody>
          <a:bodyPr>
            <a:normAutofit/>
          </a:bodyPr>
          <a:lstStyle/>
          <a:p>
            <a:r>
              <a:rPr lang="en-GB" b="1" u="sng" dirty="0" smtClean="0">
                <a:latin typeface="SassoonPrimaryInfant" pitchFamily="2" charset="0"/>
              </a:rPr>
              <a:t>2018 Arithmetic Paper</a:t>
            </a:r>
            <a:endParaRPr lang="en-GB" b="1" u="sng" dirty="0">
              <a:latin typeface="SassoonPrimaryInfant" pitchFamily="2" charset="0"/>
            </a:endParaRPr>
          </a:p>
        </p:txBody>
      </p:sp>
      <p:sp>
        <p:nvSpPr>
          <p:cNvPr id="3" name="Content Placeholder 2"/>
          <p:cNvSpPr>
            <a:spLocks noGrp="1"/>
          </p:cNvSpPr>
          <p:nvPr>
            <p:ph idx="1"/>
          </p:nvPr>
        </p:nvSpPr>
        <p:spPr>
          <a:xfrm>
            <a:off x="457200" y="972803"/>
            <a:ext cx="8229600" cy="2620888"/>
          </a:xfrm>
        </p:spPr>
        <p:txBody>
          <a:bodyPr>
            <a:noAutofit/>
          </a:bodyPr>
          <a:lstStyle/>
          <a:p>
            <a:pPr marL="0" indent="0" algn="ctr">
              <a:buNone/>
            </a:pPr>
            <a:r>
              <a:rPr lang="en-GB" sz="4800" dirty="0" smtClean="0">
                <a:latin typeface="SassoonPrimaryInfant" pitchFamily="2" charset="0"/>
              </a:rPr>
              <a:t>Have a go!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49570"/>
            <a:ext cx="6637595" cy="12116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5011309"/>
            <a:ext cx="4812751" cy="14098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392" y="3454962"/>
            <a:ext cx="3863675" cy="104403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4278" y="3333031"/>
            <a:ext cx="3810330" cy="128789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9147" y="5097780"/>
            <a:ext cx="3871295" cy="1181202"/>
          </a:xfrm>
          <a:prstGeom prst="rect">
            <a:avLst/>
          </a:prstGeom>
        </p:spPr>
      </p:pic>
    </p:spTree>
    <p:extLst>
      <p:ext uri="{BB962C8B-B14F-4D97-AF65-F5344CB8AC3E}">
        <p14:creationId xmlns:p14="http://schemas.microsoft.com/office/powerpoint/2010/main" val="301216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392" y="67502"/>
            <a:ext cx="8229600" cy="1143000"/>
          </a:xfrm>
        </p:spPr>
        <p:txBody>
          <a:bodyPr/>
          <a:lstStyle/>
          <a:p>
            <a:r>
              <a:rPr lang="en-GB" b="1" u="sng" dirty="0" smtClean="0">
                <a:latin typeface="SassoonPrimaryInfant" pitchFamily="2" charset="0"/>
              </a:rPr>
              <a:t>2018 Reasoning Paper</a:t>
            </a:r>
            <a:endParaRPr lang="en-GB" b="1" u="sng" dirty="0">
              <a:latin typeface="SassoonPrimaryInfant" pitchFamily="2"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4192" y="1412776"/>
            <a:ext cx="4402320" cy="511256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92" y="1412776"/>
            <a:ext cx="3511891" cy="4837810"/>
          </a:xfrm>
          <a:prstGeom prst="rect">
            <a:avLst/>
          </a:prstGeom>
        </p:spPr>
      </p:pic>
    </p:spTree>
    <p:extLst>
      <p:ext uri="{BB962C8B-B14F-4D97-AF65-F5344CB8AC3E}">
        <p14:creationId xmlns:p14="http://schemas.microsoft.com/office/powerpoint/2010/main" val="24587218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7664" y="620688"/>
            <a:ext cx="6336704" cy="5909310"/>
          </a:xfrm>
          <a:prstGeom prst="rect">
            <a:avLst/>
          </a:prstGeom>
          <a:noFill/>
        </p:spPr>
        <p:txBody>
          <a:bodyPr wrap="square" rtlCol="0">
            <a:spAutoFit/>
          </a:bodyPr>
          <a:lstStyle/>
          <a:p>
            <a:pPr algn="ctr"/>
            <a:r>
              <a:rPr lang="en-GB" sz="5400" b="1" dirty="0" smtClean="0"/>
              <a:t>HOW CAN YOU HELP?</a:t>
            </a:r>
          </a:p>
          <a:p>
            <a:pPr algn="ctr"/>
            <a:endParaRPr lang="en-GB" sz="5400" b="1" dirty="0" smtClean="0"/>
          </a:p>
          <a:p>
            <a:pPr algn="ctr"/>
            <a:endParaRPr lang="en-GB" sz="5400" b="1" dirty="0"/>
          </a:p>
          <a:p>
            <a:pPr algn="ctr"/>
            <a:r>
              <a:rPr lang="en-GB" sz="5400" b="1" dirty="0" smtClean="0"/>
              <a:t>WHAT WEBSITES CAN BE USED TO HELP YOU?</a:t>
            </a:r>
            <a:endParaRPr lang="en-GB" sz="5400" b="1" dirty="0"/>
          </a:p>
        </p:txBody>
      </p:sp>
      <p:sp>
        <p:nvSpPr>
          <p:cNvPr id="2" name="Rectangle 1"/>
          <p:cNvSpPr/>
          <p:nvPr/>
        </p:nvSpPr>
        <p:spPr>
          <a:xfrm>
            <a:off x="1287016" y="2769699"/>
            <a:ext cx="6858000" cy="646331"/>
          </a:xfrm>
          <a:prstGeom prst="rect">
            <a:avLst/>
          </a:prstGeom>
        </p:spPr>
        <p:txBody>
          <a:bodyPr wrap="square">
            <a:spAutoFit/>
          </a:bodyPr>
          <a:lstStyle/>
          <a:p>
            <a:r>
              <a:rPr lang="en-GB" dirty="0">
                <a:hlinkClick r:id="rId2"/>
              </a:rPr>
              <a:t>https://www.mindsetkit.org/growth-mindset-parents/how-parents-can-instill-growth-mindset/3-ways-parents-can-instill-growth-mindset</a:t>
            </a:r>
            <a:endParaRPr lang="en-GB" dirty="0"/>
          </a:p>
        </p:txBody>
      </p:sp>
    </p:spTree>
    <p:extLst>
      <p:ext uri="{BB962C8B-B14F-4D97-AF65-F5344CB8AC3E}">
        <p14:creationId xmlns:p14="http://schemas.microsoft.com/office/powerpoint/2010/main" val="1126916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577404"/>
            <a:ext cx="5319217" cy="259727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3573016"/>
            <a:ext cx="3972481" cy="2862797"/>
          </a:xfrm>
          <a:prstGeom prst="rect">
            <a:avLst/>
          </a:prstGeom>
        </p:spPr>
      </p:pic>
      <p:pic>
        <p:nvPicPr>
          <p:cNvPr id="4" name="Picture 3"/>
          <p:cNvPicPr>
            <a:picLocks noChangeAspect="1"/>
          </p:cNvPicPr>
          <p:nvPr/>
        </p:nvPicPr>
        <p:blipFill>
          <a:blip r:embed="rId4"/>
          <a:stretch>
            <a:fillRect/>
          </a:stretch>
        </p:blipFill>
        <p:spPr>
          <a:xfrm>
            <a:off x="395536" y="3573015"/>
            <a:ext cx="3765038" cy="2862797"/>
          </a:xfrm>
          <a:prstGeom prst="rect">
            <a:avLst/>
          </a:prstGeom>
        </p:spPr>
      </p:pic>
      <p:sp>
        <p:nvSpPr>
          <p:cNvPr id="5" name="TextBox 4"/>
          <p:cNvSpPr txBox="1"/>
          <p:nvPr/>
        </p:nvSpPr>
        <p:spPr>
          <a:xfrm>
            <a:off x="7824401" y="3203684"/>
            <a:ext cx="864096" cy="369332"/>
          </a:xfrm>
          <a:prstGeom prst="rect">
            <a:avLst/>
          </a:prstGeom>
          <a:noFill/>
        </p:spPr>
        <p:txBody>
          <a:bodyPr wrap="square" rtlCol="0">
            <a:spAutoFit/>
          </a:bodyPr>
          <a:lstStyle/>
          <a:p>
            <a:r>
              <a:rPr lang="en-GB" dirty="0" smtClean="0"/>
              <a:t>YEAR 2</a:t>
            </a:r>
            <a:endParaRPr lang="en-GB" dirty="0"/>
          </a:p>
        </p:txBody>
      </p:sp>
    </p:spTree>
    <p:extLst>
      <p:ext uri="{BB962C8B-B14F-4D97-AF65-F5344CB8AC3E}">
        <p14:creationId xmlns:p14="http://schemas.microsoft.com/office/powerpoint/2010/main" val="1050694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in_landscape">
            <a:hlinkClick r:id="" action="ppaction://media"/>
            <a:extLst>
              <a:ext uri="{FF2B5EF4-FFF2-40B4-BE49-F238E27FC236}">
                <a16:creationId xmlns:a16="http://schemas.microsoft.com/office/drawing/2014/main" id="{94AD6194-2ED3-42F6-A657-2FBA0F8ADF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424669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8514437" y="857251"/>
            <a:ext cx="629563" cy="5143499"/>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object 4"/>
          <p:cNvSpPr/>
          <p:nvPr/>
        </p:nvSpPr>
        <p:spPr>
          <a:xfrm>
            <a:off x="8072142" y="4203569"/>
            <a:ext cx="1071943" cy="1797181"/>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sz="1350" dirty="0"/>
          </a:p>
        </p:txBody>
      </p:sp>
      <p:sp>
        <p:nvSpPr>
          <p:cNvPr id="5" name="object 5"/>
          <p:cNvSpPr/>
          <p:nvPr/>
        </p:nvSpPr>
        <p:spPr>
          <a:xfrm>
            <a:off x="144395" y="5662489"/>
            <a:ext cx="198596" cy="198596"/>
          </a:xfrm>
          <a:custGeom>
            <a:avLst/>
            <a:gdLst/>
            <a:ahLst/>
            <a:cxnLst/>
            <a:rect l="l" t="t" r="r" b="b"/>
            <a:pathLst>
              <a:path w="264795" h="264795">
                <a:moveTo>
                  <a:pt x="132334" y="0"/>
                </a:moveTo>
                <a:lnTo>
                  <a:pt x="90505" y="6747"/>
                </a:lnTo>
                <a:lnTo>
                  <a:pt x="54178" y="25536"/>
                </a:lnTo>
                <a:lnTo>
                  <a:pt x="25532" y="54186"/>
                </a:lnTo>
                <a:lnTo>
                  <a:pt x="6746" y="90516"/>
                </a:lnTo>
                <a:lnTo>
                  <a:pt x="0" y="132346"/>
                </a:lnTo>
                <a:lnTo>
                  <a:pt x="6746" y="174175"/>
                </a:lnTo>
                <a:lnTo>
                  <a:pt x="25532" y="210502"/>
                </a:lnTo>
                <a:lnTo>
                  <a:pt x="54178" y="239148"/>
                </a:lnTo>
                <a:lnTo>
                  <a:pt x="90505" y="257934"/>
                </a:lnTo>
                <a:lnTo>
                  <a:pt x="132334" y="264680"/>
                </a:lnTo>
                <a:lnTo>
                  <a:pt x="174162" y="257934"/>
                </a:lnTo>
                <a:lnTo>
                  <a:pt x="210489" y="239148"/>
                </a:lnTo>
                <a:lnTo>
                  <a:pt x="239135" y="210502"/>
                </a:lnTo>
                <a:lnTo>
                  <a:pt x="257921" y="174175"/>
                </a:lnTo>
                <a:lnTo>
                  <a:pt x="264668" y="132346"/>
                </a:lnTo>
                <a:lnTo>
                  <a:pt x="257921" y="90516"/>
                </a:lnTo>
                <a:lnTo>
                  <a:pt x="239135" y="54186"/>
                </a:lnTo>
                <a:lnTo>
                  <a:pt x="210489" y="25536"/>
                </a:lnTo>
                <a:lnTo>
                  <a:pt x="174162" y="6747"/>
                </a:lnTo>
                <a:lnTo>
                  <a:pt x="132334" y="0"/>
                </a:lnTo>
                <a:close/>
              </a:path>
            </a:pathLst>
          </a:custGeom>
          <a:solidFill>
            <a:srgbClr val="06B4B2"/>
          </a:solidFill>
        </p:spPr>
        <p:txBody>
          <a:bodyPr wrap="square" lIns="0" tIns="0" rIns="0" bIns="0" rtlCol="0"/>
          <a:lstStyle/>
          <a:p>
            <a:endParaRPr sz="1350" dirty="0"/>
          </a:p>
        </p:txBody>
      </p:sp>
      <p:sp>
        <p:nvSpPr>
          <p:cNvPr id="6" name="object 6"/>
          <p:cNvSpPr/>
          <p:nvPr/>
        </p:nvSpPr>
        <p:spPr>
          <a:xfrm>
            <a:off x="8617524" y="5728735"/>
            <a:ext cx="468039" cy="147018"/>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sz="1350" dirty="0"/>
          </a:p>
        </p:txBody>
      </p:sp>
      <p:sp>
        <p:nvSpPr>
          <p:cNvPr id="7" name="object 7"/>
          <p:cNvSpPr txBox="1"/>
          <p:nvPr/>
        </p:nvSpPr>
        <p:spPr>
          <a:xfrm>
            <a:off x="162607" y="5705820"/>
            <a:ext cx="162401" cy="105318"/>
          </a:xfrm>
          <a:prstGeom prst="rect">
            <a:avLst/>
          </a:prstGeom>
        </p:spPr>
        <p:txBody>
          <a:bodyPr vert="horz" wrap="square" lIns="0" tIns="1429" rIns="0" bIns="0" rtlCol="0">
            <a:spAutoFit/>
          </a:bodyPr>
          <a:lstStyle/>
          <a:p>
            <a:pPr marL="9525">
              <a:spcBef>
                <a:spcPts val="11"/>
              </a:spcBef>
            </a:pPr>
            <a:r>
              <a:rPr sz="675" b="1" spc="-4" dirty="0">
                <a:solidFill>
                  <a:srgbClr val="FFFFFF"/>
                </a:solidFill>
                <a:latin typeface="Arial"/>
                <a:cs typeface="Arial"/>
              </a:rPr>
              <a:t>100</a:t>
            </a:r>
            <a:endParaRPr sz="675" dirty="0">
              <a:latin typeface="Arial"/>
              <a:cs typeface="Arial"/>
            </a:endParaRPr>
          </a:p>
        </p:txBody>
      </p:sp>
      <p:pic>
        <p:nvPicPr>
          <p:cNvPr id="10" name="Picture 2" descr="https://lh6.googleusercontent.com/7Qc6kY2hNUKCVYgPd_xgR_eQwS6vxwkihRPT5X0361REWTAohiXHdnEYbXWZ0jCPhtNNq9yyl1YGV9J90iHbaG28vbwm51hYk4NHpQDHnLZVg4VOd6F8gikN6tWLEUIwXxPDGwBFGjo">
            <a:extLst>
              <a:ext uri="{FF2B5EF4-FFF2-40B4-BE49-F238E27FC236}">
                <a16:creationId xmlns:a16="http://schemas.microsoft.com/office/drawing/2014/main" id="{683859E6-F50E-4A11-8D81-7EF38B4D699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3673" y="1883636"/>
            <a:ext cx="9144000" cy="46398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8C5A79F-3D84-477F-B720-7761ABBE5116}"/>
              </a:ext>
            </a:extLst>
          </p:cNvPr>
          <p:cNvSpPr txBox="1"/>
          <p:nvPr/>
        </p:nvSpPr>
        <p:spPr>
          <a:xfrm>
            <a:off x="8477242" y="868506"/>
            <a:ext cx="646331" cy="276999"/>
          </a:xfrm>
          <a:prstGeom prst="rect">
            <a:avLst/>
          </a:prstGeom>
          <a:noFill/>
        </p:spPr>
        <p:txBody>
          <a:bodyPr wrap="none" rtlCol="0">
            <a:spAutoFit/>
          </a:bodyPr>
          <a:lstStyle/>
          <a:p>
            <a:pPr algn="r"/>
            <a:r>
              <a:rPr lang="en-GB" sz="1200" dirty="0">
                <a:solidFill>
                  <a:schemeClr val="bg1">
                    <a:lumMod val="65000"/>
                  </a:schemeClr>
                </a:solidFill>
              </a:rPr>
              <a:t>[Menu]</a:t>
            </a:r>
          </a:p>
        </p:txBody>
      </p:sp>
      <p:sp>
        <p:nvSpPr>
          <p:cNvPr id="13" name="Rectangle 12">
            <a:hlinkClick r:id="rId6" action="ppaction://hlinksldjump"/>
            <a:extLst>
              <a:ext uri="{FF2B5EF4-FFF2-40B4-BE49-F238E27FC236}">
                <a16:creationId xmlns:a16="http://schemas.microsoft.com/office/drawing/2014/main" id="{C6A5CA89-7B77-407A-AAE4-538A6C3CE890}"/>
              </a:ext>
            </a:extLst>
          </p:cNvPr>
          <p:cNvSpPr/>
          <p:nvPr/>
        </p:nvSpPr>
        <p:spPr>
          <a:xfrm>
            <a:off x="7758354" y="855400"/>
            <a:ext cx="1385646" cy="52137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844670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apture 07">
            <a:hlinkClick r:id="" action="ppaction://media"/>
            <a:extLst>
              <a:ext uri="{FF2B5EF4-FFF2-40B4-BE49-F238E27FC236}">
                <a16:creationId xmlns:a16="http://schemas.microsoft.com/office/drawing/2014/main" id="{0F8FF9C0-B201-4D2C-9CA4-D213CD8D99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6058"/>
            <a:ext cx="9144000" cy="5143500"/>
          </a:xfrm>
          <a:prstGeom prst="rect">
            <a:avLst/>
          </a:prstGeom>
        </p:spPr>
      </p:pic>
      <p:sp>
        <p:nvSpPr>
          <p:cNvPr id="3" name="Rectangle 2">
            <a:extLst>
              <a:ext uri="{FF2B5EF4-FFF2-40B4-BE49-F238E27FC236}">
                <a16:creationId xmlns:a16="http://schemas.microsoft.com/office/drawing/2014/main" id="{A3966F22-267F-41B3-AF12-7A4F38E00DE9}"/>
              </a:ext>
            </a:extLst>
          </p:cNvPr>
          <p:cNvSpPr/>
          <p:nvPr/>
        </p:nvSpPr>
        <p:spPr>
          <a:xfrm>
            <a:off x="3761910" y="890718"/>
            <a:ext cx="1458162" cy="594066"/>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TextBox 4">
            <a:extLst>
              <a:ext uri="{FF2B5EF4-FFF2-40B4-BE49-F238E27FC236}">
                <a16:creationId xmlns:a16="http://schemas.microsoft.com/office/drawing/2014/main" id="{1D760262-B184-4C8F-9904-A958D7CA0017}"/>
              </a:ext>
            </a:extLst>
          </p:cNvPr>
          <p:cNvSpPr txBox="1"/>
          <p:nvPr/>
        </p:nvSpPr>
        <p:spPr>
          <a:xfrm>
            <a:off x="8287767" y="868505"/>
            <a:ext cx="881973" cy="369332"/>
          </a:xfrm>
          <a:prstGeom prst="rect">
            <a:avLst/>
          </a:prstGeom>
          <a:noFill/>
        </p:spPr>
        <p:txBody>
          <a:bodyPr wrap="none" rtlCol="0">
            <a:spAutoFit/>
          </a:bodyPr>
          <a:lstStyle/>
          <a:p>
            <a:r>
              <a:rPr lang="en-GB" dirty="0">
                <a:solidFill>
                  <a:schemeClr val="bg1">
                    <a:lumMod val="65000"/>
                  </a:schemeClr>
                </a:solidFill>
              </a:rPr>
              <a:t>[Menu]</a:t>
            </a:r>
          </a:p>
        </p:txBody>
      </p:sp>
      <p:sp>
        <p:nvSpPr>
          <p:cNvPr id="6" name="Rectangle 5">
            <a:hlinkClick r:id="rId6" action="ppaction://hlinksldjump"/>
            <a:extLst>
              <a:ext uri="{FF2B5EF4-FFF2-40B4-BE49-F238E27FC236}">
                <a16:creationId xmlns:a16="http://schemas.microsoft.com/office/drawing/2014/main" id="{C16C0B6C-7794-4326-9A4B-A51885E4616F}"/>
              </a:ext>
            </a:extLst>
          </p:cNvPr>
          <p:cNvSpPr/>
          <p:nvPr/>
        </p:nvSpPr>
        <p:spPr>
          <a:xfrm>
            <a:off x="7758354" y="869492"/>
            <a:ext cx="1385646" cy="52137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a:extLst>
              <a:ext uri="{FF2B5EF4-FFF2-40B4-BE49-F238E27FC236}">
                <a16:creationId xmlns:a16="http://schemas.microsoft.com/office/drawing/2014/main" id="{7EB96990-FAF4-4BC7-95DA-4EE747363ADE}"/>
              </a:ext>
            </a:extLst>
          </p:cNvPr>
          <p:cNvSpPr txBox="1"/>
          <p:nvPr/>
        </p:nvSpPr>
        <p:spPr>
          <a:xfrm>
            <a:off x="143508" y="2942946"/>
            <a:ext cx="2779864" cy="738664"/>
          </a:xfrm>
          <a:prstGeom prst="rect">
            <a:avLst/>
          </a:prstGeom>
          <a:noFill/>
        </p:spPr>
        <p:txBody>
          <a:bodyPr wrap="none" rtlCol="0">
            <a:spAutoFit/>
          </a:bodyPr>
          <a:lstStyle/>
          <a:p>
            <a:r>
              <a:rPr lang="en-GB" sz="2100" dirty="0">
                <a:solidFill>
                  <a:schemeClr val="bg1"/>
                </a:solidFill>
              </a:rPr>
              <a:t>These are called Stages.</a:t>
            </a:r>
          </a:p>
          <a:p>
            <a:r>
              <a:rPr lang="en-GB" sz="2100" dirty="0">
                <a:solidFill>
                  <a:schemeClr val="bg1"/>
                </a:solidFill>
              </a:rPr>
              <a:t>There are 18 Stages.</a:t>
            </a:r>
          </a:p>
        </p:txBody>
      </p:sp>
      <p:sp>
        <p:nvSpPr>
          <p:cNvPr id="13" name="TextBox 12">
            <a:extLst>
              <a:ext uri="{FF2B5EF4-FFF2-40B4-BE49-F238E27FC236}">
                <a16:creationId xmlns:a16="http://schemas.microsoft.com/office/drawing/2014/main" id="{122EDF2C-3361-435D-B2E5-9EB4FBE76DD4}"/>
              </a:ext>
            </a:extLst>
          </p:cNvPr>
          <p:cNvSpPr txBox="1"/>
          <p:nvPr/>
        </p:nvSpPr>
        <p:spPr>
          <a:xfrm>
            <a:off x="7929196" y="2942946"/>
            <a:ext cx="1263359" cy="415498"/>
          </a:xfrm>
          <a:prstGeom prst="rect">
            <a:avLst/>
          </a:prstGeom>
          <a:noFill/>
        </p:spPr>
        <p:txBody>
          <a:bodyPr wrap="none" rtlCol="0">
            <a:spAutoFit/>
          </a:bodyPr>
          <a:lstStyle/>
          <a:p>
            <a:r>
              <a:rPr lang="en-GB" sz="2100" dirty="0">
                <a:solidFill>
                  <a:schemeClr val="bg1"/>
                </a:solidFill>
              </a:rPr>
              <a:t>Next slide</a:t>
            </a:r>
          </a:p>
        </p:txBody>
      </p:sp>
    </p:spTree>
    <p:extLst>
      <p:ext uri="{BB962C8B-B14F-4D97-AF65-F5344CB8AC3E}">
        <p14:creationId xmlns:p14="http://schemas.microsoft.com/office/powerpoint/2010/main" val="209470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500"/>
                                  </p:stCondLst>
                                  <p:childTnLst>
                                    <p:cmd type="call" cmd="playFrom(0.0)">
                                      <p:cBhvr>
                                        <p:cTn id="6" dur="10799" fill="hold"/>
                                        <p:tgtEl>
                                          <p:spTgt spid="12"/>
                                        </p:tgtEl>
                                      </p:cBhvr>
                                    </p:cmd>
                                  </p:childTnLst>
                                </p:cTn>
                              </p:par>
                            </p:childTnLst>
                          </p:cTn>
                        </p:par>
                        <p:par>
                          <p:cTn id="7" fill="hold">
                            <p:stCondLst>
                              <p:cond delay="2500"/>
                            </p:stCondLst>
                            <p:childTnLst>
                              <p:par>
                                <p:cTn id="8" presetID="2" presetClass="exit" presetSubtype="8" fill="hold" grpId="0" nodeType="afterEffect">
                                  <p:stCondLst>
                                    <p:cond delay="0"/>
                                  </p:stCondLst>
                                  <p:childTnLst>
                                    <p:anim calcmode="lin" valueType="num">
                                      <p:cBhvr additive="base">
                                        <p:cTn id="9" dur="500"/>
                                        <p:tgtEl>
                                          <p:spTgt spid="7"/>
                                        </p:tgtEl>
                                        <p:attrNameLst>
                                          <p:attrName>ppt_x</p:attrName>
                                        </p:attrNameLst>
                                      </p:cBhvr>
                                      <p:tavLst>
                                        <p:tav tm="0">
                                          <p:val>
                                            <p:strVal val="ppt_x"/>
                                          </p:val>
                                        </p:tav>
                                        <p:tav tm="100000">
                                          <p:val>
                                            <p:strVal val="0-ppt_w/2"/>
                                          </p:val>
                                        </p:tav>
                                      </p:tavLst>
                                    </p:anim>
                                    <p:anim calcmode="lin" valueType="num">
                                      <p:cBhvr additive="base">
                                        <p:cTn id="10" dur="500"/>
                                        <p:tgtEl>
                                          <p:spTgt spid="7"/>
                                        </p:tgtEl>
                                        <p:attrNameLst>
                                          <p:attrName>ppt_y</p:attrName>
                                        </p:attrNameLst>
                                      </p:cBhvr>
                                      <p:tavLst>
                                        <p:tav tm="0">
                                          <p:val>
                                            <p:strVal val="ppt_y"/>
                                          </p:val>
                                        </p:tav>
                                        <p:tav tm="100000">
                                          <p:val>
                                            <p:strVal val="ppt_y"/>
                                          </p:val>
                                        </p:tav>
                                      </p:tavLst>
                                    </p:anim>
                                    <p:set>
                                      <p:cBhvr>
                                        <p:cTn id="11" dur="1" fill="hold">
                                          <p:stCondLst>
                                            <p:cond delay="499"/>
                                          </p:stCondLst>
                                        </p:cTn>
                                        <p:tgtEl>
                                          <p:spTgt spid="7"/>
                                        </p:tgtEl>
                                        <p:attrNameLst>
                                          <p:attrName>style.visibility</p:attrName>
                                        </p:attrNameLst>
                                      </p:cBhvr>
                                      <p:to>
                                        <p:strVal val="hidden"/>
                                      </p:to>
                                    </p:set>
                                  </p:childTnLst>
                                </p:cTn>
                              </p:par>
                            </p:childTnLst>
                          </p:cTn>
                        </p:par>
                        <p:par>
                          <p:cTn id="12" fill="hold">
                            <p:stCondLst>
                              <p:cond delay="3000"/>
                            </p:stCondLst>
                            <p:childTnLst>
                              <p:par>
                                <p:cTn id="13" presetID="2" presetClass="entr" presetSubtype="2" fill="hold" grpId="0" nodeType="afterEffect">
                                  <p:stCondLst>
                                    <p:cond delay="10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1+#ppt_w/2"/>
                                          </p:val>
                                        </p:tav>
                                        <p:tav tm="100000">
                                          <p:val>
                                            <p:strVal val="#ppt_x"/>
                                          </p:val>
                                        </p:tav>
                                      </p:tavLst>
                                    </p:anim>
                                    <p:anim calcmode="lin" valueType="num">
                                      <p:cBhvr additive="base">
                                        <p:cTn id="16"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bldLst>
      <p:bldP spid="7"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8F9BEBF-55A6-4858-9AEA-2D3074BB9EDE}"/>
              </a:ext>
            </a:extLst>
          </p:cNvPr>
          <p:cNvSpPr txBox="1"/>
          <p:nvPr/>
        </p:nvSpPr>
        <p:spPr>
          <a:xfrm>
            <a:off x="8287767" y="868505"/>
            <a:ext cx="881973" cy="369332"/>
          </a:xfrm>
          <a:prstGeom prst="rect">
            <a:avLst/>
          </a:prstGeom>
          <a:noFill/>
        </p:spPr>
        <p:txBody>
          <a:bodyPr wrap="none" rtlCol="0">
            <a:spAutoFit/>
          </a:bodyPr>
          <a:lstStyle/>
          <a:p>
            <a:r>
              <a:rPr lang="en-GB" dirty="0">
                <a:solidFill>
                  <a:schemeClr val="bg1">
                    <a:lumMod val="65000"/>
                  </a:schemeClr>
                </a:solidFill>
              </a:rPr>
              <a:t>[Menu]</a:t>
            </a:r>
          </a:p>
        </p:txBody>
      </p:sp>
      <p:sp>
        <p:nvSpPr>
          <p:cNvPr id="18" name="Rectangle 17">
            <a:hlinkClick r:id="rId3" action="ppaction://hlinksldjump"/>
            <a:extLst>
              <a:ext uri="{FF2B5EF4-FFF2-40B4-BE49-F238E27FC236}">
                <a16:creationId xmlns:a16="http://schemas.microsoft.com/office/drawing/2014/main" id="{0C0E8E2A-7792-404E-A60A-8332D716A12B}"/>
              </a:ext>
            </a:extLst>
          </p:cNvPr>
          <p:cNvSpPr/>
          <p:nvPr/>
        </p:nvSpPr>
        <p:spPr>
          <a:xfrm>
            <a:off x="7758354" y="869492"/>
            <a:ext cx="1385646" cy="52137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4" name="Picture 3">
            <a:extLst>
              <a:ext uri="{FF2B5EF4-FFF2-40B4-BE49-F238E27FC236}">
                <a16:creationId xmlns:a16="http://schemas.microsoft.com/office/drawing/2014/main" id="{355FD3A7-8F9F-4393-9A73-8F03DD241F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5616" y="854478"/>
            <a:ext cx="6912768" cy="5143500"/>
          </a:xfrm>
          <a:prstGeom prst="rect">
            <a:avLst/>
          </a:prstGeom>
        </p:spPr>
      </p:pic>
    </p:spTree>
    <p:extLst>
      <p:ext uri="{BB962C8B-B14F-4D97-AF65-F5344CB8AC3E}">
        <p14:creationId xmlns:p14="http://schemas.microsoft.com/office/powerpoint/2010/main" val="33154187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1855" y="2276872"/>
            <a:ext cx="7135688" cy="720080"/>
          </a:xfrm>
        </p:spPr>
        <p:txBody>
          <a:bodyPr>
            <a:noAutofit/>
          </a:bodyPr>
          <a:lstStyle/>
          <a:p>
            <a:r>
              <a:rPr lang="en-GB" sz="2800" b="1" dirty="0" smtClean="0"/>
              <a:t>Thinking is at the heart of Mathematics and therefore should be at the heart of Mathematical teaching and learning. </a:t>
            </a:r>
            <a:br>
              <a:rPr lang="en-GB" sz="2800" b="1" dirty="0" smtClean="0"/>
            </a:br>
            <a:r>
              <a:rPr lang="en-GB" sz="2800" b="1" dirty="0"/>
              <a:t/>
            </a:r>
            <a:br>
              <a:rPr lang="en-GB" sz="2800" b="1" dirty="0"/>
            </a:br>
            <a:r>
              <a:rPr lang="en-GB" sz="2800" b="1" dirty="0" smtClean="0"/>
              <a:t>At </a:t>
            </a:r>
            <a:r>
              <a:rPr lang="en-GB" sz="2800" b="1" dirty="0" err="1" smtClean="0"/>
              <a:t>Elburton</a:t>
            </a:r>
            <a:r>
              <a:rPr lang="en-GB" sz="2800" b="1" dirty="0" smtClean="0"/>
              <a:t> Primary, we believe that all children can do Maths (and do it well)</a:t>
            </a:r>
            <a:br>
              <a:rPr lang="en-GB" sz="2800" b="1" dirty="0" smtClean="0"/>
            </a:br>
            <a:r>
              <a:rPr lang="en-GB" sz="2800" b="1" dirty="0"/>
              <a:t/>
            </a:r>
            <a:br>
              <a:rPr lang="en-GB" sz="2800" b="1" dirty="0"/>
            </a:br>
            <a:r>
              <a:rPr lang="en-GB" sz="2800" i="1" dirty="0" smtClean="0"/>
              <a:t>Increased </a:t>
            </a:r>
            <a:r>
              <a:rPr lang="en-GB" sz="2800" i="1" dirty="0"/>
              <a:t>engagement can lead to a 30% improvement in attainment! </a:t>
            </a:r>
            <a:br>
              <a:rPr lang="en-GB" sz="2800" i="1" dirty="0"/>
            </a:br>
            <a:endParaRPr lang="en-GB" sz="2800" i="1" dirty="0"/>
          </a:p>
        </p:txBody>
      </p:sp>
      <p:pic>
        <p:nvPicPr>
          <p:cNvPr id="1026" name="Picture 2" descr="https://encrypted-tbn1.gstatic.com/images?q=tbn:ANd9GcRBwMQwEAj2-r1R940Pye-uDhAyNgyIntgksNwscZqleUXte1Kr7UySnEw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583" y="4797152"/>
            <a:ext cx="1650499" cy="1243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0.gstatic.com/images?q=tbn:ANd9GcTmme00wohuCve3yEVyMC0brw72Zb_frqzyfp0OVVTfhDNLtC-IDLBac_w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4797152"/>
            <a:ext cx="1594542" cy="103817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data:image/jpeg;base64,/9j/4AAQSkZJRgABAQAAAQABAAD/2wCEAAkGBxMSEhUTExMVFhUWGBgbGBcWGB4cGhsgJR0cHBceHBscHiohGhwlIBobITEhJSkrLjIuICIzODMsNygwLi4BCgoKDg0OGxAQGywlICQ0LTcsLDAsLC8vNCwsLC4sLCwsLCwsLCwsNCwsLCwsLC8sLCwtLCwsLC8sLCw0LCwsLP/AABEIAJ8BPQMBEQACEQEDEQH/xAAcAAEAAgMBAQEAAAAAAAAAAAAABQYDBAcCAQj/xABJEAACAQMCBAQDBQQFCgQHAAABAgMABBESIQUGMUETIlFhBzJxFCNCgZFSYnKhJDNzssEVNENTgpKx0eHwFkRU0zVjdJOiwtL/xAAbAQEAAgMBAQAAAAAAAAAAAAAAAwQBAgUGB//EADkRAAIBAwEFBQcDBAMAAwEAAAABAgMEESEFEjFBURNhcYGRBiIyobHB8BTR4RUjM0JSYvFjcpI0/9oADAMBAAIRAxEAPwDuNAKAUAoBQCgIriXMlnbnTPdQRt+y8qq3p0Jz2NAaQ574Z/6+1/8Aur/zoCasr6KZdcUiSL+1GwYenVTjsaA2KAUAoBQCgFAKAUAoBQCgFAKAUAoBQCgFAKAUAoBQCgFAKAUAoBQCgFAKAUAoBQEfzBxZLS2muZASsSMxA6nHQD3JwPzoCi8C+JTmZ/tqQxQeGXRkLFlYEfdtn+tLavKVAORjByKqW95Cs5JaY+hPUoOCT6kTxfjt1fMdTvDB+GGNirEf/NdTlmPdQdIzjzda59ztKTe7S4dSxStUtZ+hr2HCo4hhEVf4VA/4VzZVJyeZNstqKXBG68CnYgH6itVJrgxhELccFWNxNbk28w6SQ+Q+uCB5WU43BBB71apXtanzyu8inbwlyOkchc1m7VoZwq3MQBbTssi9BIo7b7Fex9iK79CvGtDeic6pTcHhltqYjFAKAUAoBQCgFAKAUAoBQCgFAKAUAoBQCgFAKAUAoBQCgFAKAUAoBQCgFAR3MXFRaWs1yVLCGNn0r1OB09vr260ByXjPNPELyGWLNrolUjR4T7Z6Yk8Q5I2OdOPbG1cl7UjlxlHTx19MF39I8ZTNaPhKsyO43Q6l36EjHToetclVJRUop8S44p4b5EzGgFRmxkoCLbmK03/pERI/CrBmJ9FUbsfYA1YVrWbxusjdaHUw8CuzMZjIJEk1DMEqlWjTH3flO/mHm1dMnHat7qi6W7HGnXq+foa0Z7+X8jDezy2lxBdwgs0L5dB1eNvLKo9TjcZ7gHsKl2fXjSm1J6M1uabnHK5HZOXeOw3sCzwElTkFWGHRh8yuv4WH/IjIINd9NNZRzGsEnWQKAUAoBQCgFAKAUAoBQCgFAKAUAoBQCgFAKAUAoBQCgFAKAUAoBQCgFAeZACDqxjBznpjvn2oDiri3ErvZoY7bLaRqLCQ5HnQH+rj2OlQcEHOBsK4G0alJzxFa82dK1hNRy3p0I8cTZmYj5QSo9yPmP6+X8j61SlHdSXN6/t+5YTy2SFlxENjfrUbWNGZJAzjFAOTmVeJfdRrmWJjMcYwFxofOPmLNpxtkEn8O/XsKk5RafBcP2KleMVJNcWWXnbgIuIxMgxcQedGHVlBzJEfVXGRg9Dg1cnFTg4vmRcGmii8UlB6V5w6Bb/g1NGLaWH/zCys83bWGP3Tr+7pAT2KN9T6i1nCVJOHA5FaMlN7x0KrBGKAUAoBQCgFAKAUAoBQCgFAKAUAoBQCgFAKAUAoBQCgFAKAUAoBQCgFAU74pXxSzWIf+ZlETfw6XkkH0ZYyh9mqvdVHToykuJLRipTSZQLjZAK8szrkBcq8UI8RDGXjLRn8MgKkjSe7/ALSfMDnbGCehO2mqkZLVPH/jK0aqcWuDLTFyDcxQQ+CVc+FHrjdtLK+gawrEYZS2cBsY9SMAW7mzjVlvReGR06soRw9TNa8n374DCGIdyzlyPTCIMN/vCoI7OWfel6G7uHyRdOW+XYrJWCkvI+DJK2NTY+UbbKgycKPU9SST0IQjCO7FaEOreWSjyYrfBuonH72wnScRzIYITLIv2lgDEkQLFHJBIUsoCjVgAnJ22NF2ClVcm/d4+fQ2dWUY4wXDhnLNgkn9Huphc6ceLHcFnwdxqUZiwcZ0lMe1XoLs1iKwivJKXF5LRyvxSZ2mtrnSZ4NJ1oNKyxvnw5AuTpOVdWXJwUJ6EVYi8rJBJYeCwVsaigFAKAUAoBQCgFAKAUAoBQCgFAKAUAoBQCgFAKAUAoBQCgFAKAUAoCv868uG/hSNZfCeOVZEfTrAIDKwK5GQVdh1HWtKlONSLjLgzaMnF5Ry7i8DQTSWsskbyR6SCg06lYAq2gklcZKnc9Ou9efvbXsZe7nB0qFbtFrxLJ8ProNbvbyAN4UhZA2D5WYupweml9YHoAK6VrV7SmnzWjNHTxJouCz1YwZcDVVvHkSSK5OiJpUkjTSVdvlKscZUoQdhiscCFrL0PtjwmO3gMEJdV82CXZ2BO5IZyTnJzTOWZjHkRXAr6Z4iLgDxYneN2UYV9J2cDsGBBx2ORUmCejlrUjuHc2RyXktk6sk0e+CQyuuAQVYd9LAlSNvfFZwbRqJycHxHCprXhl1KjSR28N0vjKHYIgkQhZQpJx5gyEL7HHoNZJtFarFU5eJYeWWa5uZLwKyweEsUJYEGXzF3k0ncJnCrnr5j0IqSEcIqzlllrrc0FAKAUAoBQCgFAKAUAoBQCgFAKAUAoBQCgFAKAUAoBQCgFAKAUAoBQFf5zu5FijhhcxyXMywiQYygIZ5GGfxeHG4HuRWJPCyZisvBUONQcCsgwuIoCy7szRmWUk7+eTBPiN18zZOc1B70id7qMvKvL8dmrlA2qZy51EkopJMcYJJOEBxudzk962SS4IvUae6ssk+GcQEy61DBdTAFhjVgldQ3+U42J6jfvWWjdYksojOEXK8PluEmEgjnneeOVUZ1JfBkRtCnSysDjPVSN8g1q1kqNbjaZv3XNPieSzgmnkOwZo3ihX3eSRQMDPRcsfSsKPU13+hihtjbRJAHDzvqYsR1ZmLSyleyBmJx/CudxW2clim91YXE27S0EahF6DJJPUknLMfViSST71nJOkkj7wSzWe/8XCstrE0edjiSRkYgejKkak/2greJzruacklyLpWxVMF7eRwoXlkSNB1Z2Cj23O1AV25+IPD06zM3X5IpGG3uE3rTtIdSu7ugnjfXqQ0dl/lcm4uHk+xNtb2ylkV1/wBbNgguXO6odguMjJNaznjRF2FPOrI2z5bnunun+23ccSO8dkomfyMvleQnVl11hlAY/Lq9RWO0awZVNPJl5X47xMWUN5czRMgbTPG8YUiMSGNpBIrY1KAXORpIHbqd9/3sGm5pk6fW5oKAUAoBQCgFAKAUAoBQCgFAKAUAoBQCgFAKAUAoBQCgFAQ3NXCnuIlMRAmhkSaHUSFLLkFWI6K6M6E9g2e1YaysGU8PJTuaeaoWsp1kguFlC7wvA+QwIIOoKYyARqDhsYGc1CoNMmdRYJ0kNhlOQcEEdwdwayjpxkmip8v8pXFqgWK9f1KSIJIge+kZVlHsGH51s2iCNOUFpIssKXwAwbVj3JEiD8hlsfrUbwaTcu41rq3vipe4v7e2hXJcwRAMB7yzsyr2ydH6U05Ig15sk+E8LijTVFqPiAM0khYyPkZBdn83Q7A9OgA6VjJNBpcCi84c8eHcmzhEihWCz3CIHMYIBIjUkAvuNydt8Bq2zFayeCSMbitlUYOXVpZLHwfnnhVpZ6YZHHhAYikUrNK5IzjUAJHZmyzAkbknAqRVINZT0RVlZ3Eaipyg1KTwsrGW9OZXD8W7lZ0eSGFbXUBIi6mkVDgFhJnDFfmxoGRke9V6d5Gc93B2bz2drWts6zkm1xSXLx548CV5x4LNxS++5aJIbZNHjOpf7wnVII0DANhdALZGDqXc5Alq4ejPM1bX9Qt2TaXdzKxzlylPYWklz9ojmCYyvhGIjUQoIPiMGwSPLgZ9e1RRpxbKc9i0Vqmy+8W47HacPieJk1SJFHajPlZmULF9VGQx9ga2SyzsuWESt3KllalgCVgj8o6liBhR7sxwPcmscWZ4Ir/NKLa8HaCR/M0Swav2nfCMQPqWbHoDWc65Iq0+zoyl0T+ht/C7mSS5jkt521y24jw/d0YEKW/fBRgT/CepNTU578clG0uO3p7+MHnm7m2e3uTFFo0hVJ1Lk5O/XPTGK61raQqU96WSaUmmbN9zeVsIp00+M5C4I2BH9YcZ6bbb/iFaQs067g+C/EN7Qycj8yTXbyrLp8oUrpGO5Bzuc9qxeW0KSTiZi8k3NzBaoxVriIMpIILDII2IPvVZW9VrKizOUZzxOLwmmEitGoJLKQRt2znGe2K17Ke9uNajJAcF5yS5kdNIiUL5NbDW5PQAdM+wzVqtZulFPj1MKWSK5I5kkd5Wup/IqLu+lQCTjsBvU95bRikqcdWYi+pd7K/imBaKRXA2JUg4+uOlc2dOUHiSwb5MF1xu2iYpJPGrDqpYZH19K2jQqSWVF4MZRsyXkap4jSIEOPOWAXfpvnFaKEm91LUyaknH7VQGNxEAc4OsYONjipFb1W8br9DGUZLrjFvGwWSaNSwBAZgMg9D9PetY0aklmMWMoy3t/FCoaWRUUnALHAJ64/lWIU5TeIrJnJgteOW0jBEnjZj0UMMn6DvW0qFSKy4sxlERzRzglo3hqhkk0g4yAoznGTuc98Y6Eb71PbWbrLebwjDlg0+bLt5UgaC7hQZyw8VV3GPNnPmVT1Xf6GpLWEYOSnBvy/OPUwy1wTgRK7yKRpBMnyqdvm3OwPXrVJxe9hLyNzXt+OW0jaEniZj0AcZP09a2lQqRWXFmMo93vFoITiWaND6MwB/TrWIUpz1imxlGazvI5V1xurr0ypyK1lCUHiSwZM9agUAoBQCgPhFAV2LltofLbyqIhnTFIhbR6KjhgVjG+FIbHQEAADVwTJoV5RWCH4jNxC3bU1ik0Izqa2m1SKMdfCkRdR/dUmtXAk/UvmiS5e47bXieJbTLIO4B8y+zKd1/MVDJNcTbfUuBk/8AD9p4xuDbQmYnPiGNS+cYzqIyDgdaZfAxurOTLxfiAhQkDXIQfDiHzSNjZVH/ABPQDc4AolkN4OE8S4TcWsrpdFWmc+MSpyPvPMcfR/EH5VTvMbyaPaey08204PipfVL9mac0QcFWGQf+8j0NVYTcHlHeurWnc03TqLT6Pqu9Hm3OUXO+VGffbes1Pdm8Gtm3Utodpq2lnv019S88jc+2VlapaSRzJJFrJCRlw2WLagQc75HXp07V1U9+KkmfM72n+krSp1FjDePDljyLLw5k40sVwxxZRyFkhPzyuhwGm7BAckRjOdiT+EWaVFlKpVNm/wDh9w6aQu6SZ85RVlcJGzbs0SZwjavNttnfFTdiQ9qZl5VeUAXd/POEdXjCKkIBUgoz6QfEYEA7+XP4ajVDBI66fD8+hQPidynNGYbqS/luFW4jVY5FUaFY9QUwpbI3Olcj6VrUp7sGyC4qKVGafR/QnPhAh+23J7fZ4h9TrkqC2+Eo7IeaLXf9keObvveIyKDnLxoMDPZR07nJNemtfct0/FnQlxNGHhkrzG1ycxmXbsCB5iM/taFGfpUrqwUO064/PLIxyJX4e3qxTyuxOkQOxx+6Vb9cZ/WoL6DnBJccozHiY5Jo7kXDRWJ2DO0glYupOSGbOzb5Oke/pWUpUnFSqd2MfnqY48j1yjF4kN7EWYKYg3lx1Uk9wRvjB9vyrF092cJY1yFzPXw/sVknZ2JBiQsoBGCSCpztuN+2KX03GCS5mYkdy1wdbnxtTMPChLjTjc9s5B2657+9S3FZ093HNmEskjyRctGl46HBW3Zh9RkqfyqK8ipOCfUzHmRnD4Y5UcFZZbp2xGqnbfcu5I33Jz9NyM5qablFp5SiuP7Iwiw33CJLbhkiySBsyIdCnKxnV5gD3JPXtn9TUhWjVuU0uT166GWsIr0/DFWzjuNR1PIyaewABIx37fzq3Gq3WdPosmMaZPfE+ECO2t59RLTasg9Bj5cd+m3/ACrFOs5VJQxwDWhP8c43ELe0ilh8dxDG/mcqoyuBkL8zbHY+vvVWjQn2k5ReFlrgZb0K1x+AxS/1DWzaVYJr1YO+GVuuNunYgjtVyhJSh8W934NWSfxBh03IbJJkiRznGx3XAwBthR/OobGWaeOjZmXE9c6WCQJaxoSVEbkFiCfM2o9AB1NYtKjqOcn1RmSwOdLlilnHnyC2jbHuRgk+uyjH5+tLSKzOXPLEie5b5Ng+4naXxMgPowNJOxGO5Ck/rjp0qrcXs/eglj8+5lRRWuYeEyw3LSXCO8TSE61ONQJ282CFOMbH0wPWrlCtGdNRg0njgatYepf+SpLc239H1BQzZD41BtiQSOuxGD6Yrl3aqKp/c4m8cY0J+qpsKAUAoBQGC+u0hjeWQ6UjVmYnsAMk/oKA53bfGGFiC1pOqH8WULAdiUzn6gZP1qv+qpb2MnY/oN86SqKGjWcZWfT7cSC+InPAvcW9q5+zYBkkXKmUkZ8MbAqi/i7k+XbSc6XNz2axHiWtibFd3J1KyaguXBt9PLn6G18N+H2tzaeA6fe2rsEdGKSqjsZF0yIQ4XJZcZ30msQqOUVIp7Rs1bXM6S4Lh4PVft5F0TgJG32q7I9DIP72jV/Ots9xS3e8jeL8fsOGBiW1TEf1asZbh8ZwCSS2M53Y4FO98DeEHKW7BNvollnIb/jrX0z3Ehw7YBj3HhqM6Ewd9sk6u5JPsKV1vN8NOR7f2ep29Om1GX9x/Eno13YeuFnjz+RryyBQWPQf94HuelVoRcpYR3LmvGhSdSXL5vkl4vRH2MYAHoPXNJvMmxbR3KcYc0kn44M3Dh5pD7qP5f8AWrVP4F5nyH2+lnaSX/VfVkxwfi9zaBlt5EVGcuyPHrGogAkYZSM6c9euauUrqVNYwedp7QlCCjUjnHPLRM23Ptz0dIGbvoLL/IlqsraD5xJP6hDGdyXr/B7k5/useWCDPvI/+CU/Xp/6m8b+k+UvkV3jXMd3dFFumt441cMiR6ss2CFBLHfGrOAOuKiq3LqR3UjFe8jUpSjRjJ54vHBF1+EP+cXH9lH/AHmrS24M22P8EvFFin5Kdrv7T4y48VZNOg9mBxnV7Yz/ACrsxvUqXZ7vLHE627rknk4KguJbj8UsaofbrqP5gIP9n3qq68nTUOj/AD7+ptjXJXeB8jNBJqeYMrI6MqrgkMuOpP59O1W618pxwo80/Q1UcGGy5DmjZgLsrGww+gFWYb4BGcfnv1Irad/CSzuarqN0kuV+UjamTXIsgkTSQFx9epNQ3N32qWFjBlRwaXDORWguUlWUNGpbYjD7qQo9D13O1S1L9VKbi1qYUcM2uXuTjbLLmYMZIymyYA9/mOfpUde8VVrTGHniZUcGTlTlM2jSM8iyB104C4775yTWLm77ZJJYwIxwRV/8PWD6reYKM7K+cqO4DDc+m4/Op4bRWMVI/ngYcOhuw8lstpJbePnW6tuvlXGM4Gc5OOufTb1jd6nVVTd4Dd0wJ+S2a0jthMuUkLltBwcgjGM+/Wkb1Kq6mOKwN3TBk4pye0ttbwCUAw5yxU759s7VineKNSU8cTLjoYeNcjmVIdEwDxRLGdS7NpzpOx8u5Pr/ACralfbjllaN59TDiat9yFNLpZ7su+nDM4Lfwhd8gDf6k5raF/CGihhDdJbmflIXQjZX0SIunJGQw7A9xg5/U7VDbXfZZTWUzLjkjbjkV3hgjMyqYlcHylgdTltumwzUsb+MZyljjj5IxukvxflOO4gijLYkiRVWQD0AByudwcZxnb165gpXcqc3JLR8jLjkheC8izQTrL46jQ2QVU5Ydwc7DI279asVr+E4OO7xMKJ44pyRcyyu3jpod2bBLeXLE4A3Bxn1H5VmnfU4RS3dV4BxZaOWeCCzh8MMWJbUzdN8AbDsMAVSuK7rT3sGyWCXqAyKAUAoBQFX+J04Thl1k41IE+upgun3znGK1m8RbJraKlWhF82vqcEuGIVioy2Dge+Nq4MEnJb3A+sXUqkaM3SWZYeF38jHYSho1I9Bt6HoQffOa3rxaqPJW2TVhUtIOHTD8Vxz5nq5tEkGHUN6Z6j6HrWIVpw+Fkl1s+2uv80E+/g/VamOSMlwoeUKFyw8WTBzso3bps3T2qz+pnuZb1fA4n9CtHdKnGL3YrMtXq3ol8m3z4Gy1tbxW0bpN/SHmKNbJowqZYB2UDX8oVtRON8Vq06md5aYzvPPHp07ijRu61tfqhBJLexuJL4evDPD3s5+RjmhDY7EdGHUfQ/4dDVeFRx4cOh6y5tKddJvSS4SXFPuf24PmYI4XZgZCML8oXoT2Y+/oO1SyqQjHFPnx/YoUbS5q1VO7aah8KXNr/d/ZcjJrxLjsy5H1U7/AKhh+laYzSz0f1LG+6d7u8pxz5xevqmvQ3OGdZf4wP8A8EP+NWIf44/nM+S+3Ms7Vfco/Q14rJlMaLDEojbPig+ZlAIxjGQSCM7munVvYToKnu69TlVtoUqlBxbeWuHebdyPuWjW2iMhkLLOcalBOrV0zqG4Az2H0rlKnLt1U7RqOPhLdvta2jZKhOPvY44MwaJRceJZrcPJGoiY6MIw1g51EFfmU5X07YqTEnu4ljD17+BBsq9oUaDhU4kVd2b+U+EJWEITOV6jOc6iNjnqKkb3uDxrnyL2wtr2doq/bRy5Z3crOMnTfgmrCSUP8wgi1d98tnfvVijhuWOpU2e4uVRw4Z0OtVOdMUAoBQCgFAKAUAoBQCgFAKAUAoBQCgFAKAUAoBQCgFAKA4j8VOYvtV19nQ5htWOfRpsEMfogJT+Iv6CqF7WwtxeZ672Y2dvzd1NaLSPjzflw8fAp1cw9wYGiIJZMZPVT0Pvn8J9989x0ImjUTW7PyfNHNq2k6dR1rZpN/FF/DL9n3+qZ5sLh52KQwSyuNiEXIH1YHSB7k1u7bd1lJJfnI5tT2koxTioScly0x/8ApNonLbk7iLBnaKGFcZIlm6Yzk5QEAd60lO30ipN+CObHb9wpzmqcVnHF9FjiSltyFPnXLokXTstvNoZj2yzx9PYEVp29JaL5r7JkF1ta5rYcUodXF6vzayl3ZKmgdGMMytHMgGpH6/UY2YH1G1b1aaXvR+F8Gel2TtOF1SUJP+4l7y+//hlqE7Br3C+eM+jEH6FW/wAQKlpv3ZLu+6Ofdx/v0J9JNesJfdI2bAalmAOCXIBG2Pu4x1qzDSMfzmz5H7Yyxtht/wDX7HlZQWh8NLgH8evWFA0nrr2J1EdPTrXXvJWrpLs/iOfedg6MknHPLGBxC7gSKcvNKtwD90gyFOy6SBpwwyTnJ7GuNi4daChFbnN+veXNnWllUs9+ovfJbhC2jTYvpWiUxZUeI0aawRq8ykb4PQn/AIVtUdRQ/tLLz0zoVtj0bebmppPD0yQDkskZBmMWZd8tqK6vui5XzfL/ANamlvLO7jOn84L2yYbN/qNSN3hQxp4/nzOkfAiUs8xYknwkwT1I8SQKT7kAVZppJshoQhGrVVP4c6eh2GpS2KAUAoBQCgFAKAUAoBQCgFAKAUAoBQCgFAKAUAoBQCgKp8R+Z/sNqdBH2ibKQjuDjzPj9lBv9dI71pUmoRcmWLS2nc1o0YcX+N+SOERJpAAzt3O5PqSe5PWuFOTlJyZ9Yt6EKFKNKHBI9E1qStpLLLNypyabtRNcZFu26RjZpR2Zj1WM9lG565A2O06qo6R+L6fz9DxO09qTu26dN4p/OX8dFz59CR4xztDbCS0sYVMkRCggKIF2BOSp3xnSVAByD0xmkbdvFSs9H6nNtbarcydO3jw4vkvF/biVC+4veTG4LThFuVVZI0XKABAh0ayxXUOuPWpY1KUd3Ec7vBt+fI7cPZiby51ePJR/dknyZYzxxTXWuSWSQLaW53wqjZjsCAF04BIxqXB+bNbV6kZ7sGkl8T/O/wCh52vbq3rShCW9jTOMePXhw8T5zjGweBdLNBbgwpMxB1ynJlGSxbA06R2BDD0rSOtNtcXq13cv39DqbClSjeLf44ai+WeffwWF5kNUJ7w1OKuViLDqpVv0Iz/LNTW6Tnuvnn6HL2xOVO1dWHGLi/SSz8j7wyRyLpQrxuDsHUgq2jGCD0IK9KvOnuKKf5qfIfaSvTub+NflJrR9NDYtmbxU8NJvDKnxDKT834SAxyOnYY3q1efpsJUjn336bs2o43lwx/BsXdwEgmYPMZww0J4ZMZXbuEwRgnJ1ZyK5q7V1opJbmNXnXPr9i3a2+zp2a35JVH3mzZNCZV+1SywxGMt5Fz5wVOG+7Yjyk/pUkt9R/tpN5+XqivsuhbSc41eT0eSCn4gSiuZXjjJlAOFDEAjw8jT106s4AGRUrg1okm9P5Ohs6x2fUu6lOu8RSynx16fnqdN+BcjPLO5z/m9uGyMHOuYbj305qxSjjPiaWlKNPfUeG88eGEdgqUuCgFAKAUAoBQCgFAKAUAoBQCgFAKAUAoBQCgFAKAUBUOc/iBb2DeCFaa5IyIk2Cg9DI/RAfzPtWk6kYLMmWbWzrXVTs6Ucv6eLOPcwcbnvp/HuCoIXTHGgOiNc5OMnLMdsttnA2A2rlXNz2ui4HvdjbF/Qt1JtOTXLguv5oR7NgZqsll4R3KlRU470uHhn6Epylwpb24VDhoUGuXG4YZwif7Rzn2VhW0m6UXJ8eC8evl+x5zbe0ITpRo0ZJqeraf8Ar0838k0WHn3mgEvYwlTlCJnU7pnYINsBu+cnGMYrSjScIqq+OdP3ORsyzje1pU5fClq11ei/fyKNbwKihVGAK2nNzlvSPbWtrTtqSpUlhL8yzPDbvK6Qx/1krBV9vVj7KAWPsKzBLjLguP53lXal5+lt3JfE9I+L/biW1eJJAJ5ogPBtEW2tunnl6Ek/NkFskHIwc9c1s4OeFLi9ZdyPn9OMpz3Yat6Lvb/NSm3V5I6xxyzPIkJLqun5SxOWdlGcZLY1HG5qROUk3CPHi/2/g9PHZ9hZXMHVq66Yj0fVtcs8M4R7qserMV1FrRl6EggH0Pat6ct2al0Kt7Q7e3nS/wCSaLbxm2luTHxCC3kkju4kaXwULmOZB4coZVyceVcEDqGz61161Pfw4nxHaVjOq04/EtGiIkWRThoLkH0NvMD/AHKg7CfQ5X9MuP8Aj80aVxxaKNtEjNG3XS8bqfbYrmnYT6GHs24/4/NH0cWg/wBan+9WOyn0I3Y3H/BmVLsNuiySf2cbvnv1VcfzrKozfI3hs64l/rjxOrfCTg0sUc880TwtOyBUkGH0IDpLL+ElpH2O+MVbpQ3I4O/Z27oUlB8S/wBSFoUAoBQCgFAKAUAoDSuOMW6SJE88SyucJGXUOx9AucmgN2gFAKAUAoBQCgFAKAUAoBQCgPzJd8Q+0zTXJ38eV3BI306iIh+SBRXGvJZqtdD6T7O0FTsYyxrLLfrp8jHVY7p5ZsdifpWUskVSpuLOG/BGzynx+4s3nKQR6JSp853BAO/l65zuM/41PXVOcIqUm2un8nkJbJubq6nUjBU4vrx8cLrz1X1I5rdy8j+LhpXeRtKjGWOTjOTj8zSVaMsLd4acWdiz2RVtYOMKzWXl4jH75fzMN5JKmjDKdTBfMvrnfyn2ramqU85WMLOjNb2rfWrhuTjLeko+9HHHPNNdOhLcB4q9rI8j26TlkMa4mKaQfnPyHdthnOwHua1kqTjuxk1rnhnwOff2G0rqopTjHRYSUtO96rOv2NTiXMav4UDRfZ4oNTKmoyambYEsFHyrlRn171L2LcHKHvOXHlw/c59gqVje4vHu7q04vV88pclnz8DLDx5ltri3ieLw5wPEfPmXYK2ANjqUBd8Y981HGDjKLnF5XAvbQtaN7VdajWgotLfedVjTPmsLXHAxwSKwyrah0zUE4uLw1g9RbVadWkpU5by6+BkrUsFx+F3M4s5zbynFvcNkMekcvTJ9EfABPZgP2iR07OvlbkuPI8L7R7JcJu6pL3X8Xc+vg+ff4nZOKX6W8Mk8hwkSM7H2UEn6nbpV88mcrtrMOskk6Ay3GWnzuTq/Bnuqg6APQCvC319Uq3DnF6J+75cz09taxp0t1rVrXzLN8JZDHaPZs2WtJGQZO5jb7yFvphivplCO1extLhXFGNRc/rzPPV6TpVHBk1ztzF9gtWuBG0hBCgD5QTsGkb8EY7t9B3qyyCTwsnIL/mO8nOuW6kHfTC7RRj6BCCRv+JmNUpV5PRaHna20q85Yhp3Y1Mdlx66TzQ3k+/RjKZR+khZT+lYVWcXqaRv7mlL335NE1x74hXckEHhSpBKGkE4jCFmwEMTosgYiNgXB9GXGT1MlW43ae/E9r7PW9HalXdk2lhvTGcprTVPqQ6c98UAwLwn3aKEn+SCqv6+fRHrH7J2/KpL5fseZviJxSNS5ugwXzFfBiGQNyM6NsjbNSU71ykotcSpeezNOhQnVjUbcU3wXI61zZzM0BFvaost5IMqjHyRr08SYj5UHYdWOw7kW6taFKO9JnkoQc3hFe45znLMLe3gkFtdG5WK5UaXaMCN5MoHGGRwoKsR02IByBpO4So9rHoZVN7+4zFzFfcQtYDMt+76XiBV4IcENIiHcIMHDZqnbbQlVqKDitSerbKEd5MleYeZLxbqS3hEMaRrG3iOrSO4bPRcqqYKsM+f19qbR2l+kwlHLefA2tLP9Rl5wkQVxHJL/AF1zcS9djIUU+xSLQhH1Brz1XbV1Pg1Fdy+7yzrU9m0I8VnxIbjPD7e3t2ljiijaEiZCqqp1xkSIMgZ3K4/M02feXErqDcm9cPi9GLu3pKhLCSLBzB8TywVbBUbKgtPKCUGfwogwZCO7ZCg/tb49hOtGOnM8dc39KjpxfRfcr/K3MF6eJWjT3ksqPI0bxnSsZ1RvpOhQBswU+ta06znLGCKzv3XqOLWDf+IPNd5FfyxQXDxJGIxpUIRkoHJ8yE/jAxntUF1czpzUYnvdh7Ft7y3lVq5znCw8cEv3Kz/4x4l/6+b/AHIf/aqBX1TojqS9lLTlOfqv2JTgnPHF5Jo4EmhkaQnLTxABQAST93pyfb1x71LG+91ykuBxNrbDhZxg4Sb3njXHTuLq09+dv8oRiXGdIt00HfuhYvjtsw/Kq/8AVJcdzQ5P6RcM6mC95uvMraskcMxQs06HWrKCFzCjDZsnJ15C7bPqyNrnasadHtIRy8415eJmhZOdTck8EPcSjxF13c4lfdR9rkUtjrpjDhT9AuPauEtq38k5xei/6rH0Oo7G1Xuvi+95+pK2nNNza7zE3MA+Y6R48Y9RpAWVR+zgNjJyx2rqWG2lVkqdZYfXl/BSutmuC3qeq6HQLS5SVFkjYMjqGVh0IIyCPYiu+cozUAoDBfMRG5GxCtj9DQH5d4YMQx/wL/wFcKv/AJJeJ9W2V/8AxUv/AKr6G1UR0BQCgFAafEEJMWP9aD+isf8ACp6H+3g/scnaqy6C/wDkj9JG5UB1i7fCCQi7uVxs0ER/R5B/+1dG2/xeb+x4H2jSV94xX1a+x0DjHLNpdD76CNm7OBpkXvlXXDA532NTps4Limcp555SuLJ2ufEa4t3ZfEd/62LYIpfGzLgAasD39TDUoRnH3dGjtbH2s7Oe5U1hJ6vmuWf3K/XNPoJ8IoGk1hlxtuZZG4L4cuphFfQQO5JOIdaSqXP7OMR7n09a685SqW0nHi4v1wfK7u3jbX0qXJS+XFfIkF4vEZhCCSf2wMpqxqCa+niFQW09cDNeL/Q1lQ7drT818Ds/qabq9mnqSvCb4W11HKThJNMMv5t9yx/hdivoBIxPSupsG63Kjoy4S1Xj/K+hS2pQ3oqouXHwL23FrZpTbGeAzEHMPiKXIxk5jznpv06V6s4RQb7k7hFtciWa5hSDzn7JNInh69sFQxzpHmPhnUMkEYxitd1ZyRqlBT38a9Ss858S4fNcRjh4j0hJPGaGPShbVGI99IDEAPuOx+lQXGMLqcza6h2afPPyK9BwiW7vbeCHSHZZiS+dIUBTkkAnqMfU1DCkqkXF9xc9lr6dlVnWis8sfnkad5byRXMsJlglWM6S8OojVsSuT1K5wff6Gq9zRp0kkm8n1DY20ru+lKc4xUFppnOfX10XcZ+HcMN5N9kRlVnQszN2TIDED8Tb7D8zsKhh/bXavgvqbbb2hCnTdtH4pr0T0z+yOwWliLdHKBpJGyzs7DXK+OrMdvYdgNgABiqdWtKtPM3/AAePhBU44iijR2DycRtLqW3u0uS7iXKIbaNBG4QK6ZLNkr5mbffYbAdOcqMbVwpyz9ePQqRU3VUpIuHN4zZy/wCz/fWufZP+/HxLNf8Axsw82Q3X+UnaOznlja3hGuPRpyrzE7u6jPnAxnO3oRXQ2ps+d2o7jSxnj3kNjdxob28nqRksgcvbuJYZQoJQ+SQA9GUgkMM/iUkZ2PpXma1pXspqU4pr1R2adxTuYtRb+jKjzBYaIYbWeKGXVISt4QfHIGXETk5yT01A4KrjAO9eksdoU61NqEd1rilw8Uec2zTrWtJ1M73R9DTvrpYo2c9FHQfoBt0qaEXKWDxVCjKvUUVzL98OuX+GTtHObxby5QrIqBjGsRU7FYThzg/ifPQHAq/CCitD1NC2p0ViC8+Zu88ch2XiT8QuL24g1lS2koUyFVFCp4ZZiQoAAyaxUpwlrJHTtby6oPdoSazyXN+ByUA62KljFnyeIoEuO2vQdIPsPauRX7LOKZ9D2X/UHDeu2vDGvm08eWPQkeCXbxThosGUQ3BjU9SwiYrgd9x0rWnBSi1Lhpn1Of7TSSp00nrl6c+DL/zLwWzh4dBe2qp9oMltJFMzfezM7rqUufM+pGfy9MdgBXYqQi6bi+GDwcZPeT5mxzfGA9pJ+JZig23KtG+oD2yqsf4K8s9aFSL4Yz5prH7eZ2IPFWD7/sVu6NvHa30Utu8l9O0ngS+CXyDjwNEmCI/D77rgjPfNdjZ91bfpYreSwtVn19Snd0K3bt4by9CasFcRRiQ5kCKHPq2BqP65rx9dwdSThwy8eB6CkpKCUuONSa+FTsgvLXP3cMwaIfspIuvSMdFDa8fWvc7OrutbRm+PPy0PM3dJU60orh+5fKulYUB5kQMCp6EEH/GgPzPxDhMtlIbWdSrpsjEYWVR8roe4IxkdQdjXIuqMozcuTPomwdp0a1vGi3icVjHVLg117zVuJ1jXU5AHqarQhKbxE7VzdUram6lV4X56mQGtSdNNZR9oZFAa828iD01N/LSP7x/SpoaU5Prhff7HNuV2l3Rh/wAd6T9N1fOXyNioTpF9+D0GZruTPRIUx3G8rH8um9dG30pebPA+0c1K+x0il82/uXfmu+mt7Zp4E8QxMrumMlowfvQv72nJHuO/Sp4pNnBk2llHninE4ybeN1WSC91R5O4OqMumR3VlVh9SPeiQbOKcQsDbyyQEk+E7ICepAOFJ+owfzrmV44qM+lbJrdrZU5Z5YfitPsadhI8wZkhmZFcqHSJ3UkAE7qpAO/TOeh71K7OphYRSp+0Vm5zjOWMPC4vK66LTU638KuXy1ldLdQsI7mQ/dyKVLJ4aJqwcMMkNjYHbI6g10reDhTUWeJ2tcU7i8nVpvMXjHokbHPdtY2vDhZRukMiBXtI0BeQyIdSEIoZyGYEM+PxNk1tV3HBqpw55KNPe3lu8SH0CaHEiECRMOh6jI8yn3GcV8+3uxq5g87r0fgerx2lPElxWqITmDleF7Ro4oV1KNSYHmZhvgt1JbcEk9810LPaVVXKnVk8PR9Ne7uKlzZQdBxprDXArVhbQ6Q8UaAMAQQozj69a9JOUs4bPl9erX33CcnobTSeYKMs7fKigs7eyouWY/QViMXLgaUqFSq8QWTqPw05VNq0lxcaRdSooEeQWiiySAcfiZhk4yPKAOhzfpw3I4PT2tuqFNQ9SB+KfKFnawx3NtEkD+MqMqeVZAwbbT0yuNQx2DflFdQUqbzyPRbBuKlK9govSTw13fxxOf2l59nmiuOnguGJH7B2lH5oTt6gVyafvZp/8vry+Z7Hb1qqts6q+KGq8P9l6fNI6xFzRbsAR4+D0/otx/wC1ULsLhf6/NHiv1FPqe7PmSCWYQL4niFSwDwyR7DGSDIq56jpWlS0q04701hGY1oSeEeec/wDMbkntEx/Tft32rW2z2scGavwPJD8MeCDilrLMdCskyq7NhfFOkprJOMlfFAz1Jq1sS5nV341JNvTi+RrtKjGG64RwiZ50vYpby2ETq7xRzGQoQdKto0BiOmorkD90mpdvSirbD4trBHsuLdbK4YKrzoo+ylu6yQkH0Piop/kxH0JrgbIk1dJdU8+jf2L22YKVlUz0K6pYtpjSSR8Z0RI0j49dKAkD3NeohTlLgfM7e0q1tYLzPEgDEqwZXRhkMGSSNhuDg4ZGHUHY096mzLVe1qZej+ph4hx+6vGUXUmr7N92mARqON5Wyd5GUgE/XAGTnF5WbSiuep9a9kLaFam7x8eC7tMt/PHqbfLnLs1/MYYWCYXVJKw1CMHIU6dtTEg4XI6E9qhtbftHl8Edjbu1/wBHBU6fxy+S6/t+ItPw84OsM96Y8vCJRHHNKAZJGQFZiGAH3WrZQM999q02nKKcYR5cuR4uhKdSUqlR5b5viSAuOExXAGu2WZWOnLDyMT5sZ8sbk9QME1Xau50/9t0zmipcsmbmqxk1x3S+dbdZNUQHmIbGp0Od3ULgLjcE4OTVdRVSlKjwcsa+HJ93eTqW5NVOKRFLx2FwTAWuWxnRbI0z+2QgOnp+LFUKWyrqpLd3Wu96L+fIu1L6hBZ3s+Bs8MujLEkhQoWGSh6qe4Ow3B26VVuaPY1ZU85wT0anaU1PqWTkC2Anu5N8stup9PL4h9Ov3nr6fn6vYWf0vm/scLaf+fyRda7JzhQCgNLi3CILpPDuIklT9l1Bx7j0PuKAhk5A4YAwFnD5lKkkZIBBB0kklTg9Rg1hJLgbyqTn8Tb8WUPiXwZaHxJLO5Zz+GGcbHfp4gOxxnHl+vrUNW3jUWOB0dn7Xr2c3JPeTXBt48Slcb4fNZSeFdp4Tb6WzmNx6pJgA/Q4YdxXOq2k4cNUezsPaG1uI4qPcl0b08nw9TRe6RRkuo+pFQKlN8EzqTvraCzKpFeaMFhdJIzsrAknAGd8Dpt7kk59xU1anOEEmtPuzn7OvaFzXqVIzW89Eue7Hn5tt6d2Tdqslk7MpKKyy8/DPkASI/EZ5ZoTKMw+C5jIjAwHbbfVgEKcjGCc527tKmowUT5RtC6dxdTrdXp4LRfJHReBK/2aETP4khjTWxGNRIGSR2qJ8dDRcCnyRKnCrJnOkWtzaeYnYKlysOc+mgn8q3/2Zp/qZeA8mWvELi6vpi8kb3DrHGGIiYRhYyxAwWy6P+LSRjIrZU4vDa1N1eV4QlShNqL4pM6PaWyRIscaKiKMKqAKoHoANgKlKploDmfMfD1g4nK+B/SokkDY3LR/dyrn0AMJx6sa857QU5bsJrhwf2Ovsma3pR5mp9q1SeDErTS7fdxjJGehc/LGvu5Ari2mzq9z8Kwur4fz5HSr3dKj8T16FW5pa8SUw3atbIxwixnySj+3HzH9waTjqDXoqOy6dst7G8+r+y/9PK7W2rduP9pYj8yKms0aPw8aVxtp2x6YxVpTalvHkadzOFTtM5ffzLnytzY9tY3QisoTc20av4kUYjjdGYjXIqAEFMMxUdQCRjfF2FTejlI9TaV43EU1os4eeRRYbycTG6+0S/aXyWnVsM2cbbeXRsMJjSABtXMleVN/PyPpVL2dsnbqD1fHeT1eenFY6LU2OJcVubkqbi4km0/KHICg9MhUAXOCRnGcE1pVuZ1Fh8CzY7DtbOp2kMuXVv8AZIwWvDGupYrZM5ndUOOoXrI3+ygY1m0hvVF3GntDddhZSXOWi8+PyyfppFAAA2A2ArsnzUrvNdv97aShclZJEJ/ZVo2Yk79NUaD8xVHaKzQfdgntnioiv85//D7v/wCnm/uGuJbf5o+KOhV+Blb4Jxq3vY/IQTjzxOBqH1U9R79K5d1Z17SeX5NfudKhcUq8dPQlIYVQaUUKo7KAB+gqnKcpPMnksKKisJFZ5p4ojstqjKzAh5QDnSFIKA+hL6T9F36iu5sm0lFuvNY5R8+L9DzftHfKnbOlHjLRnvlDmVuHTySGJpYpkVZFjI1qy6ijKGIDA6ipGQeh7Yr0VGqorDPK7NvKdODpzeOhG8VvTc3dzdeGYxO0eIyQSAiBMkrtk4J2z9a1r1FJrBBtK6hWklDVIgLR9Rkfs8jFfoMKP7uapXXxJdEfYfY+3lQ2ZHe5tv5JfY7N8Io1j4W1yBkyvNI3rhGMaj9I8/Un1rq0YbkEjyG0rl3F1Oo+ungtERKOYeDxkOR9xEXk6sFfT4zjr5grO2d9x0PSuFHFS797qSvMaOnQ6OnB7YW4thDH9nC6fDKgppx3B6/X869Ecwo/AGzw9fMWAjkCMTnKAsIjnv5Au9eZuUlcNLqdWk32SyRfCuZ2isLWwso9NwbWFppimlIA6Ah+n3krAkqOmdyTgiu3e3kLWnvS48l1/OZRt7eVeW7HzZ8zFZ24ydMUKAZJycAYH1J/mTXh8VLqtosykz03uUKevBF85GsnjtQ8q6ZJmMrL3XOBGp/eCKgPvmvd2lurejGmuX15nmK9Z1ajmyw1YIRQCgFAKAUBiuLdJFKuiup6qwBB/I0BDJyVw0EEWFqCDkfcp/8AzQGa55UsZF0vZ2xH9kn/AC2O9AaKfD/hgOfsUJ9mBYfoxINYUUuCN5VZyWJSb8yT4/HizuFQYxBIFAwMeQgADoKyaECvMsK2Ed4DqVo0KIu7O5GFjUdWct5cetVt15wWd5buSv2XDJ723s7KS0mjtwI5Lt5wI9enD+Gqai3nkG+cYHvUsYYeSJz0wdMtrdI0WONQiIAqqowABsAAOgFSEZloBQELzLy1FfeF4jSJ4TlgYm0MQVKspYbhTkZxg7DcVpOnGaxJZRtGUovMXg3uF8MhtoxFBGsaDso79yT1JPcnc1ulg1PfEbCK4jaKaNZI2GGVxkH9e/vQHKeavh7NbBpbMPcQgEmEnMye0ZP9aP3T5vQt0qCpQUtUcu62ZCp71PR/IvHw+5cNlbYkx48x1y47HGFQHuEXC+51HvUsYqKwi/RpRpQUI8iqc0/Ckl2lsHSPUcm3kyI89/DZQTGOp04IydtIqGtbQqa8Gd3Z227iyW4vej0f2fL6dxA2Xwy4i5AcQQjuzSF/0VV830JWqysNdZaHaqe1rcP7dLEu96fRZ+R0fkrkiHh4ZtRlncYeZgBtt5UUfImRnGSScZJwMXqdOMFiKPLXV5WuqnaVZZfyXgi01uVjQ45w9p4SiOI3yrI5XXpIII8uRkHGCMjYncVpUpqpFxlwZtGTi8opvEOR7+fMcvEkEDjTIsdqqsykYYBmdtJIyM1WhY0YNSS1XeSSuKklhssvEuUbK40mW3QsgCrIuVkAAwAJEIcYHvVuUVJYksoiTaeURsvw7s2O7XWn9j7VLp+hOrUR+dQKzoJ5UF6IldxVaw5P1HHPh7aT26Qwots0WoxSRKMqSMNqH+kVsDUCcnA3B3qdxTWGVqlONSLjJZRRbn4e8SQ4CQSjsySlf1V18v0Bb61WlbdGcepsfX3Jepm4f8NLyc6bhkto/wARRtcrDuE20pkbajnHpW0KGHlkttsuNOW9N5wT938ILEgCCS4gx2Vw69u0isfXoR1redGnN5kj0lvtO7t47lKo0unH68Cy8m8tiwso7PX4qp4nmK6dQZ2fBXJ/ax13qUolfXh0tiv2cwSTWqgiOSJfEYJviOSIeclR5QyhgwAzg7VyLqwnKbnT58i5RuEo7siBZ7IL4D3tysBGBZuzIoB6JoKCbR20FsYOMYwKOrfY3d3z/NDO5QznJJmzm4ggt7eJ7e0OFlmkQxkx9DHBEwDeYeXWQABnGTWbSwkpdpV49P3MVrhNbsDe535dlVobmyhDtGohkhUhS8X+jKk7aoz0z+Fmqxf2UbunuvRrgzS1uXQnvcuZr8vcjzSTJc8RKfdkNFaRnUiN2eR/9I47DGkdRWLLZ9K1j7ur5v8AOBm5u513rw6HQ6vlUUAoBQCgFAKAUAoBQCgBFAU/gfw4s7S5FxG0x0FzFC8mYYi3zGNMDBIJG5PX6YAuFAKAUAoBQCgFAKAUAoBQCgFAKAUAoBQCgFAKAUAoBQCgFAKAUAoBQCgP/9k="/>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dirty="0"/>
          </a:p>
        </p:txBody>
      </p:sp>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4543633"/>
            <a:ext cx="4307846" cy="2160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86000" y="3105835"/>
            <a:ext cx="4878288" cy="369332"/>
          </a:xfrm>
          <a:prstGeom prst="rect">
            <a:avLst/>
          </a:prstGeom>
        </p:spPr>
        <p:txBody>
          <a:bodyPr wrap="square">
            <a:spAutoFit/>
          </a:bodyPr>
          <a:lstStyle/>
          <a:p>
            <a:r>
              <a:rPr lang="en-GB" dirty="0">
                <a:hlinkClick r:id="rId6"/>
              </a:rPr>
              <a:t>https://www.youtube.com/watch?v=sLPFaOvhlKw</a:t>
            </a:r>
            <a:endParaRPr lang="en-GB" dirty="0"/>
          </a:p>
        </p:txBody>
      </p:sp>
    </p:spTree>
    <p:extLst>
      <p:ext uri="{BB962C8B-B14F-4D97-AF65-F5344CB8AC3E}">
        <p14:creationId xmlns:p14="http://schemas.microsoft.com/office/powerpoint/2010/main" val="21161012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B9BC959-1E0D-487A-808F-DB20BC10493F}"/>
              </a:ext>
            </a:extLst>
          </p:cNvPr>
          <p:cNvSpPr txBox="1"/>
          <p:nvPr/>
        </p:nvSpPr>
        <p:spPr>
          <a:xfrm>
            <a:off x="108012" y="944725"/>
            <a:ext cx="4860540" cy="4247317"/>
          </a:xfrm>
          <a:prstGeom prst="rect">
            <a:avLst/>
          </a:prstGeom>
          <a:noFill/>
        </p:spPr>
        <p:txBody>
          <a:bodyPr wrap="square" rtlCol="0">
            <a:spAutoFit/>
          </a:bodyPr>
          <a:lstStyle/>
          <a:p>
            <a:r>
              <a:rPr lang="en-GB" sz="5400" dirty="0"/>
              <a:t>At the end of the level you will see how many stars you earn.</a:t>
            </a:r>
          </a:p>
        </p:txBody>
      </p:sp>
      <p:pic>
        <p:nvPicPr>
          <p:cNvPr id="6" name="Picture 5">
            <a:extLst>
              <a:ext uri="{FF2B5EF4-FFF2-40B4-BE49-F238E27FC236}">
                <a16:creationId xmlns:a16="http://schemas.microsoft.com/office/drawing/2014/main" id="{DA5066DD-33BB-4545-83FC-7565ADCD90AE}"/>
              </a:ext>
            </a:extLst>
          </p:cNvPr>
          <p:cNvPicPr>
            <a:picLocks noChangeAspect="1"/>
          </p:cNvPicPr>
          <p:nvPr/>
        </p:nvPicPr>
        <p:blipFill>
          <a:blip r:embed="rId3"/>
          <a:stretch>
            <a:fillRect/>
          </a:stretch>
        </p:blipFill>
        <p:spPr>
          <a:xfrm>
            <a:off x="5685556" y="857250"/>
            <a:ext cx="2828881" cy="7594309"/>
          </a:xfrm>
          <a:prstGeom prst="rect">
            <a:avLst/>
          </a:prstGeom>
        </p:spPr>
      </p:pic>
      <p:pic>
        <p:nvPicPr>
          <p:cNvPr id="5" name="Picture 4">
            <a:extLst>
              <a:ext uri="{FF2B5EF4-FFF2-40B4-BE49-F238E27FC236}">
                <a16:creationId xmlns:a16="http://schemas.microsoft.com/office/drawing/2014/main" id="{CFFD19B0-600D-4407-9318-64AB82F2ADED}"/>
              </a:ext>
            </a:extLst>
          </p:cNvPr>
          <p:cNvPicPr>
            <a:picLocks noChangeAspect="1"/>
          </p:cNvPicPr>
          <p:nvPr/>
        </p:nvPicPr>
        <p:blipFill>
          <a:blip r:embed="rId4"/>
          <a:stretch>
            <a:fillRect/>
          </a:stretch>
        </p:blipFill>
        <p:spPr>
          <a:xfrm>
            <a:off x="5685556" y="857250"/>
            <a:ext cx="2828881" cy="7594309"/>
          </a:xfrm>
          <a:prstGeom prst="rect">
            <a:avLst/>
          </a:prstGeom>
        </p:spPr>
      </p:pic>
      <p:pic>
        <p:nvPicPr>
          <p:cNvPr id="3" name="Picture 2">
            <a:extLst>
              <a:ext uri="{FF2B5EF4-FFF2-40B4-BE49-F238E27FC236}">
                <a16:creationId xmlns:a16="http://schemas.microsoft.com/office/drawing/2014/main" id="{C5A06799-1C06-4993-BAC3-986F6BBCBD46}"/>
              </a:ext>
            </a:extLst>
          </p:cNvPr>
          <p:cNvPicPr>
            <a:picLocks noChangeAspect="1"/>
          </p:cNvPicPr>
          <p:nvPr/>
        </p:nvPicPr>
        <p:blipFill>
          <a:blip r:embed="rId5"/>
          <a:stretch>
            <a:fillRect/>
          </a:stretch>
        </p:blipFill>
        <p:spPr>
          <a:xfrm>
            <a:off x="5685556" y="857250"/>
            <a:ext cx="2828881" cy="7594309"/>
          </a:xfrm>
          <a:prstGeom prst="rect">
            <a:avLst/>
          </a:prstGeom>
        </p:spPr>
      </p:pic>
      <p:pic>
        <p:nvPicPr>
          <p:cNvPr id="2" name="Picture 1">
            <a:extLst>
              <a:ext uri="{FF2B5EF4-FFF2-40B4-BE49-F238E27FC236}">
                <a16:creationId xmlns:a16="http://schemas.microsoft.com/office/drawing/2014/main" id="{9D93FFD9-9737-4B83-901C-03B3B1147711}"/>
              </a:ext>
            </a:extLst>
          </p:cNvPr>
          <p:cNvPicPr>
            <a:picLocks noChangeAspect="1"/>
          </p:cNvPicPr>
          <p:nvPr/>
        </p:nvPicPr>
        <p:blipFill>
          <a:blip r:embed="rId6"/>
          <a:stretch>
            <a:fillRect/>
          </a:stretch>
        </p:blipFill>
        <p:spPr>
          <a:xfrm>
            <a:off x="5685556" y="857250"/>
            <a:ext cx="2828881" cy="7594309"/>
          </a:xfrm>
          <a:prstGeom prst="rect">
            <a:avLst/>
          </a:prstGeom>
        </p:spPr>
      </p:pic>
      <p:sp>
        <p:nvSpPr>
          <p:cNvPr id="7" name="TextBox 6">
            <a:extLst>
              <a:ext uri="{FF2B5EF4-FFF2-40B4-BE49-F238E27FC236}">
                <a16:creationId xmlns:a16="http://schemas.microsoft.com/office/drawing/2014/main" id="{EF93DB0C-C233-4017-997B-98D7ED24E42F}"/>
              </a:ext>
            </a:extLst>
          </p:cNvPr>
          <p:cNvSpPr txBox="1"/>
          <p:nvPr/>
        </p:nvSpPr>
        <p:spPr>
          <a:xfrm>
            <a:off x="108012" y="2240868"/>
            <a:ext cx="4860540" cy="2585323"/>
          </a:xfrm>
          <a:prstGeom prst="rect">
            <a:avLst/>
          </a:prstGeom>
          <a:noFill/>
        </p:spPr>
        <p:txBody>
          <a:bodyPr wrap="square" rtlCol="0">
            <a:spAutoFit/>
          </a:bodyPr>
          <a:lstStyle/>
          <a:p>
            <a:r>
              <a:rPr lang="en-GB" sz="5400" dirty="0"/>
              <a:t>Earn 2 or 3 stars to unlock the level.</a:t>
            </a:r>
          </a:p>
        </p:txBody>
      </p:sp>
      <p:sp>
        <p:nvSpPr>
          <p:cNvPr id="10" name="TextBox 9">
            <a:extLst>
              <a:ext uri="{FF2B5EF4-FFF2-40B4-BE49-F238E27FC236}">
                <a16:creationId xmlns:a16="http://schemas.microsoft.com/office/drawing/2014/main" id="{2F3465F8-692F-4501-9143-3F4070D066D4}"/>
              </a:ext>
            </a:extLst>
          </p:cNvPr>
          <p:cNvSpPr txBox="1"/>
          <p:nvPr/>
        </p:nvSpPr>
        <p:spPr>
          <a:xfrm>
            <a:off x="108012" y="4389160"/>
            <a:ext cx="5130569" cy="923330"/>
          </a:xfrm>
          <a:prstGeom prst="rect">
            <a:avLst/>
          </a:prstGeom>
          <a:noFill/>
        </p:spPr>
        <p:txBody>
          <a:bodyPr wrap="square" rtlCol="0">
            <a:spAutoFit/>
          </a:bodyPr>
          <a:lstStyle/>
          <a:p>
            <a:r>
              <a:rPr lang="en-GB" sz="5400" dirty="0"/>
              <a:t>Have another go.</a:t>
            </a:r>
          </a:p>
        </p:txBody>
      </p:sp>
      <p:cxnSp>
        <p:nvCxnSpPr>
          <p:cNvPr id="11" name="Straight Arrow Connector 10">
            <a:extLst>
              <a:ext uri="{FF2B5EF4-FFF2-40B4-BE49-F238E27FC236}">
                <a16:creationId xmlns:a16="http://schemas.microsoft.com/office/drawing/2014/main" id="{8857AAA2-A186-468E-8FE4-11180B0BD220}"/>
              </a:ext>
            </a:extLst>
          </p:cNvPr>
          <p:cNvCxnSpPr>
            <a:cxnSpLocks/>
            <a:stCxn id="10" idx="3"/>
          </p:cNvCxnSpPr>
          <p:nvPr/>
        </p:nvCxnSpPr>
        <p:spPr>
          <a:xfrm>
            <a:off x="5238581" y="4839285"/>
            <a:ext cx="1296145" cy="101884"/>
          </a:xfrm>
          <a:prstGeom prst="straightConnector1">
            <a:avLst/>
          </a:prstGeom>
          <a:ln w="76200">
            <a:solidFill>
              <a:srgbClr val="CC158D"/>
            </a:solidFill>
            <a:tailEnd type="triangle"/>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grpSp>
        <p:nvGrpSpPr>
          <p:cNvPr id="12" name="Group 11">
            <a:extLst>
              <a:ext uri="{FF2B5EF4-FFF2-40B4-BE49-F238E27FC236}">
                <a16:creationId xmlns:a16="http://schemas.microsoft.com/office/drawing/2014/main" id="{FF6934CC-50C3-4EDD-A02A-490A947B5737}"/>
              </a:ext>
            </a:extLst>
          </p:cNvPr>
          <p:cNvGrpSpPr/>
          <p:nvPr/>
        </p:nvGrpSpPr>
        <p:grpSpPr>
          <a:xfrm>
            <a:off x="8514437" y="857251"/>
            <a:ext cx="629563" cy="5143499"/>
            <a:chOff x="11352582" y="2"/>
            <a:chExt cx="839417" cy="6857998"/>
          </a:xfrm>
        </p:grpSpPr>
        <p:sp>
          <p:nvSpPr>
            <p:cNvPr id="13" name="Rectangle 12">
              <a:extLst>
                <a:ext uri="{FF2B5EF4-FFF2-40B4-BE49-F238E27FC236}">
                  <a16:creationId xmlns:a16="http://schemas.microsoft.com/office/drawing/2014/main" id="{4FC79CFB-6FBF-494E-86C4-29DDE476C313}"/>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object 6">
              <a:extLst>
                <a:ext uri="{FF2B5EF4-FFF2-40B4-BE49-F238E27FC236}">
                  <a16:creationId xmlns:a16="http://schemas.microsoft.com/office/drawing/2014/main" id="{509C13DF-040F-410E-BB16-4DC336FE9543}"/>
                </a:ext>
              </a:extLst>
            </p:cNvPr>
            <p:cNvSpPr/>
            <p:nvPr/>
          </p:nvSpPr>
          <p:spPr>
            <a:xfrm>
              <a:off x="11490032" y="6495313"/>
              <a:ext cx="624052" cy="196024"/>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sz="1350" dirty="0"/>
            </a:p>
          </p:txBody>
        </p:sp>
      </p:grpSp>
      <p:sp>
        <p:nvSpPr>
          <p:cNvPr id="17" name="TextBox 16">
            <a:extLst>
              <a:ext uri="{FF2B5EF4-FFF2-40B4-BE49-F238E27FC236}">
                <a16:creationId xmlns:a16="http://schemas.microsoft.com/office/drawing/2014/main" id="{288A4001-089C-4F40-9827-8FEFDF173195}"/>
              </a:ext>
            </a:extLst>
          </p:cNvPr>
          <p:cNvSpPr txBox="1"/>
          <p:nvPr/>
        </p:nvSpPr>
        <p:spPr>
          <a:xfrm>
            <a:off x="8477242" y="868506"/>
            <a:ext cx="646331" cy="276999"/>
          </a:xfrm>
          <a:prstGeom prst="rect">
            <a:avLst/>
          </a:prstGeom>
          <a:noFill/>
        </p:spPr>
        <p:txBody>
          <a:bodyPr wrap="none" rtlCol="0">
            <a:spAutoFit/>
          </a:bodyPr>
          <a:lstStyle/>
          <a:p>
            <a:pPr algn="r"/>
            <a:r>
              <a:rPr lang="en-GB" sz="1200" dirty="0">
                <a:solidFill>
                  <a:schemeClr val="bg1">
                    <a:lumMod val="65000"/>
                  </a:schemeClr>
                </a:solidFill>
              </a:rPr>
              <a:t>[Menu]</a:t>
            </a:r>
          </a:p>
        </p:txBody>
      </p:sp>
      <p:sp>
        <p:nvSpPr>
          <p:cNvPr id="18" name="Rectangle 17">
            <a:hlinkClick r:id="rId8" action="ppaction://hlinksldjump"/>
            <a:extLst>
              <a:ext uri="{FF2B5EF4-FFF2-40B4-BE49-F238E27FC236}">
                <a16:creationId xmlns:a16="http://schemas.microsoft.com/office/drawing/2014/main" id="{A28E464B-DEB0-4B72-B1AC-C5E9675E360C}"/>
              </a:ext>
            </a:extLst>
          </p:cNvPr>
          <p:cNvSpPr/>
          <p:nvPr/>
        </p:nvSpPr>
        <p:spPr>
          <a:xfrm>
            <a:off x="7758354" y="855400"/>
            <a:ext cx="1385646" cy="52137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23474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2"/>
                                        </p:tgtEl>
                                        <p:attrNameLst>
                                          <p:attrName>style.visibility</p:attrName>
                                        </p:attrNameLst>
                                      </p:cBhvr>
                                      <p:to>
                                        <p:strVal val="hidden"/>
                                      </p:to>
                                    </p:set>
                                  </p:childTnLst>
                                </p:cTn>
                              </p:par>
                            </p:childTnLst>
                          </p:cTn>
                        </p:par>
                        <p:par>
                          <p:cTn id="10" fill="hold">
                            <p:stCondLst>
                              <p:cond delay="0"/>
                            </p:stCondLst>
                            <p:childTnLst>
                              <p:par>
                                <p:cTn id="11" presetID="1" presetClass="entr" presetSubtype="0" fill="hold" grpId="0" nodeType="afterEffect">
                                  <p:stCondLst>
                                    <p:cond delay="1500"/>
                                  </p:stCondLst>
                                  <p:childTnLst>
                                    <p:set>
                                      <p:cBhvr>
                                        <p:cTn id="12" dur="1" fill="hold">
                                          <p:stCondLst>
                                            <p:cond delay="0"/>
                                          </p:stCondLst>
                                        </p:cTn>
                                        <p:tgtEl>
                                          <p:spTgt spid="10"/>
                                        </p:tgtEl>
                                        <p:attrNameLst>
                                          <p:attrName>style.visibility</p:attrName>
                                        </p:attrNameLst>
                                      </p:cBhvr>
                                      <p:to>
                                        <p:strVal val="visible"/>
                                      </p:to>
                                    </p:set>
                                  </p:childTnLst>
                                </p:cTn>
                              </p:par>
                              <p:par>
                                <p:cTn id="13" presetID="22" presetClass="entr" presetSubtype="8" fill="hold" nodeType="withEffect">
                                  <p:stCondLst>
                                    <p:cond delay="15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par>
                          <p:cTn id="27" fill="hold">
                            <p:stCondLst>
                              <p:cond delay="0"/>
                            </p:stCondLst>
                            <p:childTnLst>
                              <p:par>
                                <p:cTn id="28" presetID="1" presetClass="exit" presetSubtype="0" fill="hold" nodeType="afterEffect">
                                  <p:stCondLst>
                                    <p:cond delay="1500"/>
                                  </p:stCondLst>
                                  <p:childTnLst>
                                    <p:set>
                                      <p:cBhvr>
                                        <p:cTn id="2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10"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01A06F-0AA1-4D31-B426-B1D544F311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11" name="TextBox 10">
            <a:extLst>
              <a:ext uri="{FF2B5EF4-FFF2-40B4-BE49-F238E27FC236}">
                <a16:creationId xmlns:a16="http://schemas.microsoft.com/office/drawing/2014/main" id="{2142E3CA-80D7-426C-B599-9DBCDE1A8D9D}"/>
              </a:ext>
            </a:extLst>
          </p:cNvPr>
          <p:cNvSpPr txBox="1"/>
          <p:nvPr/>
        </p:nvSpPr>
        <p:spPr>
          <a:xfrm>
            <a:off x="74958" y="2348880"/>
            <a:ext cx="1674186" cy="1061829"/>
          </a:xfrm>
          <a:prstGeom prst="rect">
            <a:avLst/>
          </a:prstGeom>
          <a:noFill/>
        </p:spPr>
        <p:txBody>
          <a:bodyPr wrap="square" rtlCol="0">
            <a:spAutoFit/>
          </a:bodyPr>
          <a:lstStyle/>
          <a:p>
            <a:r>
              <a:rPr lang="en-GB" sz="2100" dirty="0">
                <a:solidFill>
                  <a:schemeClr val="bg1"/>
                </a:solidFill>
              </a:rPr>
              <a:t>Why is level 3 not unlocked?</a:t>
            </a:r>
          </a:p>
        </p:txBody>
      </p:sp>
      <p:sp>
        <p:nvSpPr>
          <p:cNvPr id="6" name="TextBox 5">
            <a:extLst>
              <a:ext uri="{FF2B5EF4-FFF2-40B4-BE49-F238E27FC236}">
                <a16:creationId xmlns:a16="http://schemas.microsoft.com/office/drawing/2014/main" id="{8880C282-1D01-498E-926F-5167B150053F}"/>
              </a:ext>
            </a:extLst>
          </p:cNvPr>
          <p:cNvSpPr txBox="1"/>
          <p:nvPr/>
        </p:nvSpPr>
        <p:spPr>
          <a:xfrm>
            <a:off x="84808" y="2348880"/>
            <a:ext cx="1674186" cy="1061829"/>
          </a:xfrm>
          <a:prstGeom prst="rect">
            <a:avLst/>
          </a:prstGeom>
          <a:noFill/>
        </p:spPr>
        <p:txBody>
          <a:bodyPr wrap="square" rtlCol="0">
            <a:spAutoFit/>
          </a:bodyPr>
          <a:lstStyle/>
          <a:p>
            <a:r>
              <a:rPr lang="en-GB" sz="2100" dirty="0">
                <a:solidFill>
                  <a:schemeClr val="bg1"/>
                </a:solidFill>
              </a:rPr>
              <a:t>Level 2 is now unlocked.</a:t>
            </a:r>
          </a:p>
        </p:txBody>
      </p:sp>
      <p:sp>
        <p:nvSpPr>
          <p:cNvPr id="8" name="TextBox 7">
            <a:extLst>
              <a:ext uri="{FF2B5EF4-FFF2-40B4-BE49-F238E27FC236}">
                <a16:creationId xmlns:a16="http://schemas.microsoft.com/office/drawing/2014/main" id="{71A2B956-0961-4487-B5BE-23E0396365B3}"/>
              </a:ext>
            </a:extLst>
          </p:cNvPr>
          <p:cNvSpPr txBox="1"/>
          <p:nvPr/>
        </p:nvSpPr>
        <p:spPr>
          <a:xfrm>
            <a:off x="84808" y="2331653"/>
            <a:ext cx="1674186" cy="415498"/>
          </a:xfrm>
          <a:prstGeom prst="rect">
            <a:avLst/>
          </a:prstGeom>
          <a:noFill/>
        </p:spPr>
        <p:txBody>
          <a:bodyPr wrap="square" rtlCol="0">
            <a:spAutoFit/>
          </a:bodyPr>
          <a:lstStyle/>
          <a:p>
            <a:r>
              <a:rPr lang="en-GB" sz="2100" dirty="0">
                <a:solidFill>
                  <a:schemeClr val="bg1"/>
                </a:solidFill>
              </a:rPr>
              <a:t>I play level 2.</a:t>
            </a:r>
          </a:p>
        </p:txBody>
      </p:sp>
      <p:sp>
        <p:nvSpPr>
          <p:cNvPr id="7" name="TextBox 6">
            <a:extLst>
              <a:ext uri="{FF2B5EF4-FFF2-40B4-BE49-F238E27FC236}">
                <a16:creationId xmlns:a16="http://schemas.microsoft.com/office/drawing/2014/main" id="{AF12F49D-80BE-40A5-B79B-E35EC82A4932}"/>
              </a:ext>
            </a:extLst>
          </p:cNvPr>
          <p:cNvSpPr txBox="1"/>
          <p:nvPr/>
        </p:nvSpPr>
        <p:spPr>
          <a:xfrm>
            <a:off x="8287767" y="1070438"/>
            <a:ext cx="881973" cy="369332"/>
          </a:xfrm>
          <a:prstGeom prst="rect">
            <a:avLst/>
          </a:prstGeom>
          <a:noFill/>
        </p:spPr>
        <p:txBody>
          <a:bodyPr wrap="none" rtlCol="0">
            <a:spAutoFit/>
          </a:bodyPr>
          <a:lstStyle/>
          <a:p>
            <a:r>
              <a:rPr lang="en-GB" dirty="0">
                <a:solidFill>
                  <a:schemeClr val="bg1">
                    <a:lumMod val="65000"/>
                  </a:schemeClr>
                </a:solidFill>
              </a:rPr>
              <a:t>[Menu]</a:t>
            </a:r>
          </a:p>
        </p:txBody>
      </p:sp>
      <p:sp>
        <p:nvSpPr>
          <p:cNvPr id="10" name="Rectangle 9">
            <a:hlinkClick r:id="rId4" action="ppaction://hlinksldjump"/>
            <a:extLst>
              <a:ext uri="{FF2B5EF4-FFF2-40B4-BE49-F238E27FC236}">
                <a16:creationId xmlns:a16="http://schemas.microsoft.com/office/drawing/2014/main" id="{EA8CF460-5A7E-4A8E-8317-2089EC1CA8E5}"/>
              </a:ext>
            </a:extLst>
          </p:cNvPr>
          <p:cNvSpPr/>
          <p:nvPr/>
        </p:nvSpPr>
        <p:spPr>
          <a:xfrm>
            <a:off x="7758354" y="1071424"/>
            <a:ext cx="1385646" cy="52137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a:extLst>
              <a:ext uri="{FF2B5EF4-FFF2-40B4-BE49-F238E27FC236}">
                <a16:creationId xmlns:a16="http://schemas.microsoft.com/office/drawing/2014/main" id="{312DB09D-3904-4F1A-B98B-BB4E34786CC8}"/>
              </a:ext>
            </a:extLst>
          </p:cNvPr>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3059833" y="2294874"/>
            <a:ext cx="1018541" cy="1056067"/>
          </a:xfrm>
          <a:prstGeom prst="rect">
            <a:avLst/>
          </a:prstGeom>
        </p:spPr>
      </p:pic>
    </p:spTree>
    <p:extLst>
      <p:ext uri="{BB962C8B-B14F-4D97-AF65-F5344CB8AC3E}">
        <p14:creationId xmlns:p14="http://schemas.microsoft.com/office/powerpoint/2010/main" val="367914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8" grpId="0"/>
      <p:bldP spid="8"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EABDAEC-B77F-4167-A31A-6BA337124F60}"/>
              </a:ext>
            </a:extLst>
          </p:cNvPr>
          <p:cNvGrpSpPr/>
          <p:nvPr/>
        </p:nvGrpSpPr>
        <p:grpSpPr>
          <a:xfrm>
            <a:off x="158635" y="2090166"/>
            <a:ext cx="2783840" cy="3749617"/>
            <a:chOff x="4581096" y="1808480"/>
            <a:chExt cx="3711786" cy="4999489"/>
          </a:xfrm>
          <a:effectLst>
            <a:outerShdw blurRad="50800" dist="38100" dir="2700000" algn="tl" rotWithShape="0">
              <a:prstClr val="black">
                <a:alpha val="40000"/>
              </a:prstClr>
            </a:outerShdw>
          </a:effectLst>
        </p:grpSpPr>
        <p:grpSp>
          <p:nvGrpSpPr>
            <p:cNvPr id="10" name="Group 9">
              <a:extLst>
                <a:ext uri="{FF2B5EF4-FFF2-40B4-BE49-F238E27FC236}">
                  <a16:creationId xmlns:a16="http://schemas.microsoft.com/office/drawing/2014/main" id="{9E9FFE77-5423-4E2F-B015-0D3F9C1E1BD5}"/>
                </a:ext>
              </a:extLst>
            </p:cNvPr>
            <p:cNvGrpSpPr/>
            <p:nvPr/>
          </p:nvGrpSpPr>
          <p:grpSpPr>
            <a:xfrm>
              <a:off x="4581096" y="1808480"/>
              <a:ext cx="3711786" cy="4999489"/>
              <a:chOff x="866987" y="1808480"/>
              <a:chExt cx="3711786" cy="4999489"/>
            </a:xfrm>
          </p:grpSpPr>
          <p:sp>
            <p:nvSpPr>
              <p:cNvPr id="8" name="Rectangle: Rounded Corners 7">
                <a:extLst>
                  <a:ext uri="{FF2B5EF4-FFF2-40B4-BE49-F238E27FC236}">
                    <a16:creationId xmlns:a16="http://schemas.microsoft.com/office/drawing/2014/main" id="{C4738F7E-4C9D-4553-81D0-A40FFCDA844D}"/>
                  </a:ext>
                </a:extLst>
              </p:cNvPr>
              <p:cNvSpPr/>
              <p:nvPr/>
            </p:nvSpPr>
            <p:spPr>
              <a:xfrm>
                <a:off x="866987" y="1808480"/>
                <a:ext cx="3711786" cy="4999489"/>
              </a:xfrm>
              <a:prstGeom prst="roundRect">
                <a:avLst/>
              </a:prstGeom>
              <a:solidFill>
                <a:schemeClr val="bg2">
                  <a:lumMod val="90000"/>
                </a:schemeClr>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1ACF95E0-CCE4-41B2-A84B-4F0D4EB4C0B5}"/>
                  </a:ext>
                </a:extLst>
              </p:cNvPr>
              <p:cNvSpPr/>
              <p:nvPr/>
            </p:nvSpPr>
            <p:spPr>
              <a:xfrm>
                <a:off x="945222" y="1888877"/>
                <a:ext cx="3555316" cy="4824000"/>
              </a:xfrm>
              <a:prstGeom prst="roundRect">
                <a:avLst/>
              </a:prstGeom>
              <a:noFill/>
              <a:ln w="101600">
                <a:solidFill>
                  <a:srgbClr val="FB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grpSp>
        <p:sp>
          <p:nvSpPr>
            <p:cNvPr id="11" name="TextBox 10">
              <a:extLst>
                <a:ext uri="{FF2B5EF4-FFF2-40B4-BE49-F238E27FC236}">
                  <a16:creationId xmlns:a16="http://schemas.microsoft.com/office/drawing/2014/main" id="{A9DFF084-8C9B-40F1-A6E2-45C770DF2403}"/>
                </a:ext>
              </a:extLst>
            </p:cNvPr>
            <p:cNvSpPr txBox="1"/>
            <p:nvPr/>
          </p:nvSpPr>
          <p:spPr>
            <a:xfrm>
              <a:off x="4767667" y="1972639"/>
              <a:ext cx="3338643" cy="732508"/>
            </a:xfrm>
            <a:prstGeom prst="rect">
              <a:avLst/>
            </a:prstGeom>
            <a:noFill/>
          </p:spPr>
          <p:txBody>
            <a:bodyPr wrap="square" rtlCol="0">
              <a:spAutoFit/>
            </a:bodyPr>
            <a:lstStyle/>
            <a:p>
              <a:pPr algn="ctr" defTabSz="685800">
                <a:lnSpc>
                  <a:spcPct val="90000"/>
                </a:lnSpc>
                <a:spcBef>
                  <a:spcPct val="0"/>
                </a:spcBef>
                <a:defRPr/>
              </a:pPr>
              <a:r>
                <a:rPr lang="en-GB" sz="3300" dirty="0">
                  <a:solidFill>
                    <a:srgbClr val="202F32"/>
                  </a:solidFill>
                  <a:latin typeface="VAG Rounded" pitchFamily="50" charset="0"/>
                </a:rPr>
                <a:t>Iron</a:t>
              </a:r>
            </a:p>
          </p:txBody>
        </p:sp>
      </p:grpSp>
      <p:pic>
        <p:nvPicPr>
          <p:cNvPr id="13" name="Picture 12">
            <a:extLst>
              <a:ext uri="{FF2B5EF4-FFF2-40B4-BE49-F238E27FC236}">
                <a16:creationId xmlns:a16="http://schemas.microsoft.com/office/drawing/2014/main" id="{8B692995-1C38-4C98-91E1-3ADF3E779264}"/>
              </a:ext>
            </a:extLst>
          </p:cNvPr>
          <p:cNvPicPr>
            <a:picLocks noChangeAspect="1"/>
          </p:cNvPicPr>
          <p:nvPr/>
        </p:nvPicPr>
        <p:blipFill>
          <a:blip r:embed="rId3"/>
          <a:stretch>
            <a:fillRect/>
          </a:stretch>
        </p:blipFill>
        <p:spPr>
          <a:xfrm>
            <a:off x="542031" y="2833521"/>
            <a:ext cx="2017048" cy="2841005"/>
          </a:xfrm>
          <a:prstGeom prst="rect">
            <a:avLst/>
          </a:prstGeom>
        </p:spPr>
      </p:pic>
      <p:sp>
        <p:nvSpPr>
          <p:cNvPr id="14" name="Rectangle 13">
            <a:extLst>
              <a:ext uri="{FF2B5EF4-FFF2-40B4-BE49-F238E27FC236}">
                <a16:creationId xmlns:a16="http://schemas.microsoft.com/office/drawing/2014/main" id="{D272277C-F47C-451A-88DF-050CC6AED270}"/>
              </a:ext>
            </a:extLst>
          </p:cNvPr>
          <p:cNvSpPr/>
          <p:nvPr/>
        </p:nvSpPr>
        <p:spPr>
          <a:xfrm>
            <a:off x="518914" y="3807865"/>
            <a:ext cx="450779" cy="92515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1C1D3C98-AF00-4113-B7DC-58B32B4AC5D5}"/>
              </a:ext>
            </a:extLst>
          </p:cNvPr>
          <p:cNvSpPr/>
          <p:nvPr/>
        </p:nvSpPr>
        <p:spPr>
          <a:xfrm>
            <a:off x="2163123" y="3807865"/>
            <a:ext cx="450779" cy="92515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3D76A53B-D1B9-4AB2-AC93-05226DF8F10A}"/>
              </a:ext>
            </a:extLst>
          </p:cNvPr>
          <p:cNvSpPr/>
          <p:nvPr/>
        </p:nvSpPr>
        <p:spPr>
          <a:xfrm>
            <a:off x="969692" y="3822026"/>
            <a:ext cx="1193432" cy="957230"/>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AC536230-FC77-4485-8FEB-719470D1DCE0}"/>
              </a:ext>
            </a:extLst>
          </p:cNvPr>
          <p:cNvSpPr/>
          <p:nvPr/>
        </p:nvSpPr>
        <p:spPr>
          <a:xfrm>
            <a:off x="969692" y="4779256"/>
            <a:ext cx="1193432" cy="728180"/>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grpSp>
        <p:nvGrpSpPr>
          <p:cNvPr id="19" name="Group 18">
            <a:extLst>
              <a:ext uri="{FF2B5EF4-FFF2-40B4-BE49-F238E27FC236}">
                <a16:creationId xmlns:a16="http://schemas.microsoft.com/office/drawing/2014/main" id="{AAC3E92F-1561-497B-A5A9-58E628AED23A}"/>
              </a:ext>
            </a:extLst>
          </p:cNvPr>
          <p:cNvGrpSpPr/>
          <p:nvPr/>
        </p:nvGrpSpPr>
        <p:grpSpPr>
          <a:xfrm>
            <a:off x="3185401" y="2090166"/>
            <a:ext cx="2783840" cy="3749617"/>
            <a:chOff x="4581096" y="1808480"/>
            <a:chExt cx="3711786" cy="4999489"/>
          </a:xfrm>
        </p:grpSpPr>
        <p:grpSp>
          <p:nvGrpSpPr>
            <p:cNvPr id="20" name="Group 19">
              <a:extLst>
                <a:ext uri="{FF2B5EF4-FFF2-40B4-BE49-F238E27FC236}">
                  <a16:creationId xmlns:a16="http://schemas.microsoft.com/office/drawing/2014/main" id="{0BDDC990-0FA4-4F1A-B4A5-3D1BE81E16ED}"/>
                </a:ext>
              </a:extLst>
            </p:cNvPr>
            <p:cNvGrpSpPr/>
            <p:nvPr/>
          </p:nvGrpSpPr>
          <p:grpSpPr>
            <a:xfrm>
              <a:off x="4581096" y="1808480"/>
              <a:ext cx="3711786" cy="4999489"/>
              <a:chOff x="866987" y="1808480"/>
              <a:chExt cx="3711786" cy="4999489"/>
            </a:xfrm>
          </p:grpSpPr>
          <p:sp>
            <p:nvSpPr>
              <p:cNvPr id="22" name="Rectangle: Rounded Corners 21">
                <a:extLst>
                  <a:ext uri="{FF2B5EF4-FFF2-40B4-BE49-F238E27FC236}">
                    <a16:creationId xmlns:a16="http://schemas.microsoft.com/office/drawing/2014/main" id="{9F9F57C8-F855-4B11-A45B-95645296520F}"/>
                  </a:ext>
                </a:extLst>
              </p:cNvPr>
              <p:cNvSpPr/>
              <p:nvPr/>
            </p:nvSpPr>
            <p:spPr>
              <a:xfrm>
                <a:off x="866987" y="1808480"/>
                <a:ext cx="3711786" cy="4999489"/>
              </a:xfrm>
              <a:prstGeom prst="roundRect">
                <a:avLst/>
              </a:prstGeom>
              <a:solidFill>
                <a:schemeClr val="bg2">
                  <a:lumMod val="90000"/>
                </a:schemeClr>
              </a:solidFill>
              <a:ln w="1143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23" name="Rectangle: Rounded Corners 22">
                <a:extLst>
                  <a:ext uri="{FF2B5EF4-FFF2-40B4-BE49-F238E27FC236}">
                    <a16:creationId xmlns:a16="http://schemas.microsoft.com/office/drawing/2014/main" id="{8C576050-6C1E-49EE-8178-FFC89C99322F}"/>
                  </a:ext>
                </a:extLst>
              </p:cNvPr>
              <p:cNvSpPr/>
              <p:nvPr/>
            </p:nvSpPr>
            <p:spPr>
              <a:xfrm>
                <a:off x="945222" y="1888877"/>
                <a:ext cx="3555316" cy="4824000"/>
              </a:xfrm>
              <a:prstGeom prst="roundRect">
                <a:avLst/>
              </a:prstGeom>
              <a:noFill/>
              <a:ln w="101600">
                <a:solidFill>
                  <a:srgbClr val="77C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grpSp>
        <p:sp>
          <p:nvSpPr>
            <p:cNvPr id="21" name="TextBox 20">
              <a:extLst>
                <a:ext uri="{FF2B5EF4-FFF2-40B4-BE49-F238E27FC236}">
                  <a16:creationId xmlns:a16="http://schemas.microsoft.com/office/drawing/2014/main" id="{25B22BC4-D66C-45CB-911B-B5FA14AC2DEA}"/>
                </a:ext>
              </a:extLst>
            </p:cNvPr>
            <p:cNvSpPr txBox="1"/>
            <p:nvPr/>
          </p:nvSpPr>
          <p:spPr>
            <a:xfrm>
              <a:off x="4767667" y="1972639"/>
              <a:ext cx="3338643" cy="732508"/>
            </a:xfrm>
            <a:prstGeom prst="rect">
              <a:avLst/>
            </a:prstGeom>
            <a:noFill/>
          </p:spPr>
          <p:txBody>
            <a:bodyPr wrap="square" rtlCol="0">
              <a:spAutoFit/>
            </a:bodyPr>
            <a:lstStyle/>
            <a:p>
              <a:pPr algn="ctr" defTabSz="685800">
                <a:lnSpc>
                  <a:spcPct val="90000"/>
                </a:lnSpc>
                <a:spcBef>
                  <a:spcPct val="0"/>
                </a:spcBef>
                <a:defRPr/>
              </a:pPr>
              <a:r>
                <a:rPr lang="en-GB" sz="3300" dirty="0">
                  <a:solidFill>
                    <a:srgbClr val="202F32"/>
                  </a:solidFill>
                  <a:latin typeface="VAG Rounded" pitchFamily="50" charset="0"/>
                </a:rPr>
                <a:t>Tin</a:t>
              </a:r>
            </a:p>
          </p:txBody>
        </p:sp>
      </p:grpSp>
      <p:grpSp>
        <p:nvGrpSpPr>
          <p:cNvPr id="24" name="Group 23">
            <a:extLst>
              <a:ext uri="{FF2B5EF4-FFF2-40B4-BE49-F238E27FC236}">
                <a16:creationId xmlns:a16="http://schemas.microsoft.com/office/drawing/2014/main" id="{670C4BB1-9FE3-4D5E-91AA-4D6CDE20E37D}"/>
              </a:ext>
            </a:extLst>
          </p:cNvPr>
          <p:cNvGrpSpPr/>
          <p:nvPr/>
        </p:nvGrpSpPr>
        <p:grpSpPr>
          <a:xfrm>
            <a:off x="6202138" y="2090166"/>
            <a:ext cx="2783840" cy="3749617"/>
            <a:chOff x="4581096" y="1808480"/>
            <a:chExt cx="3711786" cy="4999489"/>
          </a:xfrm>
        </p:grpSpPr>
        <p:grpSp>
          <p:nvGrpSpPr>
            <p:cNvPr id="25" name="Group 24">
              <a:extLst>
                <a:ext uri="{FF2B5EF4-FFF2-40B4-BE49-F238E27FC236}">
                  <a16:creationId xmlns:a16="http://schemas.microsoft.com/office/drawing/2014/main" id="{5FC94AED-D51A-4516-975D-C30F46A78DDC}"/>
                </a:ext>
              </a:extLst>
            </p:cNvPr>
            <p:cNvGrpSpPr/>
            <p:nvPr/>
          </p:nvGrpSpPr>
          <p:grpSpPr>
            <a:xfrm>
              <a:off x="4581096" y="1808480"/>
              <a:ext cx="3711786" cy="4999489"/>
              <a:chOff x="866987" y="1808480"/>
              <a:chExt cx="3711786" cy="4999489"/>
            </a:xfrm>
          </p:grpSpPr>
          <p:sp>
            <p:nvSpPr>
              <p:cNvPr id="27" name="Rectangle: Rounded Corners 26">
                <a:extLst>
                  <a:ext uri="{FF2B5EF4-FFF2-40B4-BE49-F238E27FC236}">
                    <a16:creationId xmlns:a16="http://schemas.microsoft.com/office/drawing/2014/main" id="{FD93E103-C337-44D9-9168-F3CC2E9D22F8}"/>
                  </a:ext>
                </a:extLst>
              </p:cNvPr>
              <p:cNvSpPr/>
              <p:nvPr/>
            </p:nvSpPr>
            <p:spPr>
              <a:xfrm>
                <a:off x="866987" y="1808480"/>
                <a:ext cx="3711786" cy="4999489"/>
              </a:xfrm>
              <a:prstGeom prst="roundRect">
                <a:avLst/>
              </a:prstGeom>
              <a:solidFill>
                <a:schemeClr val="bg2">
                  <a:lumMod val="90000"/>
                </a:schemeClr>
              </a:solidFill>
              <a:ln w="1143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28" name="Rectangle: Rounded Corners 27">
                <a:extLst>
                  <a:ext uri="{FF2B5EF4-FFF2-40B4-BE49-F238E27FC236}">
                    <a16:creationId xmlns:a16="http://schemas.microsoft.com/office/drawing/2014/main" id="{1F0D3D93-3914-4265-800F-6CABEC6181C6}"/>
                  </a:ext>
                </a:extLst>
              </p:cNvPr>
              <p:cNvSpPr/>
              <p:nvPr/>
            </p:nvSpPr>
            <p:spPr>
              <a:xfrm>
                <a:off x="945222" y="1888877"/>
                <a:ext cx="3555316" cy="4824000"/>
              </a:xfrm>
              <a:prstGeom prst="roundRect">
                <a:avLst/>
              </a:prstGeom>
              <a:noFill/>
              <a:ln w="101600">
                <a:solidFill>
                  <a:srgbClr val="E2D5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grpSp>
        <p:sp>
          <p:nvSpPr>
            <p:cNvPr id="26" name="TextBox 25">
              <a:extLst>
                <a:ext uri="{FF2B5EF4-FFF2-40B4-BE49-F238E27FC236}">
                  <a16:creationId xmlns:a16="http://schemas.microsoft.com/office/drawing/2014/main" id="{22E3C96B-835B-44EE-AB04-996016EDA88C}"/>
                </a:ext>
              </a:extLst>
            </p:cNvPr>
            <p:cNvSpPr txBox="1"/>
            <p:nvPr/>
          </p:nvSpPr>
          <p:spPr>
            <a:xfrm>
              <a:off x="4767667" y="1972639"/>
              <a:ext cx="3338643" cy="732508"/>
            </a:xfrm>
            <a:prstGeom prst="rect">
              <a:avLst/>
            </a:prstGeom>
            <a:noFill/>
          </p:spPr>
          <p:txBody>
            <a:bodyPr wrap="square" rtlCol="0">
              <a:spAutoFit/>
            </a:bodyPr>
            <a:lstStyle/>
            <a:p>
              <a:pPr algn="ctr" defTabSz="685800">
                <a:lnSpc>
                  <a:spcPct val="90000"/>
                </a:lnSpc>
                <a:spcBef>
                  <a:spcPct val="0"/>
                </a:spcBef>
                <a:defRPr/>
              </a:pPr>
              <a:r>
                <a:rPr lang="en-GB" sz="3300" dirty="0">
                  <a:solidFill>
                    <a:srgbClr val="202F32"/>
                  </a:solidFill>
                  <a:latin typeface="VAG Rounded" pitchFamily="50" charset="0"/>
                </a:rPr>
                <a:t>Copper</a:t>
              </a:r>
            </a:p>
          </p:txBody>
        </p:sp>
      </p:grpSp>
      <p:pic>
        <p:nvPicPr>
          <p:cNvPr id="29" name="Picture 28">
            <a:extLst>
              <a:ext uri="{FF2B5EF4-FFF2-40B4-BE49-F238E27FC236}">
                <a16:creationId xmlns:a16="http://schemas.microsoft.com/office/drawing/2014/main" id="{9E6A348D-9265-4DB7-8D01-1C6AFA17DA09}"/>
              </a:ext>
            </a:extLst>
          </p:cNvPr>
          <p:cNvPicPr>
            <a:picLocks noChangeAspect="1"/>
          </p:cNvPicPr>
          <p:nvPr/>
        </p:nvPicPr>
        <p:blipFill>
          <a:blip r:embed="rId4"/>
          <a:stretch>
            <a:fillRect/>
          </a:stretch>
        </p:blipFill>
        <p:spPr>
          <a:xfrm>
            <a:off x="6631978" y="2637666"/>
            <a:ext cx="2021432" cy="2869770"/>
          </a:xfrm>
          <a:prstGeom prst="rect">
            <a:avLst/>
          </a:prstGeom>
        </p:spPr>
      </p:pic>
      <p:pic>
        <p:nvPicPr>
          <p:cNvPr id="30" name="Picture 29">
            <a:extLst>
              <a:ext uri="{FF2B5EF4-FFF2-40B4-BE49-F238E27FC236}">
                <a16:creationId xmlns:a16="http://schemas.microsoft.com/office/drawing/2014/main" id="{9353AD70-C374-48C3-883E-539363AFAFAF}"/>
              </a:ext>
            </a:extLst>
          </p:cNvPr>
          <p:cNvPicPr>
            <a:picLocks noChangeAspect="1"/>
          </p:cNvPicPr>
          <p:nvPr/>
        </p:nvPicPr>
        <p:blipFill>
          <a:blip r:embed="rId5"/>
          <a:stretch>
            <a:fillRect/>
          </a:stretch>
        </p:blipFill>
        <p:spPr>
          <a:xfrm>
            <a:off x="3570929" y="2833521"/>
            <a:ext cx="2002143" cy="2673915"/>
          </a:xfrm>
          <a:prstGeom prst="rect">
            <a:avLst/>
          </a:prstGeom>
        </p:spPr>
      </p:pic>
      <p:sp>
        <p:nvSpPr>
          <p:cNvPr id="31" name="Rectangle 30">
            <a:extLst>
              <a:ext uri="{FF2B5EF4-FFF2-40B4-BE49-F238E27FC236}">
                <a16:creationId xmlns:a16="http://schemas.microsoft.com/office/drawing/2014/main" id="{B43D0B33-7AC7-4BA4-95F9-66401819FB5C}"/>
              </a:ext>
            </a:extLst>
          </p:cNvPr>
          <p:cNvSpPr/>
          <p:nvPr/>
        </p:nvSpPr>
        <p:spPr>
          <a:xfrm>
            <a:off x="3539773" y="3807865"/>
            <a:ext cx="450779" cy="92515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32" name="Rectangle 31">
            <a:extLst>
              <a:ext uri="{FF2B5EF4-FFF2-40B4-BE49-F238E27FC236}">
                <a16:creationId xmlns:a16="http://schemas.microsoft.com/office/drawing/2014/main" id="{0DF6D35A-8CDA-4C83-9AA3-A0DE09E8440A}"/>
              </a:ext>
            </a:extLst>
          </p:cNvPr>
          <p:cNvSpPr/>
          <p:nvPr/>
        </p:nvSpPr>
        <p:spPr>
          <a:xfrm>
            <a:off x="5183982" y="3807865"/>
            <a:ext cx="450779" cy="92515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33" name="Rectangle 32">
            <a:extLst>
              <a:ext uri="{FF2B5EF4-FFF2-40B4-BE49-F238E27FC236}">
                <a16:creationId xmlns:a16="http://schemas.microsoft.com/office/drawing/2014/main" id="{2612C81F-F96D-42EC-B19D-E4A24B7E4FC0}"/>
              </a:ext>
            </a:extLst>
          </p:cNvPr>
          <p:cNvSpPr/>
          <p:nvPr/>
        </p:nvSpPr>
        <p:spPr>
          <a:xfrm>
            <a:off x="3990551" y="3822026"/>
            <a:ext cx="1193432" cy="957230"/>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34" name="Rectangle 33">
            <a:extLst>
              <a:ext uri="{FF2B5EF4-FFF2-40B4-BE49-F238E27FC236}">
                <a16:creationId xmlns:a16="http://schemas.microsoft.com/office/drawing/2014/main" id="{E91DBED1-915E-486A-9EA6-94AAB1BA30EC}"/>
              </a:ext>
            </a:extLst>
          </p:cNvPr>
          <p:cNvSpPr/>
          <p:nvPr/>
        </p:nvSpPr>
        <p:spPr>
          <a:xfrm>
            <a:off x="3990551" y="4779256"/>
            <a:ext cx="1193432" cy="728180"/>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35" name="Rectangle 34">
            <a:extLst>
              <a:ext uri="{FF2B5EF4-FFF2-40B4-BE49-F238E27FC236}">
                <a16:creationId xmlns:a16="http://schemas.microsoft.com/office/drawing/2014/main" id="{29A09B2D-C712-4B8A-8928-3FAF7B93300F}"/>
              </a:ext>
            </a:extLst>
          </p:cNvPr>
          <p:cNvSpPr/>
          <p:nvPr/>
        </p:nvSpPr>
        <p:spPr>
          <a:xfrm>
            <a:off x="6602756" y="3807865"/>
            <a:ext cx="450779" cy="92515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36" name="Rectangle 35">
            <a:extLst>
              <a:ext uri="{FF2B5EF4-FFF2-40B4-BE49-F238E27FC236}">
                <a16:creationId xmlns:a16="http://schemas.microsoft.com/office/drawing/2014/main" id="{136977DC-7252-4854-BCD9-CAD07550D8A3}"/>
              </a:ext>
            </a:extLst>
          </p:cNvPr>
          <p:cNvSpPr/>
          <p:nvPr/>
        </p:nvSpPr>
        <p:spPr>
          <a:xfrm>
            <a:off x="8246965" y="3807865"/>
            <a:ext cx="450779" cy="92515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37" name="Rectangle 36">
            <a:extLst>
              <a:ext uri="{FF2B5EF4-FFF2-40B4-BE49-F238E27FC236}">
                <a16:creationId xmlns:a16="http://schemas.microsoft.com/office/drawing/2014/main" id="{5F63A19A-58F7-4182-8380-AE4D0AAEFB15}"/>
              </a:ext>
            </a:extLst>
          </p:cNvPr>
          <p:cNvSpPr/>
          <p:nvPr/>
        </p:nvSpPr>
        <p:spPr>
          <a:xfrm>
            <a:off x="7053535" y="3822026"/>
            <a:ext cx="1193432" cy="957230"/>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38" name="Rectangle 37">
            <a:extLst>
              <a:ext uri="{FF2B5EF4-FFF2-40B4-BE49-F238E27FC236}">
                <a16:creationId xmlns:a16="http://schemas.microsoft.com/office/drawing/2014/main" id="{FD488E56-FB81-49F4-99BB-2D84B377DEAA}"/>
              </a:ext>
            </a:extLst>
          </p:cNvPr>
          <p:cNvSpPr/>
          <p:nvPr/>
        </p:nvSpPr>
        <p:spPr>
          <a:xfrm>
            <a:off x="7053535" y="4779256"/>
            <a:ext cx="1193432" cy="728180"/>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39" name="Rectangle 38">
            <a:extLst>
              <a:ext uri="{FF2B5EF4-FFF2-40B4-BE49-F238E27FC236}">
                <a16:creationId xmlns:a16="http://schemas.microsoft.com/office/drawing/2014/main" id="{FA66ACCD-4CEB-4EE4-8D62-D4D10F7DBEFD}"/>
              </a:ext>
            </a:extLst>
          </p:cNvPr>
          <p:cNvSpPr/>
          <p:nvPr/>
        </p:nvSpPr>
        <p:spPr>
          <a:xfrm>
            <a:off x="969692" y="2799881"/>
            <a:ext cx="1193432" cy="1022145"/>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40" name="Rectangle 39">
            <a:extLst>
              <a:ext uri="{FF2B5EF4-FFF2-40B4-BE49-F238E27FC236}">
                <a16:creationId xmlns:a16="http://schemas.microsoft.com/office/drawing/2014/main" id="{D41A9642-A3CF-4E96-BDA6-DDBEA0FEB84D}"/>
              </a:ext>
            </a:extLst>
          </p:cNvPr>
          <p:cNvSpPr/>
          <p:nvPr/>
        </p:nvSpPr>
        <p:spPr>
          <a:xfrm>
            <a:off x="4000913" y="2799881"/>
            <a:ext cx="1193432" cy="1022145"/>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41" name="Rectangle 40">
            <a:extLst>
              <a:ext uri="{FF2B5EF4-FFF2-40B4-BE49-F238E27FC236}">
                <a16:creationId xmlns:a16="http://schemas.microsoft.com/office/drawing/2014/main" id="{FDB06FE1-E761-4BA0-A978-E0602ED01229}"/>
              </a:ext>
            </a:extLst>
          </p:cNvPr>
          <p:cNvSpPr/>
          <p:nvPr/>
        </p:nvSpPr>
        <p:spPr>
          <a:xfrm>
            <a:off x="7053535" y="2637667"/>
            <a:ext cx="1193432" cy="1184360"/>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42" name="TextBox 41">
            <a:extLst>
              <a:ext uri="{FF2B5EF4-FFF2-40B4-BE49-F238E27FC236}">
                <a16:creationId xmlns:a16="http://schemas.microsoft.com/office/drawing/2014/main" id="{CD4BBCB4-DD8F-47ED-985F-1AE4389FF74A}"/>
              </a:ext>
            </a:extLst>
          </p:cNvPr>
          <p:cNvSpPr txBox="1"/>
          <p:nvPr/>
        </p:nvSpPr>
        <p:spPr>
          <a:xfrm>
            <a:off x="8287767" y="868505"/>
            <a:ext cx="881973" cy="369332"/>
          </a:xfrm>
          <a:prstGeom prst="rect">
            <a:avLst/>
          </a:prstGeom>
          <a:noFill/>
        </p:spPr>
        <p:txBody>
          <a:bodyPr wrap="none" rtlCol="0">
            <a:spAutoFit/>
          </a:bodyPr>
          <a:lstStyle/>
          <a:p>
            <a:r>
              <a:rPr lang="en-GB" dirty="0">
                <a:solidFill>
                  <a:schemeClr val="bg1">
                    <a:lumMod val="65000"/>
                  </a:schemeClr>
                </a:solidFill>
              </a:rPr>
              <a:t>[Menu]</a:t>
            </a:r>
          </a:p>
        </p:txBody>
      </p:sp>
      <p:sp>
        <p:nvSpPr>
          <p:cNvPr id="43" name="Rectangle 42">
            <a:hlinkClick r:id="rId6" action="ppaction://hlinksldjump"/>
            <a:extLst>
              <a:ext uri="{FF2B5EF4-FFF2-40B4-BE49-F238E27FC236}">
                <a16:creationId xmlns:a16="http://schemas.microsoft.com/office/drawing/2014/main" id="{A9D1A13E-DC15-4745-AB2B-5EE568A18F5D}"/>
              </a:ext>
            </a:extLst>
          </p:cNvPr>
          <p:cNvSpPr/>
          <p:nvPr/>
        </p:nvSpPr>
        <p:spPr>
          <a:xfrm>
            <a:off x="7758354" y="869492"/>
            <a:ext cx="1385646" cy="52137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4" name="TextBox 43">
            <a:extLst>
              <a:ext uri="{FF2B5EF4-FFF2-40B4-BE49-F238E27FC236}">
                <a16:creationId xmlns:a16="http://schemas.microsoft.com/office/drawing/2014/main" id="{7B0C0CAB-9485-4A00-B680-AE89F321D65A}"/>
              </a:ext>
            </a:extLst>
          </p:cNvPr>
          <p:cNvSpPr txBox="1"/>
          <p:nvPr/>
        </p:nvSpPr>
        <p:spPr>
          <a:xfrm>
            <a:off x="251520" y="1169893"/>
            <a:ext cx="7579354" cy="553998"/>
          </a:xfrm>
          <a:prstGeom prst="rect">
            <a:avLst/>
          </a:prstGeom>
          <a:noFill/>
        </p:spPr>
        <p:txBody>
          <a:bodyPr wrap="square" rtlCol="0">
            <a:spAutoFit/>
          </a:bodyPr>
          <a:lstStyle/>
          <a:p>
            <a:r>
              <a:rPr lang="en-GB" sz="3000" dirty="0">
                <a:solidFill>
                  <a:schemeClr val="bg1">
                    <a:lumMod val="95000"/>
                  </a:schemeClr>
                </a:solidFill>
              </a:rPr>
              <a:t>In every Stage, you earn parts to upgrade Rusty.</a:t>
            </a:r>
          </a:p>
        </p:txBody>
      </p:sp>
    </p:spTree>
    <p:extLst>
      <p:ext uri="{BB962C8B-B14F-4D97-AF65-F5344CB8AC3E}">
        <p14:creationId xmlns:p14="http://schemas.microsoft.com/office/powerpoint/2010/main" val="6567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9" presetClass="exit" presetSubtype="0" fill="hold" grpId="0" nodeType="afterEffect">
                                  <p:stCondLst>
                                    <p:cond delay="0"/>
                                  </p:stCondLst>
                                  <p:childTnLst>
                                    <p:animEffect transition="out" filter="dissolv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par>
                          <p:cTn id="12" fill="hold">
                            <p:stCondLst>
                              <p:cond delay="1000"/>
                            </p:stCondLst>
                            <p:childTnLst>
                              <p:par>
                                <p:cTn id="13" presetID="9" presetClass="exit" presetSubtype="0" fill="hold" grpId="0" nodeType="afterEffect">
                                  <p:stCondLst>
                                    <p:cond delay="0"/>
                                  </p:stCondLst>
                                  <p:childTnLst>
                                    <p:animEffect transition="out" filter="dissolv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par>
                          <p:cTn id="16" fill="hold">
                            <p:stCondLst>
                              <p:cond delay="1500"/>
                            </p:stCondLst>
                            <p:childTnLst>
                              <p:par>
                                <p:cTn id="17" presetID="9" presetClass="exit" presetSubtype="0" fill="hold" grpId="0" nodeType="afterEffect">
                                  <p:stCondLst>
                                    <p:cond delay="0"/>
                                  </p:stCondLst>
                                  <p:childTnLst>
                                    <p:animEffect transition="out" filter="dissolv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par>
                          <p:cTn id="20" fill="hold">
                            <p:stCondLst>
                              <p:cond delay="2000"/>
                            </p:stCondLst>
                            <p:childTnLst>
                              <p:par>
                                <p:cTn id="21" presetID="9" presetClass="exit" presetSubtype="0" fill="hold" grpId="0" nodeType="afterEffect">
                                  <p:stCondLst>
                                    <p:cond delay="0"/>
                                  </p:stCondLst>
                                  <p:childTnLst>
                                    <p:animEffect transition="out" filter="dissolve">
                                      <p:cBhvr>
                                        <p:cTn id="22" dur="500"/>
                                        <p:tgtEl>
                                          <p:spTgt spid="39"/>
                                        </p:tgtEl>
                                      </p:cBhvr>
                                    </p:animEffect>
                                    <p:set>
                                      <p:cBhvr>
                                        <p:cTn id="23" dur="1" fill="hold">
                                          <p:stCondLst>
                                            <p:cond delay="499"/>
                                          </p:stCondLst>
                                        </p:cTn>
                                        <p:tgtEl>
                                          <p:spTgt spid="39"/>
                                        </p:tgtEl>
                                        <p:attrNameLst>
                                          <p:attrName>style.visibility</p:attrName>
                                        </p:attrNameLst>
                                      </p:cBhvr>
                                      <p:to>
                                        <p:strVal val="hidden"/>
                                      </p:to>
                                    </p:set>
                                  </p:childTnLst>
                                </p:cTn>
                              </p:par>
                            </p:childTnLst>
                          </p:cTn>
                        </p:par>
                        <p:par>
                          <p:cTn id="24" fill="hold">
                            <p:stCondLst>
                              <p:cond delay="2500"/>
                            </p:stCondLst>
                            <p:childTnLst>
                              <p:par>
                                <p:cTn id="25" presetID="9" presetClass="exit" presetSubtype="0" fill="hold" grpId="0" nodeType="afterEffect">
                                  <p:stCondLst>
                                    <p:cond delay="0"/>
                                  </p:stCondLst>
                                  <p:childTnLst>
                                    <p:animEffect transition="out" filter="dissolv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childTnLst>
                          </p:cTn>
                        </p:par>
                        <p:par>
                          <p:cTn id="28" fill="hold">
                            <p:stCondLst>
                              <p:cond delay="3000"/>
                            </p:stCondLst>
                            <p:childTnLst>
                              <p:par>
                                <p:cTn id="29" presetID="9" presetClass="exit" presetSubtype="0" fill="hold" grpId="0" nodeType="afterEffect">
                                  <p:stCondLst>
                                    <p:cond delay="0"/>
                                  </p:stCondLst>
                                  <p:childTnLst>
                                    <p:animEffect transition="out" filter="dissolv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childTnLst>
                          </p:cTn>
                        </p:par>
                        <p:par>
                          <p:cTn id="32" fill="hold">
                            <p:stCondLst>
                              <p:cond delay="3500"/>
                            </p:stCondLst>
                            <p:childTnLst>
                              <p:par>
                                <p:cTn id="33" presetID="9" presetClass="exit" presetSubtype="0" fill="hold" grpId="0" nodeType="afterEffect">
                                  <p:stCondLst>
                                    <p:cond delay="0"/>
                                  </p:stCondLst>
                                  <p:childTnLst>
                                    <p:animEffect transition="out" filter="dissolve">
                                      <p:cBhvr>
                                        <p:cTn id="34" dur="500"/>
                                        <p:tgtEl>
                                          <p:spTgt spid="32"/>
                                        </p:tgtEl>
                                      </p:cBhvr>
                                    </p:animEffect>
                                    <p:set>
                                      <p:cBhvr>
                                        <p:cTn id="35" dur="1" fill="hold">
                                          <p:stCondLst>
                                            <p:cond delay="499"/>
                                          </p:stCondLst>
                                        </p:cTn>
                                        <p:tgtEl>
                                          <p:spTgt spid="32"/>
                                        </p:tgtEl>
                                        <p:attrNameLst>
                                          <p:attrName>style.visibility</p:attrName>
                                        </p:attrNameLst>
                                      </p:cBhvr>
                                      <p:to>
                                        <p:strVal val="hidden"/>
                                      </p:to>
                                    </p:set>
                                  </p:childTnLst>
                                </p:cTn>
                              </p:par>
                            </p:childTnLst>
                          </p:cTn>
                        </p:par>
                        <p:par>
                          <p:cTn id="36" fill="hold">
                            <p:stCondLst>
                              <p:cond delay="4000"/>
                            </p:stCondLst>
                            <p:childTnLst>
                              <p:par>
                                <p:cTn id="37" presetID="9" presetClass="exit" presetSubtype="0" fill="hold" grpId="0" nodeType="afterEffect">
                                  <p:stCondLst>
                                    <p:cond delay="0"/>
                                  </p:stCondLst>
                                  <p:childTnLst>
                                    <p:animEffect transition="out" filter="dissolve">
                                      <p:cBhvr>
                                        <p:cTn id="38" dur="500"/>
                                        <p:tgtEl>
                                          <p:spTgt spid="34"/>
                                        </p:tgtEl>
                                      </p:cBhvr>
                                    </p:animEffect>
                                    <p:set>
                                      <p:cBhvr>
                                        <p:cTn id="39" dur="1" fill="hold">
                                          <p:stCondLst>
                                            <p:cond delay="499"/>
                                          </p:stCondLst>
                                        </p:cTn>
                                        <p:tgtEl>
                                          <p:spTgt spid="34"/>
                                        </p:tgtEl>
                                        <p:attrNameLst>
                                          <p:attrName>style.visibility</p:attrName>
                                        </p:attrNameLst>
                                      </p:cBhvr>
                                      <p:to>
                                        <p:strVal val="hidden"/>
                                      </p:to>
                                    </p:set>
                                  </p:childTnLst>
                                </p:cTn>
                              </p:par>
                            </p:childTnLst>
                          </p:cTn>
                        </p:par>
                        <p:par>
                          <p:cTn id="40" fill="hold">
                            <p:stCondLst>
                              <p:cond delay="4500"/>
                            </p:stCondLst>
                            <p:childTnLst>
                              <p:par>
                                <p:cTn id="41" presetID="9" presetClass="exit" presetSubtype="0" fill="hold" grpId="0" nodeType="afterEffect">
                                  <p:stCondLst>
                                    <p:cond delay="0"/>
                                  </p:stCondLst>
                                  <p:childTnLst>
                                    <p:animEffect transition="out" filter="dissolve">
                                      <p:cBhvr>
                                        <p:cTn id="42" dur="500"/>
                                        <p:tgtEl>
                                          <p:spTgt spid="40"/>
                                        </p:tgtEl>
                                      </p:cBhvr>
                                    </p:animEffect>
                                    <p:set>
                                      <p:cBhvr>
                                        <p:cTn id="43" dur="1" fill="hold">
                                          <p:stCondLst>
                                            <p:cond delay="499"/>
                                          </p:stCondLst>
                                        </p:cTn>
                                        <p:tgtEl>
                                          <p:spTgt spid="40"/>
                                        </p:tgtEl>
                                        <p:attrNameLst>
                                          <p:attrName>style.visibility</p:attrName>
                                        </p:attrNameLst>
                                      </p:cBhvr>
                                      <p:to>
                                        <p:strVal val="hidden"/>
                                      </p:to>
                                    </p:set>
                                  </p:childTnLst>
                                </p:cTn>
                              </p:par>
                            </p:childTnLst>
                          </p:cTn>
                        </p:par>
                        <p:par>
                          <p:cTn id="44" fill="hold">
                            <p:stCondLst>
                              <p:cond delay="5000"/>
                            </p:stCondLst>
                            <p:childTnLst>
                              <p:par>
                                <p:cTn id="45" presetID="9" presetClass="exit" presetSubtype="0" fill="hold" grpId="0" nodeType="afterEffect">
                                  <p:stCondLst>
                                    <p:cond delay="0"/>
                                  </p:stCondLst>
                                  <p:childTnLst>
                                    <p:animEffect transition="out" filter="dissolv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childTnLst>
                          </p:cTn>
                        </p:par>
                        <p:par>
                          <p:cTn id="48" fill="hold">
                            <p:stCondLst>
                              <p:cond delay="5500"/>
                            </p:stCondLst>
                            <p:childTnLst>
                              <p:par>
                                <p:cTn id="49" presetID="9" presetClass="exit" presetSubtype="0" fill="hold" grpId="0" nodeType="afterEffect">
                                  <p:stCondLst>
                                    <p:cond delay="0"/>
                                  </p:stCondLst>
                                  <p:childTnLst>
                                    <p:animEffect transition="out" filter="dissolve">
                                      <p:cBhvr>
                                        <p:cTn id="50" dur="500"/>
                                        <p:tgtEl>
                                          <p:spTgt spid="37"/>
                                        </p:tgtEl>
                                      </p:cBhvr>
                                    </p:animEffect>
                                    <p:set>
                                      <p:cBhvr>
                                        <p:cTn id="51" dur="1" fill="hold">
                                          <p:stCondLst>
                                            <p:cond delay="499"/>
                                          </p:stCondLst>
                                        </p:cTn>
                                        <p:tgtEl>
                                          <p:spTgt spid="37"/>
                                        </p:tgtEl>
                                        <p:attrNameLst>
                                          <p:attrName>style.visibility</p:attrName>
                                        </p:attrNameLst>
                                      </p:cBhvr>
                                      <p:to>
                                        <p:strVal val="hidden"/>
                                      </p:to>
                                    </p:set>
                                  </p:childTnLst>
                                </p:cTn>
                              </p:par>
                            </p:childTnLst>
                          </p:cTn>
                        </p:par>
                        <p:par>
                          <p:cTn id="52" fill="hold">
                            <p:stCondLst>
                              <p:cond delay="6000"/>
                            </p:stCondLst>
                            <p:childTnLst>
                              <p:par>
                                <p:cTn id="53" presetID="9" presetClass="exit" presetSubtype="0" fill="hold" grpId="0" nodeType="afterEffect">
                                  <p:stCondLst>
                                    <p:cond delay="0"/>
                                  </p:stCondLst>
                                  <p:childTnLst>
                                    <p:animEffect transition="out" filter="dissolve">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childTnLst>
                          </p:cTn>
                        </p:par>
                        <p:par>
                          <p:cTn id="56" fill="hold">
                            <p:stCondLst>
                              <p:cond delay="6500"/>
                            </p:stCondLst>
                            <p:childTnLst>
                              <p:par>
                                <p:cTn id="57" presetID="9" presetClass="exit" presetSubtype="0" fill="hold" grpId="0" nodeType="afterEffect">
                                  <p:stCondLst>
                                    <p:cond delay="0"/>
                                  </p:stCondLst>
                                  <p:childTnLst>
                                    <p:animEffect transition="out" filter="dissolve">
                                      <p:cBhvr>
                                        <p:cTn id="58" dur="500"/>
                                        <p:tgtEl>
                                          <p:spTgt spid="38"/>
                                        </p:tgtEl>
                                      </p:cBhvr>
                                    </p:animEffect>
                                    <p:set>
                                      <p:cBhvr>
                                        <p:cTn id="59" dur="1" fill="hold">
                                          <p:stCondLst>
                                            <p:cond delay="499"/>
                                          </p:stCondLst>
                                        </p:cTn>
                                        <p:tgtEl>
                                          <p:spTgt spid="38"/>
                                        </p:tgtEl>
                                        <p:attrNameLst>
                                          <p:attrName>style.visibility</p:attrName>
                                        </p:attrNameLst>
                                      </p:cBhvr>
                                      <p:to>
                                        <p:strVal val="hidden"/>
                                      </p:to>
                                    </p:set>
                                  </p:childTnLst>
                                </p:cTn>
                              </p:par>
                            </p:childTnLst>
                          </p:cTn>
                        </p:par>
                        <p:par>
                          <p:cTn id="60" fill="hold">
                            <p:stCondLst>
                              <p:cond delay="7000"/>
                            </p:stCondLst>
                            <p:childTnLst>
                              <p:par>
                                <p:cTn id="61" presetID="9" presetClass="exit" presetSubtype="0" fill="hold" grpId="0" nodeType="afterEffect">
                                  <p:stCondLst>
                                    <p:cond delay="0"/>
                                  </p:stCondLst>
                                  <p:childTnLst>
                                    <p:animEffect transition="out" filter="dissolve">
                                      <p:cBhvr>
                                        <p:cTn id="62" dur="500"/>
                                        <p:tgtEl>
                                          <p:spTgt spid="41"/>
                                        </p:tgtEl>
                                      </p:cBhvr>
                                    </p:animEffect>
                                    <p:set>
                                      <p:cBhvr>
                                        <p:cTn id="63"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19F8E1DF-077B-4069-8952-A161975CFF60}"/>
              </a:ext>
            </a:extLst>
          </p:cNvPr>
          <p:cNvGrpSpPr/>
          <p:nvPr/>
        </p:nvGrpSpPr>
        <p:grpSpPr>
          <a:xfrm>
            <a:off x="8514437" y="857251"/>
            <a:ext cx="629563" cy="5143499"/>
            <a:chOff x="11352582" y="2"/>
            <a:chExt cx="839417" cy="6857998"/>
          </a:xfrm>
        </p:grpSpPr>
        <p:sp>
          <p:nvSpPr>
            <p:cNvPr id="25" name="Rectangle 24">
              <a:extLst>
                <a:ext uri="{FF2B5EF4-FFF2-40B4-BE49-F238E27FC236}">
                  <a16:creationId xmlns:a16="http://schemas.microsoft.com/office/drawing/2014/main" id="{EA76A2F2-9154-48ED-8539-A02C07F41866}"/>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object 6">
              <a:extLst>
                <a:ext uri="{FF2B5EF4-FFF2-40B4-BE49-F238E27FC236}">
                  <a16:creationId xmlns:a16="http://schemas.microsoft.com/office/drawing/2014/main" id="{172EDBD7-164B-4D1A-95BD-3895F6324465}"/>
                </a:ext>
              </a:extLst>
            </p:cNvPr>
            <p:cNvSpPr/>
            <p:nvPr/>
          </p:nvSpPr>
          <p:spPr>
            <a:xfrm>
              <a:off x="11490032" y="6495313"/>
              <a:ext cx="624052" cy="196024"/>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sz="1350" dirty="0"/>
            </a:p>
          </p:txBody>
        </p:sp>
      </p:grpSp>
      <p:sp>
        <p:nvSpPr>
          <p:cNvPr id="27" name="object 4">
            <a:extLst>
              <a:ext uri="{FF2B5EF4-FFF2-40B4-BE49-F238E27FC236}">
                <a16:creationId xmlns:a16="http://schemas.microsoft.com/office/drawing/2014/main" id="{1420714F-FB26-4315-ADB7-790400551FFB}"/>
              </a:ext>
            </a:extLst>
          </p:cNvPr>
          <p:cNvSpPr/>
          <p:nvPr/>
        </p:nvSpPr>
        <p:spPr>
          <a:xfrm>
            <a:off x="8072142" y="4203569"/>
            <a:ext cx="1071943" cy="1797181"/>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sz="1350" dirty="0"/>
          </a:p>
        </p:txBody>
      </p:sp>
      <p:sp>
        <p:nvSpPr>
          <p:cNvPr id="28" name="TextBox 27">
            <a:extLst>
              <a:ext uri="{FF2B5EF4-FFF2-40B4-BE49-F238E27FC236}">
                <a16:creationId xmlns:a16="http://schemas.microsoft.com/office/drawing/2014/main" id="{09735745-0027-492A-950D-8C6596966819}"/>
              </a:ext>
            </a:extLst>
          </p:cNvPr>
          <p:cNvSpPr txBox="1"/>
          <p:nvPr/>
        </p:nvSpPr>
        <p:spPr>
          <a:xfrm>
            <a:off x="8477242" y="868506"/>
            <a:ext cx="646331" cy="276999"/>
          </a:xfrm>
          <a:prstGeom prst="rect">
            <a:avLst/>
          </a:prstGeom>
          <a:noFill/>
        </p:spPr>
        <p:txBody>
          <a:bodyPr wrap="none" rtlCol="0">
            <a:spAutoFit/>
          </a:bodyPr>
          <a:lstStyle/>
          <a:p>
            <a:pPr algn="r"/>
            <a:r>
              <a:rPr lang="en-GB" sz="1200" dirty="0">
                <a:solidFill>
                  <a:schemeClr val="bg1">
                    <a:lumMod val="65000"/>
                  </a:schemeClr>
                </a:solidFill>
              </a:rPr>
              <a:t>[Menu]</a:t>
            </a:r>
          </a:p>
        </p:txBody>
      </p:sp>
      <p:sp>
        <p:nvSpPr>
          <p:cNvPr id="29" name="Rectangle 28">
            <a:hlinkClick r:id="rId5" action="ppaction://hlinksldjump"/>
            <a:extLst>
              <a:ext uri="{FF2B5EF4-FFF2-40B4-BE49-F238E27FC236}">
                <a16:creationId xmlns:a16="http://schemas.microsoft.com/office/drawing/2014/main" id="{430FA332-B985-4AD3-A559-7B981816AC11}"/>
              </a:ext>
            </a:extLst>
          </p:cNvPr>
          <p:cNvSpPr/>
          <p:nvPr/>
        </p:nvSpPr>
        <p:spPr>
          <a:xfrm>
            <a:off x="7758354" y="855400"/>
            <a:ext cx="1385646" cy="52137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0" name="Graphic 29">
            <a:extLst>
              <a:ext uri="{FF2B5EF4-FFF2-40B4-BE49-F238E27FC236}">
                <a16:creationId xmlns:a16="http://schemas.microsoft.com/office/drawing/2014/main" id="{DE609457-08B1-4370-BA87-251F8BB4D9F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3329862" y="2564905"/>
            <a:ext cx="1904578" cy="1982543"/>
          </a:xfrm>
          <a:prstGeom prst="rect">
            <a:avLst/>
          </a:prstGeom>
        </p:spPr>
      </p:pic>
      <p:sp>
        <p:nvSpPr>
          <p:cNvPr id="31" name="Oval 30">
            <a:extLst>
              <a:ext uri="{FF2B5EF4-FFF2-40B4-BE49-F238E27FC236}">
                <a16:creationId xmlns:a16="http://schemas.microsoft.com/office/drawing/2014/main" id="{F451358A-0B79-493D-8164-BC19338FDB08}"/>
              </a:ext>
            </a:extLst>
          </p:cNvPr>
          <p:cNvSpPr/>
          <p:nvPr/>
        </p:nvSpPr>
        <p:spPr>
          <a:xfrm>
            <a:off x="3059832" y="2348880"/>
            <a:ext cx="2484276" cy="24842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2" name="Rectangle: Rounded Corners 31">
            <a:extLst>
              <a:ext uri="{FF2B5EF4-FFF2-40B4-BE49-F238E27FC236}">
                <a16:creationId xmlns:a16="http://schemas.microsoft.com/office/drawing/2014/main" id="{C8F838C4-C8C4-4270-8491-ED97394A1FF2}"/>
              </a:ext>
            </a:extLst>
          </p:cNvPr>
          <p:cNvSpPr/>
          <p:nvPr/>
        </p:nvSpPr>
        <p:spPr>
          <a:xfrm>
            <a:off x="683435" y="1116087"/>
            <a:ext cx="1944216" cy="1232794"/>
          </a:xfrm>
          <a:prstGeom prst="roundRect">
            <a:avLst/>
          </a:prstGeom>
          <a:solidFill>
            <a:srgbClr val="CC158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t>20 levels</a:t>
            </a:r>
          </a:p>
        </p:txBody>
      </p:sp>
      <p:sp>
        <p:nvSpPr>
          <p:cNvPr id="33" name="Rectangle: Rounded Corners 32">
            <a:extLst>
              <a:ext uri="{FF2B5EF4-FFF2-40B4-BE49-F238E27FC236}">
                <a16:creationId xmlns:a16="http://schemas.microsoft.com/office/drawing/2014/main" id="{E3472187-B9DE-46CD-920E-8F9EAE980C76}"/>
              </a:ext>
            </a:extLst>
          </p:cNvPr>
          <p:cNvSpPr/>
          <p:nvPr/>
        </p:nvSpPr>
        <p:spPr>
          <a:xfrm>
            <a:off x="6237889" y="1116085"/>
            <a:ext cx="1944216" cy="2096891"/>
          </a:xfrm>
          <a:prstGeom prst="roundRect">
            <a:avLst/>
          </a:prstGeom>
          <a:solidFill>
            <a:srgbClr val="F4791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t>Correctly answer as many as you can</a:t>
            </a:r>
          </a:p>
        </p:txBody>
      </p:sp>
      <p:sp>
        <p:nvSpPr>
          <p:cNvPr id="34" name="Rectangle: Rounded Corners 33">
            <a:extLst>
              <a:ext uri="{FF2B5EF4-FFF2-40B4-BE49-F238E27FC236}">
                <a16:creationId xmlns:a16="http://schemas.microsoft.com/office/drawing/2014/main" id="{D4BF1986-870E-4F72-8297-880816B660A1}"/>
              </a:ext>
            </a:extLst>
          </p:cNvPr>
          <p:cNvSpPr/>
          <p:nvPr/>
        </p:nvSpPr>
        <p:spPr>
          <a:xfrm>
            <a:off x="683435" y="4485762"/>
            <a:ext cx="1944216" cy="1232794"/>
          </a:xfrm>
          <a:prstGeom prst="roundRect">
            <a:avLst/>
          </a:prstGeom>
          <a:solidFill>
            <a:srgbClr val="00999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t>60 seconds</a:t>
            </a:r>
          </a:p>
        </p:txBody>
      </p:sp>
      <p:sp>
        <p:nvSpPr>
          <p:cNvPr id="35" name="Rectangle: Rounded Corners 34">
            <a:extLst>
              <a:ext uri="{FF2B5EF4-FFF2-40B4-BE49-F238E27FC236}">
                <a16:creationId xmlns:a16="http://schemas.microsoft.com/office/drawing/2014/main" id="{25253D01-12E6-4BA1-80E9-E6016FE521E9}"/>
              </a:ext>
            </a:extLst>
          </p:cNvPr>
          <p:cNvSpPr/>
          <p:nvPr/>
        </p:nvSpPr>
        <p:spPr>
          <a:xfrm>
            <a:off x="683435" y="2888940"/>
            <a:ext cx="1944216" cy="1232794"/>
          </a:xfrm>
          <a:prstGeom prst="roundRect">
            <a:avLst/>
          </a:prstGeom>
          <a:solidFill>
            <a:srgbClr val="784B9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t>Different skills</a:t>
            </a:r>
          </a:p>
        </p:txBody>
      </p:sp>
      <p:sp>
        <p:nvSpPr>
          <p:cNvPr id="36" name="Rectangle: Rounded Corners 35">
            <a:extLst>
              <a:ext uri="{FF2B5EF4-FFF2-40B4-BE49-F238E27FC236}">
                <a16:creationId xmlns:a16="http://schemas.microsoft.com/office/drawing/2014/main" id="{F3139682-F0E0-4707-AB6C-5CCD923BA39A}"/>
              </a:ext>
            </a:extLst>
          </p:cNvPr>
          <p:cNvSpPr/>
          <p:nvPr/>
        </p:nvSpPr>
        <p:spPr>
          <a:xfrm>
            <a:off x="6237889" y="3429001"/>
            <a:ext cx="1944216" cy="2281296"/>
          </a:xfrm>
          <a:prstGeom prst="roundRect">
            <a:avLst/>
          </a:prstGeom>
          <a:solidFill>
            <a:srgbClr val="009EE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Correctly answering 12 questions unlocks next level</a:t>
            </a:r>
          </a:p>
        </p:txBody>
      </p:sp>
      <p:cxnSp>
        <p:nvCxnSpPr>
          <p:cNvPr id="37" name="Straight Connector 36">
            <a:extLst>
              <a:ext uri="{FF2B5EF4-FFF2-40B4-BE49-F238E27FC236}">
                <a16:creationId xmlns:a16="http://schemas.microsoft.com/office/drawing/2014/main" id="{17A09090-E80B-4976-92AF-AF9777D40A7E}"/>
              </a:ext>
            </a:extLst>
          </p:cNvPr>
          <p:cNvCxnSpPr>
            <a:cxnSpLocks/>
            <a:stCxn id="32" idx="3"/>
            <a:endCxn id="31" idx="1"/>
          </p:cNvCxnSpPr>
          <p:nvPr/>
        </p:nvCxnSpPr>
        <p:spPr>
          <a:xfrm>
            <a:off x="2627651" y="1732484"/>
            <a:ext cx="795995" cy="980210"/>
          </a:xfrm>
          <a:prstGeom prst="line">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EFF2719-F8AE-45BE-93C7-423FF23F1A7D}"/>
              </a:ext>
            </a:extLst>
          </p:cNvPr>
          <p:cNvCxnSpPr>
            <a:cxnSpLocks/>
            <a:stCxn id="35" idx="3"/>
            <a:endCxn id="31" idx="2"/>
          </p:cNvCxnSpPr>
          <p:nvPr/>
        </p:nvCxnSpPr>
        <p:spPr>
          <a:xfrm>
            <a:off x="2627652" y="3505338"/>
            <a:ext cx="432181" cy="85681"/>
          </a:xfrm>
          <a:prstGeom prst="line">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B605249-FF1A-4FBF-8E63-814FD3CA1376}"/>
              </a:ext>
            </a:extLst>
          </p:cNvPr>
          <p:cNvCxnSpPr>
            <a:cxnSpLocks/>
            <a:stCxn id="34" idx="3"/>
            <a:endCxn id="31" idx="3"/>
          </p:cNvCxnSpPr>
          <p:nvPr/>
        </p:nvCxnSpPr>
        <p:spPr>
          <a:xfrm flipV="1">
            <a:off x="2627651" y="4469343"/>
            <a:ext cx="795995" cy="632816"/>
          </a:xfrm>
          <a:prstGeom prst="line">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BFE0B88-EBF8-436E-AE4F-838C378E4310}"/>
              </a:ext>
            </a:extLst>
          </p:cNvPr>
          <p:cNvCxnSpPr>
            <a:cxnSpLocks/>
            <a:stCxn id="36" idx="1"/>
            <a:endCxn id="31" idx="5"/>
          </p:cNvCxnSpPr>
          <p:nvPr/>
        </p:nvCxnSpPr>
        <p:spPr>
          <a:xfrm flipH="1" flipV="1">
            <a:off x="5180294" y="4469342"/>
            <a:ext cx="1057595" cy="100307"/>
          </a:xfrm>
          <a:prstGeom prst="line">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CC28A9B-F478-48C2-B30E-5FF812A42B9E}"/>
              </a:ext>
            </a:extLst>
          </p:cNvPr>
          <p:cNvCxnSpPr>
            <a:cxnSpLocks/>
            <a:stCxn id="33" idx="1"/>
            <a:endCxn id="31" idx="7"/>
          </p:cNvCxnSpPr>
          <p:nvPr/>
        </p:nvCxnSpPr>
        <p:spPr>
          <a:xfrm flipH="1">
            <a:off x="5180294" y="2164531"/>
            <a:ext cx="1057595" cy="548163"/>
          </a:xfrm>
          <a:prstGeom prst="line">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084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8514437" y="857251"/>
            <a:ext cx="629563" cy="5143499"/>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object 4"/>
          <p:cNvSpPr/>
          <p:nvPr/>
        </p:nvSpPr>
        <p:spPr>
          <a:xfrm>
            <a:off x="8072142" y="4203569"/>
            <a:ext cx="1071943" cy="1797181"/>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sz="1350" dirty="0"/>
          </a:p>
        </p:txBody>
      </p:sp>
      <p:sp>
        <p:nvSpPr>
          <p:cNvPr id="5" name="object 5"/>
          <p:cNvSpPr/>
          <p:nvPr/>
        </p:nvSpPr>
        <p:spPr>
          <a:xfrm>
            <a:off x="144395" y="5662489"/>
            <a:ext cx="198596" cy="198596"/>
          </a:xfrm>
          <a:custGeom>
            <a:avLst/>
            <a:gdLst/>
            <a:ahLst/>
            <a:cxnLst/>
            <a:rect l="l" t="t" r="r" b="b"/>
            <a:pathLst>
              <a:path w="264795" h="264795">
                <a:moveTo>
                  <a:pt x="132334" y="0"/>
                </a:moveTo>
                <a:lnTo>
                  <a:pt x="90505" y="6747"/>
                </a:lnTo>
                <a:lnTo>
                  <a:pt x="54178" y="25536"/>
                </a:lnTo>
                <a:lnTo>
                  <a:pt x="25532" y="54186"/>
                </a:lnTo>
                <a:lnTo>
                  <a:pt x="6746" y="90516"/>
                </a:lnTo>
                <a:lnTo>
                  <a:pt x="0" y="132346"/>
                </a:lnTo>
                <a:lnTo>
                  <a:pt x="6746" y="174175"/>
                </a:lnTo>
                <a:lnTo>
                  <a:pt x="25532" y="210502"/>
                </a:lnTo>
                <a:lnTo>
                  <a:pt x="54178" y="239148"/>
                </a:lnTo>
                <a:lnTo>
                  <a:pt x="90505" y="257934"/>
                </a:lnTo>
                <a:lnTo>
                  <a:pt x="132334" y="264680"/>
                </a:lnTo>
                <a:lnTo>
                  <a:pt x="174162" y="257934"/>
                </a:lnTo>
                <a:lnTo>
                  <a:pt x="210489" y="239148"/>
                </a:lnTo>
                <a:lnTo>
                  <a:pt x="239135" y="210502"/>
                </a:lnTo>
                <a:lnTo>
                  <a:pt x="257921" y="174175"/>
                </a:lnTo>
                <a:lnTo>
                  <a:pt x="264668" y="132346"/>
                </a:lnTo>
                <a:lnTo>
                  <a:pt x="257921" y="90516"/>
                </a:lnTo>
                <a:lnTo>
                  <a:pt x="239135" y="54186"/>
                </a:lnTo>
                <a:lnTo>
                  <a:pt x="210489" y="25536"/>
                </a:lnTo>
                <a:lnTo>
                  <a:pt x="174162" y="6747"/>
                </a:lnTo>
                <a:lnTo>
                  <a:pt x="132334" y="0"/>
                </a:lnTo>
                <a:close/>
              </a:path>
            </a:pathLst>
          </a:custGeom>
          <a:solidFill>
            <a:srgbClr val="06B4B2"/>
          </a:solidFill>
        </p:spPr>
        <p:txBody>
          <a:bodyPr wrap="square" lIns="0" tIns="0" rIns="0" bIns="0" rtlCol="0"/>
          <a:lstStyle/>
          <a:p>
            <a:endParaRPr sz="1350" dirty="0"/>
          </a:p>
        </p:txBody>
      </p:sp>
      <p:sp>
        <p:nvSpPr>
          <p:cNvPr id="6" name="object 6"/>
          <p:cNvSpPr/>
          <p:nvPr/>
        </p:nvSpPr>
        <p:spPr>
          <a:xfrm>
            <a:off x="8617524" y="5728735"/>
            <a:ext cx="468039" cy="147018"/>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sz="1350" dirty="0"/>
          </a:p>
        </p:txBody>
      </p:sp>
      <p:sp>
        <p:nvSpPr>
          <p:cNvPr id="7" name="object 7"/>
          <p:cNvSpPr txBox="1"/>
          <p:nvPr/>
        </p:nvSpPr>
        <p:spPr>
          <a:xfrm>
            <a:off x="162607" y="5705820"/>
            <a:ext cx="162401" cy="105318"/>
          </a:xfrm>
          <a:prstGeom prst="rect">
            <a:avLst/>
          </a:prstGeom>
        </p:spPr>
        <p:txBody>
          <a:bodyPr vert="horz" wrap="square" lIns="0" tIns="1429" rIns="0" bIns="0" rtlCol="0">
            <a:spAutoFit/>
          </a:bodyPr>
          <a:lstStyle/>
          <a:p>
            <a:pPr marL="9525">
              <a:spcBef>
                <a:spcPts val="11"/>
              </a:spcBef>
            </a:pPr>
            <a:r>
              <a:rPr sz="675" b="1" spc="-4" dirty="0">
                <a:solidFill>
                  <a:srgbClr val="FFFFFF"/>
                </a:solidFill>
                <a:latin typeface="Arial"/>
                <a:cs typeface="Arial"/>
              </a:rPr>
              <a:t>100</a:t>
            </a:r>
            <a:endParaRPr sz="675" dirty="0">
              <a:latin typeface="Arial"/>
              <a:cs typeface="Arial"/>
            </a:endParaRPr>
          </a:p>
        </p:txBody>
      </p:sp>
      <p:sp>
        <p:nvSpPr>
          <p:cNvPr id="11" name="object 2">
            <a:extLst>
              <a:ext uri="{FF2B5EF4-FFF2-40B4-BE49-F238E27FC236}">
                <a16:creationId xmlns:a16="http://schemas.microsoft.com/office/drawing/2014/main" id="{B6C84A32-A0E8-114F-B83B-1EA47265B40C}"/>
              </a:ext>
            </a:extLst>
          </p:cNvPr>
          <p:cNvSpPr txBox="1">
            <a:spLocks/>
          </p:cNvSpPr>
          <p:nvPr/>
        </p:nvSpPr>
        <p:spPr>
          <a:xfrm rot="5400000">
            <a:off x="7257225" y="2657044"/>
            <a:ext cx="3200401" cy="286617"/>
          </a:xfrm>
          <a:prstGeom prst="rect">
            <a:avLst/>
          </a:prstGeom>
        </p:spPr>
        <p:txBody>
          <a:bodyPr vert="horz" wrap="square" lIns="0" tIns="9525" rIns="0" bIns="0" rtlCol="0" anchor="ctr">
            <a:spAutoFit/>
          </a:bodyPr>
          <a:lstStyle>
            <a:lvl1pPr>
              <a:defRPr>
                <a:latin typeface="+mj-lt"/>
                <a:ea typeface="+mj-ea"/>
                <a:cs typeface="+mj-cs"/>
              </a:defRPr>
            </a:lvl1pPr>
          </a:lstStyle>
          <a:p>
            <a:pPr marL="9525">
              <a:spcBef>
                <a:spcPts val="75"/>
              </a:spcBef>
            </a:pPr>
            <a:r>
              <a:rPr lang="en-GB" kern="0" spc="-4" dirty="0">
                <a:solidFill>
                  <a:srgbClr val="FFFFFF"/>
                </a:solidFill>
                <a:latin typeface="Arial" panose="020B0604020202020204" pitchFamily="34" charset="0"/>
                <a:cs typeface="Arial" panose="020B0604020202020204" pitchFamily="34" charset="0"/>
              </a:rPr>
              <a:t>Learning Intentions</a:t>
            </a:r>
            <a:endParaRPr lang="en-GB" sz="1200" b="1" kern="0" dirty="0">
              <a:solidFill>
                <a:srgbClr val="FFFFF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7A2EBAC-D97F-4C65-85E1-8C2A32F61487}"/>
              </a:ext>
            </a:extLst>
          </p:cNvPr>
          <p:cNvSpPr/>
          <p:nvPr/>
        </p:nvSpPr>
        <p:spPr>
          <a:xfrm>
            <a:off x="467545" y="5148756"/>
            <a:ext cx="1228763" cy="369332"/>
          </a:xfrm>
          <a:prstGeom prst="rect">
            <a:avLst/>
          </a:prstGeom>
        </p:spPr>
        <p:txBody>
          <a:bodyPr wrap="square">
            <a:spAutoFit/>
          </a:bodyPr>
          <a:lstStyle/>
          <a:p>
            <a:pPr algn="r"/>
            <a:r>
              <a:rPr lang="en-GB" b="1" dirty="0">
                <a:solidFill>
                  <a:srgbClr val="CC158D"/>
                </a:solidFill>
              </a:rPr>
              <a:t>COUNTING</a:t>
            </a:r>
            <a:endParaRPr lang="en-GB" sz="1350" dirty="0">
              <a:solidFill>
                <a:srgbClr val="CC158D"/>
              </a:solidFill>
            </a:endParaRPr>
          </a:p>
        </p:txBody>
      </p:sp>
      <p:sp>
        <p:nvSpPr>
          <p:cNvPr id="14" name="Rectangle 13">
            <a:extLst>
              <a:ext uri="{FF2B5EF4-FFF2-40B4-BE49-F238E27FC236}">
                <a16:creationId xmlns:a16="http://schemas.microsoft.com/office/drawing/2014/main" id="{557F4B06-23D7-41DB-809A-C8E089EAD025}"/>
              </a:ext>
            </a:extLst>
          </p:cNvPr>
          <p:cNvSpPr/>
          <p:nvPr/>
        </p:nvSpPr>
        <p:spPr>
          <a:xfrm>
            <a:off x="112654" y="1376773"/>
            <a:ext cx="1583653" cy="646331"/>
          </a:xfrm>
          <a:prstGeom prst="rect">
            <a:avLst/>
          </a:prstGeom>
        </p:spPr>
        <p:txBody>
          <a:bodyPr wrap="square">
            <a:spAutoFit/>
          </a:bodyPr>
          <a:lstStyle/>
          <a:p>
            <a:pPr algn="r"/>
            <a:r>
              <a:rPr lang="en-GB" b="1" dirty="0">
                <a:solidFill>
                  <a:srgbClr val="CC158D"/>
                </a:solidFill>
              </a:rPr>
              <a:t>ADDING &amp; SUBTRACTING</a:t>
            </a:r>
            <a:endParaRPr lang="en-GB" dirty="0">
              <a:solidFill>
                <a:srgbClr val="CC158D"/>
              </a:solidFill>
            </a:endParaRPr>
          </a:p>
        </p:txBody>
      </p:sp>
      <p:sp>
        <p:nvSpPr>
          <p:cNvPr id="15" name="Rectangle 14">
            <a:extLst>
              <a:ext uri="{FF2B5EF4-FFF2-40B4-BE49-F238E27FC236}">
                <a16:creationId xmlns:a16="http://schemas.microsoft.com/office/drawing/2014/main" id="{7E650240-D674-4AC3-B14C-985018DEBB27}"/>
              </a:ext>
            </a:extLst>
          </p:cNvPr>
          <p:cNvSpPr/>
          <p:nvPr/>
        </p:nvSpPr>
        <p:spPr>
          <a:xfrm>
            <a:off x="629562" y="3182611"/>
            <a:ext cx="1066745" cy="646331"/>
          </a:xfrm>
          <a:prstGeom prst="rect">
            <a:avLst/>
          </a:prstGeom>
        </p:spPr>
        <p:txBody>
          <a:bodyPr wrap="square">
            <a:spAutoFit/>
          </a:bodyPr>
          <a:lstStyle/>
          <a:p>
            <a:pPr algn="r"/>
            <a:r>
              <a:rPr lang="en-GB" b="1" dirty="0">
                <a:solidFill>
                  <a:srgbClr val="CC158D"/>
                </a:solidFill>
              </a:rPr>
              <a:t>NUMBER BONDS</a:t>
            </a:r>
            <a:endParaRPr lang="en-GB" dirty="0">
              <a:solidFill>
                <a:srgbClr val="CC158D"/>
              </a:solidFill>
            </a:endParaRPr>
          </a:p>
        </p:txBody>
      </p:sp>
      <p:pic>
        <p:nvPicPr>
          <p:cNvPr id="16" name="Picture 15">
            <a:extLst>
              <a:ext uri="{FF2B5EF4-FFF2-40B4-BE49-F238E27FC236}">
                <a16:creationId xmlns:a16="http://schemas.microsoft.com/office/drawing/2014/main" id="{64668327-0A98-4B1B-83F6-B607785E5108}"/>
              </a:ext>
            </a:extLst>
          </p:cNvPr>
          <p:cNvPicPr/>
          <p:nvPr/>
        </p:nvPicPr>
        <p:blipFill>
          <a:blip r:embed="rId5" cstate="print">
            <a:extLst>
              <a:ext uri="{28A0092B-C50C-407E-A947-70E740481C1C}">
                <a14:useLocalDpi xmlns:a14="http://schemas.microsoft.com/office/drawing/2010/main"/>
              </a:ext>
            </a:extLst>
          </a:blip>
          <a:stretch>
            <a:fillRect/>
          </a:stretch>
        </p:blipFill>
        <p:spPr>
          <a:xfrm>
            <a:off x="1898258" y="4837047"/>
            <a:ext cx="1890210" cy="9696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 name="Picture 17">
            <a:extLst>
              <a:ext uri="{FF2B5EF4-FFF2-40B4-BE49-F238E27FC236}">
                <a16:creationId xmlns:a16="http://schemas.microsoft.com/office/drawing/2014/main" id="{10DDC931-B85C-4F57-9A10-DCBB153D0C51}"/>
              </a:ext>
            </a:extLst>
          </p:cNvPr>
          <p:cNvPicPr/>
          <p:nvPr/>
        </p:nvPicPr>
        <p:blipFill>
          <a:blip r:embed="rId6" cstate="print">
            <a:extLst>
              <a:ext uri="{28A0092B-C50C-407E-A947-70E740481C1C}">
                <a14:useLocalDpi xmlns:a14="http://schemas.microsoft.com/office/drawing/2010/main"/>
              </a:ext>
            </a:extLst>
          </a:blip>
          <a:stretch>
            <a:fillRect/>
          </a:stretch>
        </p:blipFill>
        <p:spPr>
          <a:xfrm>
            <a:off x="3273747" y="4837047"/>
            <a:ext cx="1890210" cy="9696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7" name="Picture 16">
            <a:extLst>
              <a:ext uri="{FF2B5EF4-FFF2-40B4-BE49-F238E27FC236}">
                <a16:creationId xmlns:a16="http://schemas.microsoft.com/office/drawing/2014/main" id="{C72F25C6-8BB0-4E47-90BE-1213A83B527D}"/>
              </a:ext>
            </a:extLst>
          </p:cNvPr>
          <p:cNvPicPr/>
          <p:nvPr/>
        </p:nvPicPr>
        <p:blipFill>
          <a:blip r:embed="rId7" cstate="print">
            <a:extLst>
              <a:ext uri="{28A0092B-C50C-407E-A947-70E740481C1C}">
                <a14:useLocalDpi xmlns:a14="http://schemas.microsoft.com/office/drawing/2010/main"/>
              </a:ext>
            </a:extLst>
          </a:blip>
          <a:stretch>
            <a:fillRect/>
          </a:stretch>
        </p:blipFill>
        <p:spPr>
          <a:xfrm>
            <a:off x="4649236" y="4837047"/>
            <a:ext cx="1890210" cy="9696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 name="Picture 18">
            <a:extLst>
              <a:ext uri="{FF2B5EF4-FFF2-40B4-BE49-F238E27FC236}">
                <a16:creationId xmlns:a16="http://schemas.microsoft.com/office/drawing/2014/main" id="{3A1045EE-90A1-4926-AFAB-E8B327E01A56}"/>
              </a:ext>
            </a:extLst>
          </p:cNvPr>
          <p:cNvPicPr/>
          <p:nvPr/>
        </p:nvPicPr>
        <p:blipFill>
          <a:blip r:embed="rId8" cstate="print">
            <a:extLst>
              <a:ext uri="{28A0092B-C50C-407E-A947-70E740481C1C}">
                <a14:useLocalDpi xmlns:a14="http://schemas.microsoft.com/office/drawing/2010/main"/>
              </a:ext>
            </a:extLst>
          </a:blip>
          <a:stretch>
            <a:fillRect/>
          </a:stretch>
        </p:blipFill>
        <p:spPr>
          <a:xfrm>
            <a:off x="6024724" y="4837047"/>
            <a:ext cx="1890210" cy="9696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 name="Picture 19">
            <a:extLst>
              <a:ext uri="{FF2B5EF4-FFF2-40B4-BE49-F238E27FC236}">
                <a16:creationId xmlns:a16="http://schemas.microsoft.com/office/drawing/2014/main" id="{2B77070F-84D5-418E-AE1B-6927A52D18A2}"/>
              </a:ext>
            </a:extLst>
          </p:cNvPr>
          <p:cNvPicPr/>
          <p:nvPr/>
        </p:nvPicPr>
        <p:blipFill>
          <a:blip r:embed="rId9" cstate="print">
            <a:extLst>
              <a:ext uri="{28A0092B-C50C-407E-A947-70E740481C1C}">
                <a14:useLocalDpi xmlns:a14="http://schemas.microsoft.com/office/drawing/2010/main"/>
              </a:ext>
            </a:extLst>
          </a:blip>
          <a:stretch>
            <a:fillRect/>
          </a:stretch>
        </p:blipFill>
        <p:spPr>
          <a:xfrm>
            <a:off x="1901349" y="3009584"/>
            <a:ext cx="1890000" cy="969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1" name="Picture 20">
            <a:extLst>
              <a:ext uri="{FF2B5EF4-FFF2-40B4-BE49-F238E27FC236}">
                <a16:creationId xmlns:a16="http://schemas.microsoft.com/office/drawing/2014/main" id="{96C2394C-BDE1-4C54-912C-FCD11B774E03}"/>
              </a:ext>
            </a:extLst>
          </p:cNvPr>
          <p:cNvPicPr/>
          <p:nvPr/>
        </p:nvPicPr>
        <p:blipFill>
          <a:blip r:embed="rId10" cstate="print">
            <a:extLst>
              <a:ext uri="{28A0092B-C50C-407E-A947-70E740481C1C}">
                <a14:useLocalDpi xmlns:a14="http://schemas.microsoft.com/office/drawing/2010/main"/>
              </a:ext>
            </a:extLst>
          </a:blip>
          <a:stretch>
            <a:fillRect/>
          </a:stretch>
        </p:blipFill>
        <p:spPr>
          <a:xfrm>
            <a:off x="3275877" y="3009584"/>
            <a:ext cx="1890000" cy="969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2" name="Picture 21">
            <a:extLst>
              <a:ext uri="{FF2B5EF4-FFF2-40B4-BE49-F238E27FC236}">
                <a16:creationId xmlns:a16="http://schemas.microsoft.com/office/drawing/2014/main" id="{9670C747-A60D-4197-9DC5-AE6BB2BFA7B3}"/>
              </a:ext>
            </a:extLst>
          </p:cNvPr>
          <p:cNvPicPr/>
          <p:nvPr/>
        </p:nvPicPr>
        <p:blipFill>
          <a:blip r:embed="rId11" cstate="print">
            <a:extLst>
              <a:ext uri="{28A0092B-C50C-407E-A947-70E740481C1C}">
                <a14:useLocalDpi xmlns:a14="http://schemas.microsoft.com/office/drawing/2010/main"/>
              </a:ext>
            </a:extLst>
          </a:blip>
          <a:stretch>
            <a:fillRect/>
          </a:stretch>
        </p:blipFill>
        <p:spPr>
          <a:xfrm>
            <a:off x="4649236" y="3009584"/>
            <a:ext cx="1890000" cy="969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3" name="Picture 22">
            <a:extLst>
              <a:ext uri="{FF2B5EF4-FFF2-40B4-BE49-F238E27FC236}">
                <a16:creationId xmlns:a16="http://schemas.microsoft.com/office/drawing/2014/main" id="{28FD9F7F-9C4D-490A-B953-6DE836E59EAF}"/>
              </a:ext>
            </a:extLst>
          </p:cNvPr>
          <p:cNvPicPr/>
          <p:nvPr/>
        </p:nvPicPr>
        <p:blipFill>
          <a:blip r:embed="rId12" cstate="print">
            <a:extLst>
              <a:ext uri="{28A0092B-C50C-407E-A947-70E740481C1C}">
                <a14:useLocalDpi xmlns:a14="http://schemas.microsoft.com/office/drawing/2010/main"/>
              </a:ext>
            </a:extLst>
          </a:blip>
          <a:stretch>
            <a:fillRect/>
          </a:stretch>
        </p:blipFill>
        <p:spPr>
          <a:xfrm>
            <a:off x="6024934" y="3009584"/>
            <a:ext cx="1890000" cy="969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5" name="Picture 24">
            <a:extLst>
              <a:ext uri="{FF2B5EF4-FFF2-40B4-BE49-F238E27FC236}">
                <a16:creationId xmlns:a16="http://schemas.microsoft.com/office/drawing/2014/main" id="{2D16E432-DB77-4973-BEA7-A1237501E42C}"/>
              </a:ext>
            </a:extLst>
          </p:cNvPr>
          <p:cNvPicPr/>
          <p:nvPr/>
        </p:nvPicPr>
        <p:blipFill>
          <a:blip r:embed="rId13" cstate="print">
            <a:extLst>
              <a:ext uri="{28A0092B-C50C-407E-A947-70E740481C1C}">
                <a14:useLocalDpi xmlns:a14="http://schemas.microsoft.com/office/drawing/2010/main"/>
              </a:ext>
            </a:extLst>
          </a:blip>
          <a:stretch>
            <a:fillRect/>
          </a:stretch>
        </p:blipFill>
        <p:spPr>
          <a:xfrm>
            <a:off x="1895986" y="1163258"/>
            <a:ext cx="1890000" cy="969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6" name="Picture 25">
            <a:extLst>
              <a:ext uri="{FF2B5EF4-FFF2-40B4-BE49-F238E27FC236}">
                <a16:creationId xmlns:a16="http://schemas.microsoft.com/office/drawing/2014/main" id="{4D2D935B-CA7D-48C4-88FA-9DCF87C076A1}"/>
              </a:ext>
            </a:extLst>
          </p:cNvPr>
          <p:cNvPicPr/>
          <p:nvPr/>
        </p:nvPicPr>
        <p:blipFill>
          <a:blip r:embed="rId14" cstate="print">
            <a:extLst>
              <a:ext uri="{28A0092B-C50C-407E-A947-70E740481C1C}">
                <a14:useLocalDpi xmlns:a14="http://schemas.microsoft.com/office/drawing/2010/main"/>
              </a:ext>
            </a:extLst>
          </a:blip>
          <a:stretch>
            <a:fillRect/>
          </a:stretch>
        </p:blipFill>
        <p:spPr>
          <a:xfrm>
            <a:off x="3273957" y="1163258"/>
            <a:ext cx="1890000" cy="969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7" name="Picture 26">
            <a:extLst>
              <a:ext uri="{FF2B5EF4-FFF2-40B4-BE49-F238E27FC236}">
                <a16:creationId xmlns:a16="http://schemas.microsoft.com/office/drawing/2014/main" id="{7920F627-C7AF-47F6-91B1-602D1340A6FF}"/>
              </a:ext>
            </a:extLst>
          </p:cNvPr>
          <p:cNvPicPr/>
          <p:nvPr/>
        </p:nvPicPr>
        <p:blipFill>
          <a:blip r:embed="rId15" cstate="print">
            <a:extLst>
              <a:ext uri="{28A0092B-C50C-407E-A947-70E740481C1C}">
                <a14:useLocalDpi xmlns:a14="http://schemas.microsoft.com/office/drawing/2010/main"/>
              </a:ext>
            </a:extLst>
          </a:blip>
          <a:stretch>
            <a:fillRect/>
          </a:stretch>
        </p:blipFill>
        <p:spPr>
          <a:xfrm>
            <a:off x="4569287" y="1163258"/>
            <a:ext cx="1890000" cy="969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8" name="Picture 27">
            <a:extLst>
              <a:ext uri="{FF2B5EF4-FFF2-40B4-BE49-F238E27FC236}">
                <a16:creationId xmlns:a16="http://schemas.microsoft.com/office/drawing/2014/main" id="{A312D53C-BB31-41C5-B9B1-B9002D096F6F}"/>
              </a:ext>
            </a:extLst>
          </p:cNvPr>
          <p:cNvPicPr/>
          <p:nvPr/>
        </p:nvPicPr>
        <p:blipFill>
          <a:blip r:embed="rId16" cstate="print">
            <a:extLst>
              <a:ext uri="{28A0092B-C50C-407E-A947-70E740481C1C}">
                <a14:useLocalDpi xmlns:a14="http://schemas.microsoft.com/office/drawing/2010/main"/>
              </a:ext>
            </a:extLst>
          </a:blip>
          <a:stretch>
            <a:fillRect/>
          </a:stretch>
        </p:blipFill>
        <p:spPr>
          <a:xfrm>
            <a:off x="6024934" y="1163258"/>
            <a:ext cx="1890000" cy="969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4" name="TextBox 23">
            <a:extLst>
              <a:ext uri="{FF2B5EF4-FFF2-40B4-BE49-F238E27FC236}">
                <a16:creationId xmlns:a16="http://schemas.microsoft.com/office/drawing/2014/main" id="{FDF29976-050A-4733-AE7D-FE49A8DC98B2}"/>
              </a:ext>
            </a:extLst>
          </p:cNvPr>
          <p:cNvSpPr txBox="1"/>
          <p:nvPr/>
        </p:nvSpPr>
        <p:spPr>
          <a:xfrm>
            <a:off x="8477242" y="868506"/>
            <a:ext cx="646331" cy="276999"/>
          </a:xfrm>
          <a:prstGeom prst="rect">
            <a:avLst/>
          </a:prstGeom>
          <a:noFill/>
        </p:spPr>
        <p:txBody>
          <a:bodyPr wrap="none" rtlCol="0">
            <a:spAutoFit/>
          </a:bodyPr>
          <a:lstStyle/>
          <a:p>
            <a:pPr algn="r"/>
            <a:r>
              <a:rPr lang="en-GB" sz="1200" dirty="0">
                <a:solidFill>
                  <a:schemeClr val="bg1">
                    <a:lumMod val="65000"/>
                  </a:schemeClr>
                </a:solidFill>
              </a:rPr>
              <a:t>[Menu]</a:t>
            </a:r>
          </a:p>
        </p:txBody>
      </p:sp>
      <p:sp>
        <p:nvSpPr>
          <p:cNvPr id="29" name="Rectangle 28">
            <a:hlinkClick r:id="rId17" action="ppaction://hlinksldjump"/>
            <a:extLst>
              <a:ext uri="{FF2B5EF4-FFF2-40B4-BE49-F238E27FC236}">
                <a16:creationId xmlns:a16="http://schemas.microsoft.com/office/drawing/2014/main" id="{FB6DCBB4-D709-42C6-B70C-CE751BB16C74}"/>
              </a:ext>
            </a:extLst>
          </p:cNvPr>
          <p:cNvSpPr/>
          <p:nvPr/>
        </p:nvSpPr>
        <p:spPr>
          <a:xfrm>
            <a:off x="7758354" y="855400"/>
            <a:ext cx="1385646" cy="52137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84890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900" decel="100000" fill="hold"/>
                                        <p:tgtEl>
                                          <p:spTgt spid="1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3" fill="hold">
                            <p:stCondLst>
                              <p:cond delay="1500"/>
                            </p:stCondLst>
                            <p:childTnLst>
                              <p:par>
                                <p:cTn id="24" presetID="10" presetClass="entr" presetSubtype="0" fill="hold" nodeType="afterEffect">
                                  <p:stCondLst>
                                    <p:cond delay="150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3500"/>
                            </p:stCondLst>
                            <p:childTnLst>
                              <p:par>
                                <p:cTn id="28" presetID="10" presetClass="entr" presetSubtype="0" fill="hold" nodeType="afterEffect">
                                  <p:stCondLst>
                                    <p:cond delay="90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par>
                          <p:cTn id="31" fill="hold">
                            <p:stCondLst>
                              <p:cond delay="4900"/>
                            </p:stCondLst>
                            <p:childTnLst>
                              <p:par>
                                <p:cTn id="32" presetID="10" presetClass="entr" presetSubtype="0" fill="hold" nodeType="afterEffect">
                                  <p:stCondLst>
                                    <p:cond delay="9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6300"/>
                            </p:stCondLst>
                            <p:childTnLst>
                              <p:par>
                                <p:cTn id="36" presetID="10" presetClass="entr" presetSubtype="0" fill="hold" nodeType="afterEffect">
                                  <p:stCondLst>
                                    <p:cond delay="9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7700"/>
                            </p:stCondLst>
                            <p:childTnLst>
                              <p:par>
                                <p:cTn id="40" presetID="10" presetClass="entr" presetSubtype="0" fill="hold" nodeType="afterEffect">
                                  <p:stCondLst>
                                    <p:cond delay="9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par>
                          <p:cTn id="43" fill="hold">
                            <p:stCondLst>
                              <p:cond delay="9100"/>
                            </p:stCondLst>
                            <p:childTnLst>
                              <p:par>
                                <p:cTn id="44" presetID="10" presetClass="entr" presetSubtype="0" fill="hold" nodeType="afterEffect">
                                  <p:stCondLst>
                                    <p:cond delay="90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par>
                          <p:cTn id="47" fill="hold">
                            <p:stCondLst>
                              <p:cond delay="10500"/>
                            </p:stCondLst>
                            <p:childTnLst>
                              <p:par>
                                <p:cTn id="48" presetID="10" presetClass="entr" presetSubtype="0" fill="hold" nodeType="afterEffect">
                                  <p:stCondLst>
                                    <p:cond delay="90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par>
                          <p:cTn id="51" fill="hold">
                            <p:stCondLst>
                              <p:cond delay="11900"/>
                            </p:stCondLst>
                            <p:childTnLst>
                              <p:par>
                                <p:cTn id="52" presetID="10" presetClass="entr" presetSubtype="0" fill="hold" nodeType="afterEffect">
                                  <p:stCondLst>
                                    <p:cond delay="9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par>
                          <p:cTn id="55" fill="hold">
                            <p:stCondLst>
                              <p:cond delay="13300"/>
                            </p:stCondLst>
                            <p:childTnLst>
                              <p:par>
                                <p:cTn id="56" presetID="10" presetClass="entr" presetSubtype="0" fill="hold" nodeType="afterEffect">
                                  <p:stCondLst>
                                    <p:cond delay="9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par>
                          <p:cTn id="59" fill="hold">
                            <p:stCondLst>
                              <p:cond delay="14700"/>
                            </p:stCondLst>
                            <p:childTnLst>
                              <p:par>
                                <p:cTn id="60" presetID="10" presetClass="entr" presetSubtype="0" fill="hold" nodeType="afterEffect">
                                  <p:stCondLst>
                                    <p:cond delay="90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par>
                          <p:cTn id="63" fill="hold">
                            <p:stCondLst>
                              <p:cond delay="16100"/>
                            </p:stCondLst>
                            <p:childTnLst>
                              <p:par>
                                <p:cTn id="64" presetID="10" presetClass="entr" presetSubtype="0" fill="hold" nodeType="afterEffect">
                                  <p:stCondLst>
                                    <p:cond delay="90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par>
                          <p:cTn id="67" fill="hold">
                            <p:stCondLst>
                              <p:cond delay="17500"/>
                            </p:stCondLst>
                            <p:childTnLst>
                              <p:par>
                                <p:cTn id="68" presetID="10" presetClass="entr" presetSubtype="0" fill="hold" nodeType="afterEffect">
                                  <p:stCondLst>
                                    <p:cond delay="90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700808"/>
            <a:ext cx="3972481" cy="2862797"/>
          </a:xfrm>
          <a:prstGeom prst="rect">
            <a:avLst/>
          </a:prstGeom>
        </p:spPr>
      </p:pic>
      <p:sp>
        <p:nvSpPr>
          <p:cNvPr id="5" name="TextBox 4"/>
          <p:cNvSpPr txBox="1"/>
          <p:nvPr/>
        </p:nvSpPr>
        <p:spPr>
          <a:xfrm>
            <a:off x="4860032" y="1701283"/>
            <a:ext cx="3744416" cy="2862322"/>
          </a:xfrm>
          <a:prstGeom prst="rect">
            <a:avLst/>
          </a:prstGeom>
          <a:noFill/>
        </p:spPr>
        <p:txBody>
          <a:bodyPr wrap="square" rtlCol="0">
            <a:spAutoFit/>
          </a:bodyPr>
          <a:lstStyle/>
          <a:p>
            <a:r>
              <a:rPr lang="en-GB" dirty="0" smtClean="0"/>
              <a:t>Times Tables </a:t>
            </a:r>
            <a:r>
              <a:rPr lang="en-GB" dirty="0" err="1" smtClean="0"/>
              <a:t>Rockstars</a:t>
            </a:r>
            <a:r>
              <a:rPr lang="en-GB" dirty="0" smtClean="0"/>
              <a:t> is a great Maths website which can be used in conjunction with </a:t>
            </a:r>
            <a:r>
              <a:rPr lang="en-GB" dirty="0" err="1" smtClean="0"/>
              <a:t>Numbots</a:t>
            </a:r>
            <a:r>
              <a:rPr lang="en-GB" dirty="0" smtClean="0"/>
              <a:t>. </a:t>
            </a:r>
          </a:p>
          <a:p>
            <a:endParaRPr lang="en-GB" dirty="0"/>
          </a:p>
          <a:p>
            <a:r>
              <a:rPr lang="en-GB" dirty="0" smtClean="0"/>
              <a:t>The children will have the same password and can begin to access the times tables applicable to their year group. </a:t>
            </a:r>
          </a:p>
          <a:p>
            <a:endParaRPr lang="en-GB" dirty="0"/>
          </a:p>
          <a:p>
            <a:r>
              <a:rPr lang="en-GB" dirty="0" smtClean="0"/>
              <a:t>More about this in Key stage 2…</a:t>
            </a:r>
            <a:endParaRPr lang="en-GB" dirty="0"/>
          </a:p>
        </p:txBody>
      </p:sp>
    </p:spTree>
    <p:extLst>
      <p:ext uri="{BB962C8B-B14F-4D97-AF65-F5344CB8AC3E}">
        <p14:creationId xmlns:p14="http://schemas.microsoft.com/office/powerpoint/2010/main" val="5143750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21326" y="2355058"/>
            <a:ext cx="3486150" cy="1800225"/>
          </a:xfrm>
          <a:prstGeom prst="rect">
            <a:avLst/>
          </a:prstGeom>
        </p:spPr>
      </p:pic>
      <p:sp>
        <p:nvSpPr>
          <p:cNvPr id="103" name="Google Shape;103;p25"/>
          <p:cNvSpPr/>
          <p:nvPr/>
        </p:nvSpPr>
        <p:spPr>
          <a:xfrm>
            <a:off x="2" y="826515"/>
            <a:ext cx="9144000" cy="725700"/>
          </a:xfrm>
          <a:prstGeom prst="rect">
            <a:avLst/>
          </a:prstGeom>
          <a:solidFill>
            <a:schemeClr val="lt1"/>
          </a:solidFill>
          <a:ln>
            <a:noFill/>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05" name="Google Shape;105;p25"/>
          <p:cNvSpPr/>
          <p:nvPr/>
        </p:nvSpPr>
        <p:spPr>
          <a:xfrm rot="10800000" flipH="1">
            <a:off x="0" y="857247"/>
            <a:ext cx="7315200" cy="5143500"/>
          </a:xfrm>
          <a:prstGeom prst="rtTriangle">
            <a:avLst/>
          </a:prstGeom>
          <a:solidFill>
            <a:srgbClr val="D2DB0E"/>
          </a:solidFill>
          <a:ln>
            <a:noFill/>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06" name="Google Shape;106;p25"/>
          <p:cNvSpPr/>
          <p:nvPr/>
        </p:nvSpPr>
        <p:spPr>
          <a:xfrm rot="10800000" flipH="1">
            <a:off x="0" y="857176"/>
            <a:ext cx="3784800" cy="5157900"/>
          </a:xfrm>
          <a:prstGeom prst="rtTriangle">
            <a:avLst/>
          </a:prstGeom>
          <a:solidFill>
            <a:srgbClr val="E0E657"/>
          </a:solidFill>
          <a:ln>
            <a:noFill/>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07" name="Google Shape;107;p25"/>
          <p:cNvSpPr txBox="1">
            <a:spLocks noGrp="1"/>
          </p:cNvSpPr>
          <p:nvPr>
            <p:ph type="subTitle" idx="1"/>
          </p:nvPr>
        </p:nvSpPr>
        <p:spPr>
          <a:xfrm>
            <a:off x="4007921" y="4219105"/>
            <a:ext cx="4756800" cy="1079476"/>
          </a:xfrm>
          <a:prstGeom prst="rect">
            <a:avLst/>
          </a:prstGeom>
          <a:noFill/>
          <a:ln>
            <a:noFill/>
          </a:ln>
        </p:spPr>
        <p:txBody>
          <a:bodyPr spcFirstLastPara="1" vert="horz" wrap="square" lIns="91425" tIns="91425" rIns="91425" bIns="91425" rtlCol="0" anchor="t" anchorCtr="0">
            <a:noAutofit/>
          </a:bodyPr>
          <a:lstStyle/>
          <a:p>
            <a:pPr>
              <a:spcBef>
                <a:spcPts val="0"/>
              </a:spcBef>
              <a:buSzPts val="2800"/>
            </a:pPr>
            <a:r>
              <a:rPr lang="en" sz="2200" dirty="0">
                <a:solidFill>
                  <a:schemeClr val="accent3"/>
                </a:solidFill>
                <a:latin typeface="Open Sans SemiBold"/>
                <a:ea typeface="Open Sans SemiBold"/>
                <a:cs typeface="Open Sans SemiBold"/>
                <a:sym typeface="Open Sans SemiBold"/>
              </a:rPr>
              <a:t>Engaging with your child’s learning through fun activities!</a:t>
            </a:r>
            <a:endParaRPr sz="2200" dirty="0">
              <a:solidFill>
                <a:schemeClr val="accent3"/>
              </a:solidFill>
              <a:latin typeface="Open Sans"/>
              <a:ea typeface="Open Sans"/>
              <a:cs typeface="Open Sans"/>
              <a:sym typeface="Open Sans"/>
            </a:endParaRPr>
          </a:p>
        </p:txBody>
      </p:sp>
      <p:sp>
        <p:nvSpPr>
          <p:cNvPr id="112" name="Google Shape;112;p25"/>
          <p:cNvSpPr/>
          <p:nvPr/>
        </p:nvSpPr>
        <p:spPr>
          <a:xfrm>
            <a:off x="197708" y="5528104"/>
            <a:ext cx="234900" cy="284100"/>
          </a:xfrm>
          <a:prstGeom prst="roundRect">
            <a:avLst>
              <a:gd name="adj" fmla="val 27193"/>
            </a:avLst>
          </a:prstGeom>
          <a:solidFill>
            <a:srgbClr val="FFFFFF"/>
          </a:solidFill>
          <a:ln>
            <a:noFill/>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13" name="Google Shape;113;p25"/>
          <p:cNvPicPr preferRelativeResize="0"/>
          <p:nvPr/>
        </p:nvPicPr>
        <p:blipFill rotWithShape="1">
          <a:blip r:embed="rId4">
            <a:alphaModFix/>
          </a:blip>
          <a:srcRect/>
          <a:stretch/>
        </p:blipFill>
        <p:spPr>
          <a:xfrm>
            <a:off x="0" y="5298581"/>
            <a:ext cx="1507254" cy="697040"/>
          </a:xfrm>
          <a:prstGeom prst="rect">
            <a:avLst/>
          </a:prstGeom>
          <a:noFill/>
          <a:ln>
            <a:noFill/>
          </a:ln>
        </p:spPr>
      </p:pic>
      <p:sp>
        <p:nvSpPr>
          <p:cNvPr id="111" name="Google Shape;111;p25"/>
          <p:cNvSpPr/>
          <p:nvPr/>
        </p:nvSpPr>
        <p:spPr>
          <a:xfrm rot="-1636406">
            <a:off x="1036133" y="1216912"/>
            <a:ext cx="716223" cy="3311552"/>
          </a:xfrm>
          <a:prstGeom prst="roundRect">
            <a:avLst>
              <a:gd name="adj" fmla="val 46499"/>
            </a:avLst>
          </a:prstGeom>
          <a:solidFill>
            <a:srgbClr val="FFFFFF">
              <a:alpha val="40000"/>
            </a:srgbClr>
          </a:solidFill>
          <a:ln>
            <a:noFill/>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00000">
            <a:off x="782674" y="980811"/>
            <a:ext cx="2542852" cy="4769773"/>
          </a:xfrm>
          <a:prstGeom prst="rect">
            <a:avLst/>
          </a:prstGeom>
        </p:spPr>
      </p:pic>
    </p:spTree>
    <p:extLst>
      <p:ext uri="{BB962C8B-B14F-4D97-AF65-F5344CB8AC3E}">
        <p14:creationId xmlns:p14="http://schemas.microsoft.com/office/powerpoint/2010/main" val="28177991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6"/>
          <p:cNvSpPr txBox="1">
            <a:spLocks noGrp="1"/>
          </p:cNvSpPr>
          <p:nvPr>
            <p:ph type="title"/>
          </p:nvPr>
        </p:nvSpPr>
        <p:spPr>
          <a:xfrm>
            <a:off x="388263" y="337879"/>
            <a:ext cx="8520600" cy="572700"/>
          </a:xfrm>
          <a:prstGeom prst="rect">
            <a:avLst/>
          </a:prstGeom>
          <a:noFill/>
          <a:ln>
            <a:noFill/>
          </a:ln>
        </p:spPr>
        <p:txBody>
          <a:bodyPr spcFirstLastPara="1" vert="horz" wrap="square" lIns="91425" tIns="91425" rIns="91425" bIns="91425" rtlCol="0" anchor="t" anchorCtr="0">
            <a:noAutofit/>
          </a:bodyPr>
          <a:lstStyle/>
          <a:p>
            <a:r>
              <a:rPr lang="en" dirty="0">
                <a:solidFill>
                  <a:schemeClr val="accent3"/>
                </a:solidFill>
                <a:latin typeface="Open Sans SemiBold"/>
                <a:ea typeface="Open Sans SemiBold"/>
                <a:cs typeface="Open Sans SemiBold"/>
                <a:sym typeface="Open Sans SemiBold"/>
              </a:rPr>
              <a:t>What is </a:t>
            </a:r>
            <a:r>
              <a:rPr lang="en" i="1" dirty="0">
                <a:solidFill>
                  <a:schemeClr val="accent3"/>
                </a:solidFill>
                <a:latin typeface="Open Sans SemiBold"/>
                <a:ea typeface="Open Sans SemiBold"/>
                <a:cs typeface="Open Sans SemiBold"/>
                <a:sym typeface="Open Sans SemiBold"/>
              </a:rPr>
              <a:t>School Jam</a:t>
            </a:r>
            <a:r>
              <a:rPr lang="en" dirty="0">
                <a:solidFill>
                  <a:schemeClr val="accent3"/>
                </a:solidFill>
                <a:latin typeface="Open Sans SemiBold"/>
                <a:ea typeface="Open Sans SemiBold"/>
                <a:cs typeface="Open Sans SemiBold"/>
                <a:sym typeface="Open Sans SemiBold"/>
              </a:rPr>
              <a:t>?</a:t>
            </a:r>
            <a:endParaRPr dirty="0">
              <a:solidFill>
                <a:schemeClr val="accent3"/>
              </a:solidFill>
              <a:latin typeface="Open Sans SemiBold"/>
              <a:ea typeface="Open Sans SemiBold"/>
              <a:cs typeface="Open Sans SemiBold"/>
              <a:sym typeface="Open Sans SemiBold"/>
            </a:endParaRPr>
          </a:p>
        </p:txBody>
      </p:sp>
      <p:sp>
        <p:nvSpPr>
          <p:cNvPr id="119" name="Google Shape;119;p26"/>
          <p:cNvSpPr txBox="1">
            <a:spLocks noGrp="1"/>
          </p:cNvSpPr>
          <p:nvPr>
            <p:ph type="body" idx="1"/>
          </p:nvPr>
        </p:nvSpPr>
        <p:spPr>
          <a:xfrm>
            <a:off x="380770" y="1598577"/>
            <a:ext cx="7666888" cy="2279041"/>
          </a:xfrm>
          <a:prstGeom prst="rect">
            <a:avLst/>
          </a:prstGeom>
          <a:noFill/>
          <a:ln>
            <a:noFill/>
          </a:ln>
        </p:spPr>
        <p:txBody>
          <a:bodyPr spcFirstLastPara="1" vert="horz" wrap="square" lIns="91425" tIns="91425" rIns="91425" bIns="91425" rtlCol="0" anchor="t" anchorCtr="0">
            <a:noAutofit/>
          </a:bodyPr>
          <a:lstStyle/>
          <a:p>
            <a:r>
              <a:rPr lang="en" sz="2400" dirty="0" smtClean="0">
                <a:solidFill>
                  <a:schemeClr val="tx1"/>
                </a:solidFill>
                <a:latin typeface="Open Sans"/>
                <a:ea typeface="Open Sans"/>
                <a:cs typeface="Open Sans"/>
                <a:sym typeface="Open Sans"/>
              </a:rPr>
              <a:t>It’s an </a:t>
            </a:r>
            <a:r>
              <a:rPr lang="en" sz="2400" dirty="0">
                <a:solidFill>
                  <a:schemeClr val="tx1"/>
                </a:solidFill>
                <a:latin typeface="Open Sans"/>
                <a:ea typeface="Open Sans"/>
                <a:cs typeface="Open Sans"/>
                <a:sym typeface="Open Sans"/>
              </a:rPr>
              <a:t>app for parents </a:t>
            </a:r>
            <a:r>
              <a:rPr lang="en" sz="2400" dirty="0" smtClean="0">
                <a:solidFill>
                  <a:schemeClr val="tx1"/>
                </a:solidFill>
                <a:latin typeface="Open Sans"/>
                <a:ea typeface="Open Sans"/>
                <a:cs typeface="Open Sans"/>
                <a:sym typeface="Open Sans"/>
              </a:rPr>
              <a:t>through which your child’s teacher sends you </a:t>
            </a:r>
            <a:r>
              <a:rPr lang="en" sz="2400" dirty="0">
                <a:solidFill>
                  <a:schemeClr val="tx1"/>
                </a:solidFill>
                <a:latin typeface="Open Sans"/>
                <a:ea typeface="Open Sans"/>
                <a:cs typeface="Open Sans"/>
                <a:sym typeface="Open Sans"/>
              </a:rPr>
              <a:t>a weekly </a:t>
            </a:r>
            <a:r>
              <a:rPr lang="en" sz="2400" dirty="0" smtClean="0">
                <a:solidFill>
                  <a:schemeClr val="tx1"/>
                </a:solidFill>
                <a:latin typeface="Open Sans"/>
                <a:ea typeface="Open Sans"/>
                <a:cs typeface="Open Sans"/>
                <a:sym typeface="Open Sans"/>
              </a:rPr>
              <a:t>maths activity </a:t>
            </a:r>
            <a:r>
              <a:rPr lang="en" sz="2400" dirty="0">
                <a:solidFill>
                  <a:schemeClr val="tx1"/>
                </a:solidFill>
                <a:latin typeface="Open Sans"/>
                <a:ea typeface="Open Sans"/>
                <a:cs typeface="Open Sans"/>
                <a:sym typeface="Open Sans"/>
              </a:rPr>
              <a:t>to </a:t>
            </a:r>
            <a:r>
              <a:rPr lang="en" sz="2400" dirty="0" smtClean="0">
                <a:solidFill>
                  <a:schemeClr val="tx1"/>
                </a:solidFill>
                <a:latin typeface="Open Sans"/>
                <a:ea typeface="Open Sans"/>
                <a:cs typeface="Open Sans"/>
                <a:sym typeface="Open Sans"/>
              </a:rPr>
              <a:t>try </a:t>
            </a:r>
            <a:r>
              <a:rPr lang="en" sz="2400" dirty="0">
                <a:solidFill>
                  <a:schemeClr val="tx1"/>
                </a:solidFill>
                <a:latin typeface="Open Sans"/>
                <a:ea typeface="Open Sans"/>
                <a:cs typeface="Open Sans"/>
                <a:sym typeface="Open Sans"/>
              </a:rPr>
              <a:t>with </a:t>
            </a:r>
            <a:r>
              <a:rPr lang="en" sz="2400" dirty="0" smtClean="0">
                <a:solidFill>
                  <a:schemeClr val="tx1"/>
                </a:solidFill>
                <a:latin typeface="Open Sans"/>
                <a:ea typeface="Open Sans"/>
                <a:cs typeface="Open Sans"/>
                <a:sym typeface="Open Sans"/>
              </a:rPr>
              <a:t>your child, linked to what they are learning in school. </a:t>
            </a:r>
            <a:endParaRPr sz="2400" dirty="0">
              <a:solidFill>
                <a:schemeClr val="tx1"/>
              </a:solidFill>
              <a:latin typeface="Open Sans"/>
              <a:ea typeface="Open Sans"/>
              <a:cs typeface="Open Sans"/>
              <a:sym typeface="Open Sans"/>
            </a:endParaRPr>
          </a:p>
          <a:p>
            <a:r>
              <a:rPr lang="en" sz="2400" dirty="0" smtClean="0">
                <a:solidFill>
                  <a:schemeClr val="tx1"/>
                </a:solidFill>
                <a:latin typeface="Open Sans"/>
                <a:ea typeface="Open Sans"/>
                <a:cs typeface="Open Sans"/>
                <a:sym typeface="Open Sans"/>
              </a:rPr>
              <a:t>It includes maths </a:t>
            </a:r>
            <a:r>
              <a:rPr lang="en" sz="2400" dirty="0">
                <a:solidFill>
                  <a:schemeClr val="tx1"/>
                </a:solidFill>
                <a:latin typeface="Open Sans"/>
                <a:ea typeface="Open Sans"/>
                <a:cs typeface="Open Sans"/>
                <a:sym typeface="Open Sans"/>
              </a:rPr>
              <a:t>help videos especially written for </a:t>
            </a:r>
            <a:r>
              <a:rPr lang="en" sz="2400" dirty="0" smtClean="0">
                <a:solidFill>
                  <a:schemeClr val="tx1"/>
                </a:solidFill>
                <a:latin typeface="Open Sans"/>
                <a:ea typeface="Open Sans"/>
                <a:cs typeface="Open Sans"/>
                <a:sym typeface="Open Sans"/>
              </a:rPr>
              <a:t>you, so that you can support your child with maths.</a:t>
            </a:r>
            <a:endParaRPr sz="2400" dirty="0">
              <a:solidFill>
                <a:schemeClr val="tx1"/>
              </a:solidFill>
              <a:latin typeface="Open Sans"/>
              <a:ea typeface="Open Sans"/>
              <a:cs typeface="Open Sans"/>
              <a:sym typeface="Open Sans"/>
            </a:endParaRPr>
          </a:p>
          <a:p>
            <a:r>
              <a:rPr lang="en" sz="2400" dirty="0" smtClean="0">
                <a:solidFill>
                  <a:schemeClr val="tx1"/>
                </a:solidFill>
                <a:latin typeface="Open Sans"/>
                <a:ea typeface="Open Sans"/>
                <a:cs typeface="Open Sans"/>
                <a:sym typeface="Open Sans"/>
              </a:rPr>
              <a:t>School Jam is fun </a:t>
            </a:r>
            <a:r>
              <a:rPr lang="en" sz="2400" dirty="0">
                <a:solidFill>
                  <a:schemeClr val="tx1"/>
                </a:solidFill>
                <a:latin typeface="Open Sans"/>
                <a:ea typeface="Open Sans"/>
                <a:cs typeface="Open Sans"/>
                <a:sym typeface="Open Sans"/>
              </a:rPr>
              <a:t>for </a:t>
            </a:r>
            <a:r>
              <a:rPr lang="en" sz="2400" dirty="0" smtClean="0">
                <a:solidFill>
                  <a:schemeClr val="tx1"/>
                </a:solidFill>
                <a:latin typeface="Open Sans"/>
                <a:ea typeface="Open Sans"/>
                <a:cs typeface="Open Sans"/>
                <a:sym typeface="Open Sans"/>
              </a:rPr>
              <a:t>you and your child to do together</a:t>
            </a:r>
            <a:r>
              <a:rPr lang="en" sz="2400" dirty="0" smtClean="0">
                <a:solidFill>
                  <a:schemeClr val="tx1"/>
                </a:solidFill>
              </a:rPr>
              <a:t>!</a:t>
            </a:r>
            <a:endParaRPr sz="2400" dirty="0">
              <a:solidFill>
                <a:schemeClr val="tx1"/>
              </a:solidFill>
              <a:latin typeface="Open Sans"/>
              <a:ea typeface="Open Sans"/>
              <a:cs typeface="Open Sans"/>
              <a:sym typeface="Open San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558" y="5301208"/>
            <a:ext cx="1232199" cy="137323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8190" y="252771"/>
            <a:ext cx="1645253" cy="1289686"/>
          </a:xfrm>
          <a:prstGeom prst="rect">
            <a:avLst/>
          </a:prstGeom>
        </p:spPr>
      </p:pic>
    </p:spTree>
    <p:extLst>
      <p:ext uri="{BB962C8B-B14F-4D97-AF65-F5344CB8AC3E}">
        <p14:creationId xmlns:p14="http://schemas.microsoft.com/office/powerpoint/2010/main" val="35145051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726612"/>
            <a:ext cx="2475659" cy="180251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00000">
            <a:off x="5837492" y="1159498"/>
            <a:ext cx="2186280" cy="4100931"/>
          </a:xfrm>
          <a:prstGeom prst="rect">
            <a:avLst/>
          </a:prstGeom>
        </p:spPr>
      </p:pic>
      <p:sp>
        <p:nvSpPr>
          <p:cNvPr id="3" name="Rounded Rectangular Callout 2"/>
          <p:cNvSpPr/>
          <p:nvPr/>
        </p:nvSpPr>
        <p:spPr>
          <a:xfrm>
            <a:off x="2555776" y="1124744"/>
            <a:ext cx="2691829" cy="1508635"/>
          </a:xfrm>
          <a:prstGeom prst="wedgeRoundRectCallout">
            <a:avLst>
              <a:gd name="adj1" fmla="val 24968"/>
              <a:gd name="adj2" fmla="val 31173"/>
              <a:gd name="adj3" fmla="val 1666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All of the short, fun activities are designed for you and your child to do together. </a:t>
            </a:r>
          </a:p>
        </p:txBody>
      </p:sp>
    </p:spTree>
    <p:extLst>
      <p:ext uri="{BB962C8B-B14F-4D97-AF65-F5344CB8AC3E}">
        <p14:creationId xmlns:p14="http://schemas.microsoft.com/office/powerpoint/2010/main" val="39687298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4923" y="1697318"/>
            <a:ext cx="1622342" cy="1271725"/>
          </a:xfrm>
          <a:prstGeom prst="rect">
            <a:avLst/>
          </a:prstGeom>
        </p:spPr>
      </p:pic>
      <p:sp>
        <p:nvSpPr>
          <p:cNvPr id="139" name="Google Shape;139;p28"/>
          <p:cNvSpPr txBox="1">
            <a:spLocks noGrp="1"/>
          </p:cNvSpPr>
          <p:nvPr>
            <p:ph type="title"/>
          </p:nvPr>
        </p:nvSpPr>
        <p:spPr>
          <a:xfrm>
            <a:off x="323528" y="612540"/>
            <a:ext cx="8520600" cy="572700"/>
          </a:xfrm>
          <a:prstGeom prst="rect">
            <a:avLst/>
          </a:prstGeom>
          <a:noFill/>
          <a:ln>
            <a:noFill/>
          </a:ln>
        </p:spPr>
        <p:txBody>
          <a:bodyPr spcFirstLastPara="1" vert="horz" wrap="square" lIns="91425" tIns="91425" rIns="91425" bIns="91425" rtlCol="0" anchor="t" anchorCtr="0">
            <a:noAutofit/>
          </a:bodyPr>
          <a:lstStyle/>
          <a:p>
            <a:r>
              <a:rPr lang="en" dirty="0">
                <a:solidFill>
                  <a:schemeClr val="accent3"/>
                </a:solidFill>
                <a:latin typeface="Open Sans SemiBold"/>
                <a:ea typeface="Open Sans SemiBold"/>
                <a:cs typeface="Open Sans SemiBold"/>
                <a:sym typeface="Open Sans SemiBold"/>
              </a:rPr>
              <a:t>Activities </a:t>
            </a:r>
            <a:r>
              <a:rPr lang="en" dirty="0" smtClean="0">
                <a:solidFill>
                  <a:schemeClr val="accent3"/>
                </a:solidFill>
                <a:latin typeface="Open Sans SemiBold"/>
                <a:ea typeface="Open Sans SemiBold"/>
                <a:cs typeface="Open Sans SemiBold"/>
                <a:sym typeface="Open Sans SemiBold"/>
              </a:rPr>
              <a:t>are either practical </a:t>
            </a:r>
            <a:r>
              <a:rPr lang="en" dirty="0">
                <a:solidFill>
                  <a:schemeClr val="accent3"/>
                </a:solidFill>
                <a:latin typeface="Open Sans SemiBold"/>
                <a:ea typeface="Open Sans SemiBold"/>
                <a:cs typeface="Open Sans SemiBold"/>
                <a:sym typeface="Open Sans SemiBold"/>
              </a:rPr>
              <a:t>…</a:t>
            </a:r>
            <a:endParaRPr dirty="0">
              <a:solidFill>
                <a:schemeClr val="accent3"/>
              </a:solidFill>
              <a:latin typeface="Open Sans SemiBold"/>
              <a:ea typeface="Open Sans SemiBold"/>
              <a:cs typeface="Open Sans SemiBold"/>
              <a:sym typeface="Open Sans SemiBold"/>
            </a:endParaRPr>
          </a:p>
          <a:p>
            <a:endParaRPr dirty="0">
              <a:latin typeface="Open Sans"/>
              <a:ea typeface="Open Sans"/>
              <a:cs typeface="Open Sans"/>
              <a:sym typeface="Open Sans"/>
            </a:endParaRPr>
          </a:p>
        </p:txBody>
      </p:sp>
      <p:sp>
        <p:nvSpPr>
          <p:cNvPr id="2" name="Rounded Rectangular Callout 1"/>
          <p:cNvSpPr/>
          <p:nvPr/>
        </p:nvSpPr>
        <p:spPr>
          <a:xfrm>
            <a:off x="3023223" y="3345977"/>
            <a:ext cx="2312424" cy="3039540"/>
          </a:xfrm>
          <a:prstGeom prst="wedgeRoundRectCallout">
            <a:avLst>
              <a:gd name="adj1" fmla="val 32004"/>
              <a:gd name="adj2" fmla="val 39997"/>
              <a:gd name="adj3" fmla="val 1666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Activities might require you to gather simple items from around the home, such as paper or toys.</a:t>
            </a:r>
            <a:endParaRPr lang="en-GB" dirty="0"/>
          </a:p>
        </p:txBody>
      </p:sp>
      <p:sp>
        <p:nvSpPr>
          <p:cNvPr id="3" name="Rounded Rectangular Callout 2"/>
          <p:cNvSpPr/>
          <p:nvPr/>
        </p:nvSpPr>
        <p:spPr>
          <a:xfrm>
            <a:off x="323528" y="1844824"/>
            <a:ext cx="2522061" cy="3327573"/>
          </a:xfrm>
          <a:prstGeom prst="wedgeRoundRectCallout">
            <a:avLst>
              <a:gd name="adj1" fmla="val -22383"/>
              <a:gd name="adj2" fmla="val 43894"/>
              <a:gd name="adj3" fmla="val 16667"/>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Practical activities have either a fun demo video or clear images to help explain how to do the activity.</a:t>
            </a:r>
          </a:p>
        </p:txBody>
      </p:sp>
      <p:grpSp>
        <p:nvGrpSpPr>
          <p:cNvPr id="6" name="Group 5"/>
          <p:cNvGrpSpPr/>
          <p:nvPr/>
        </p:nvGrpSpPr>
        <p:grpSpPr>
          <a:xfrm rot="900000">
            <a:off x="6185843" y="2056177"/>
            <a:ext cx="2168783" cy="4068111"/>
            <a:chOff x="3515621" y="625294"/>
            <a:chExt cx="2408736" cy="4518205"/>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5621" y="625294"/>
              <a:ext cx="2408736" cy="451820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4794" b="11895"/>
            <a:stretch/>
          </p:blipFill>
          <p:spPr>
            <a:xfrm>
              <a:off x="3722351" y="1124545"/>
              <a:ext cx="1995275" cy="3601567"/>
            </a:xfrm>
            <a:prstGeom prst="rect">
              <a:avLst/>
            </a:prstGeom>
          </p:spPr>
        </p:pic>
      </p:grpSp>
    </p:spTree>
    <p:extLst>
      <p:ext uri="{BB962C8B-B14F-4D97-AF65-F5344CB8AC3E}">
        <p14:creationId xmlns:p14="http://schemas.microsoft.com/office/powerpoint/2010/main" val="1679717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161964" y="4122368"/>
            <a:ext cx="6840760" cy="223224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67544" y="2204864"/>
            <a:ext cx="8229600" cy="1143000"/>
          </a:xfrm>
        </p:spPr>
        <p:txBody>
          <a:bodyPr>
            <a:normAutofit fontScale="90000"/>
          </a:bodyPr>
          <a:lstStyle/>
          <a:p>
            <a:r>
              <a:rPr lang="en-GB" sz="8900" b="1" dirty="0" smtClean="0"/>
              <a:t/>
            </a:r>
            <a:br>
              <a:rPr lang="en-GB" sz="8900" b="1" dirty="0" smtClean="0"/>
            </a:br>
            <a:r>
              <a:rPr lang="en-GB" sz="8900" b="1" dirty="0" smtClean="0"/>
              <a:t>Visualisation: Warm Up</a:t>
            </a:r>
            <a:r>
              <a:rPr lang="en-GB" sz="2700" dirty="0" smtClean="0"/>
              <a:t/>
            </a:r>
            <a:br>
              <a:rPr lang="en-GB" sz="2700" dirty="0" smtClean="0"/>
            </a:br>
            <a:r>
              <a:rPr lang="en-GB" dirty="0"/>
              <a:t/>
            </a:r>
            <a:br>
              <a:rPr lang="en-GB" dirty="0"/>
            </a:br>
            <a:r>
              <a:rPr lang="en-GB" dirty="0" smtClean="0"/>
              <a:t/>
            </a:r>
            <a:br>
              <a:rPr lang="en-GB" dirty="0" smtClean="0"/>
            </a:br>
            <a:r>
              <a:rPr lang="en-GB" dirty="0" smtClean="0"/>
              <a:t>How many dots can you see?</a:t>
            </a:r>
            <a:br>
              <a:rPr lang="en-GB" dirty="0" smtClean="0"/>
            </a:br>
            <a:r>
              <a:rPr lang="en-GB" dirty="0" smtClean="0"/>
              <a:t/>
            </a:r>
            <a:br>
              <a:rPr lang="en-GB" dirty="0" smtClean="0"/>
            </a:br>
            <a:r>
              <a:rPr lang="en-GB" dirty="0" smtClean="0"/>
              <a:t>How did you see them?</a:t>
            </a:r>
            <a:endParaRPr lang="en-GB" dirty="0"/>
          </a:p>
        </p:txBody>
      </p:sp>
      <p:sp>
        <p:nvSpPr>
          <p:cNvPr id="4" name="Rectangle 3"/>
          <p:cNvSpPr/>
          <p:nvPr/>
        </p:nvSpPr>
        <p:spPr>
          <a:xfrm>
            <a:off x="2195736" y="4869160"/>
            <a:ext cx="4572000" cy="369332"/>
          </a:xfrm>
          <a:prstGeom prst="rect">
            <a:avLst/>
          </a:prstGeom>
        </p:spPr>
        <p:txBody>
          <a:bodyPr>
            <a:spAutoFit/>
          </a:bodyPr>
          <a:lstStyle/>
          <a:p>
            <a:r>
              <a:rPr lang="en-GB" dirty="0"/>
              <a:t> </a:t>
            </a:r>
          </a:p>
        </p:txBody>
      </p:sp>
    </p:spTree>
    <p:extLst>
      <p:ext uri="{BB962C8B-B14F-4D97-AF65-F5344CB8AC3E}">
        <p14:creationId xmlns:p14="http://schemas.microsoft.com/office/powerpoint/2010/main" val="35364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218814" y="758507"/>
            <a:ext cx="1485802" cy="1171821"/>
          </a:xfrm>
          <a:prstGeom prst="rect">
            <a:avLst/>
          </a:prstGeom>
        </p:spPr>
      </p:pic>
      <p:pic>
        <p:nvPicPr>
          <p:cNvPr id="140" name="Google Shape;140;p28"/>
          <p:cNvPicPr preferRelativeResize="0"/>
          <p:nvPr/>
        </p:nvPicPr>
        <p:blipFill rotWithShape="1">
          <a:blip r:embed="rId4">
            <a:alphaModFix/>
          </a:blip>
          <a:srcRect/>
          <a:stretch/>
        </p:blipFill>
        <p:spPr>
          <a:xfrm>
            <a:off x="2792370" y="745218"/>
            <a:ext cx="3708405" cy="27515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ounded Rectangular Callout 1"/>
          <p:cNvSpPr/>
          <p:nvPr/>
        </p:nvSpPr>
        <p:spPr>
          <a:xfrm>
            <a:off x="6228184" y="3319695"/>
            <a:ext cx="2476432" cy="3180770"/>
          </a:xfrm>
          <a:prstGeom prst="wedgeRoundRectCallout">
            <a:avLst>
              <a:gd name="adj1" fmla="val 32004"/>
              <a:gd name="adj2" fmla="val 39997"/>
              <a:gd name="adj3" fmla="val 1666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You can use the School Jam app to tell your child’s teacher when you’ve done the activity.</a:t>
            </a:r>
            <a:r>
              <a:rPr lang="en-GB" dirty="0"/>
              <a:t> </a:t>
            </a:r>
          </a:p>
        </p:txBody>
      </p:sp>
      <p:sp>
        <p:nvSpPr>
          <p:cNvPr id="3" name="Rounded Rectangular Callout 2"/>
          <p:cNvSpPr/>
          <p:nvPr/>
        </p:nvSpPr>
        <p:spPr>
          <a:xfrm>
            <a:off x="251520" y="3294512"/>
            <a:ext cx="2826290" cy="3324252"/>
          </a:xfrm>
          <a:prstGeom prst="wedgeRoundRectCallout">
            <a:avLst>
              <a:gd name="adj1" fmla="val -22383"/>
              <a:gd name="adj2" fmla="val 43894"/>
              <a:gd name="adj3" fmla="val 16667"/>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All practical activities have a ‘take it further’ element if you want to give your children more of a challenge.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88529" y="717469"/>
            <a:ext cx="1485802" cy="1171821"/>
          </a:xfrm>
          <a:prstGeom prst="rect">
            <a:avLst/>
          </a:prstGeom>
        </p:spPr>
      </p:pic>
    </p:spTree>
    <p:extLst>
      <p:ext uri="{BB962C8B-B14F-4D97-AF65-F5344CB8AC3E}">
        <p14:creationId xmlns:p14="http://schemas.microsoft.com/office/powerpoint/2010/main" val="26820766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8" name="Google Shape;148;p29"/>
          <p:cNvSpPr txBox="1">
            <a:spLocks noGrp="1"/>
          </p:cNvSpPr>
          <p:nvPr>
            <p:ph type="title"/>
          </p:nvPr>
        </p:nvSpPr>
        <p:spPr>
          <a:xfrm>
            <a:off x="395536" y="548680"/>
            <a:ext cx="8520600" cy="572700"/>
          </a:xfrm>
          <a:prstGeom prst="rect">
            <a:avLst/>
          </a:prstGeom>
          <a:noFill/>
          <a:ln>
            <a:noFill/>
          </a:ln>
        </p:spPr>
        <p:txBody>
          <a:bodyPr spcFirstLastPara="1" vert="horz" wrap="square" lIns="91425" tIns="91425" rIns="91425" bIns="91425" rtlCol="0" anchor="t" anchorCtr="0">
            <a:noAutofit/>
          </a:bodyPr>
          <a:lstStyle/>
          <a:p>
            <a:r>
              <a:rPr lang="en" dirty="0" smtClean="0">
                <a:solidFill>
                  <a:schemeClr val="accent3"/>
                </a:solidFill>
                <a:latin typeface="Open Sans SemiBold"/>
                <a:ea typeface="Open Sans SemiBold"/>
                <a:cs typeface="Open Sans SemiBold"/>
                <a:sym typeface="Open Sans SemiBold"/>
              </a:rPr>
              <a:t>… or digital.</a:t>
            </a:r>
            <a:endParaRPr dirty="0">
              <a:solidFill>
                <a:schemeClr val="accent3"/>
              </a:solidFill>
              <a:latin typeface="Open Sans SemiBold"/>
              <a:ea typeface="Open Sans SemiBold"/>
              <a:cs typeface="Open Sans SemiBold"/>
              <a:sym typeface="Open Sans SemiBo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001" y="1484784"/>
            <a:ext cx="6128135" cy="3267019"/>
          </a:xfrm>
          <a:prstGeom prst="rect">
            <a:avLst/>
          </a:prstGeom>
        </p:spPr>
      </p:pic>
      <p:sp>
        <p:nvSpPr>
          <p:cNvPr id="3" name="Rounded Rectangular Callout 2"/>
          <p:cNvSpPr/>
          <p:nvPr/>
        </p:nvSpPr>
        <p:spPr>
          <a:xfrm>
            <a:off x="395536" y="3663420"/>
            <a:ext cx="2192269" cy="2933932"/>
          </a:xfrm>
          <a:prstGeom prst="wedgeRoundRectCallout">
            <a:avLst>
              <a:gd name="adj1" fmla="val 34247"/>
              <a:gd name="adj2" fmla="val 49386"/>
              <a:gd name="adj3" fmla="val 1666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800"/>
            </a:pPr>
            <a:r>
              <a:rPr lang="en-GB" dirty="0">
                <a:solidFill>
                  <a:schemeClr val="tx1"/>
                </a:solidFill>
                <a:ea typeface="Open Sans"/>
                <a:cs typeface="Open Sans"/>
                <a:sym typeface="Open Sans"/>
              </a:rPr>
              <a:t>In this example, you work together to match the shapes to the words on the caterpillar.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1730" y="5015481"/>
            <a:ext cx="1832335" cy="1581871"/>
          </a:xfrm>
          <a:prstGeom prst="rect">
            <a:avLst/>
          </a:prstGeom>
        </p:spPr>
      </p:pic>
    </p:spTree>
    <p:extLst>
      <p:ext uri="{BB962C8B-B14F-4D97-AF65-F5344CB8AC3E}">
        <p14:creationId xmlns:p14="http://schemas.microsoft.com/office/powerpoint/2010/main" val="26597993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108" y="4653136"/>
            <a:ext cx="2861507" cy="1684552"/>
          </a:xfrm>
          <a:prstGeom prst="rect">
            <a:avLst/>
          </a:prstGeom>
        </p:spPr>
      </p:pic>
      <p:sp>
        <p:nvSpPr>
          <p:cNvPr id="5" name="Rounded Rectangular Callout 4"/>
          <p:cNvSpPr/>
          <p:nvPr/>
        </p:nvSpPr>
        <p:spPr>
          <a:xfrm>
            <a:off x="4802809" y="406517"/>
            <a:ext cx="1837926" cy="2783712"/>
          </a:xfrm>
          <a:prstGeom prst="wedgeRoundRectCallout">
            <a:avLst>
              <a:gd name="adj1" fmla="val -38690"/>
              <a:gd name="adj2" fmla="val 38015"/>
              <a:gd name="adj3" fmla="val 1666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You can send a screenshot of your work to the teacher when you’ve completed the activity.</a:t>
            </a:r>
          </a:p>
        </p:txBody>
      </p:sp>
      <p:grpSp>
        <p:nvGrpSpPr>
          <p:cNvPr id="12" name="Group 11"/>
          <p:cNvGrpSpPr/>
          <p:nvPr/>
        </p:nvGrpSpPr>
        <p:grpSpPr>
          <a:xfrm rot="20700000">
            <a:off x="400374" y="1556305"/>
            <a:ext cx="4185010" cy="2231104"/>
            <a:chOff x="715121" y="1390197"/>
            <a:chExt cx="6160807" cy="3284437"/>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121" y="1390197"/>
              <a:ext cx="6160807" cy="3284437"/>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4280" t="11258" r="6567" b="481"/>
            <a:stretch/>
          </p:blipFill>
          <p:spPr>
            <a:xfrm>
              <a:off x="1411493" y="1659337"/>
              <a:ext cx="4768061" cy="2688544"/>
            </a:xfrm>
            <a:prstGeom prst="rect">
              <a:avLst/>
            </a:prstGeom>
          </p:spPr>
        </p:pic>
      </p:grpSp>
      <p:sp>
        <p:nvSpPr>
          <p:cNvPr id="7" name="Rounded Rectangular Callout 6"/>
          <p:cNvSpPr/>
          <p:nvPr/>
        </p:nvSpPr>
        <p:spPr>
          <a:xfrm>
            <a:off x="6712004" y="3789040"/>
            <a:ext cx="1837926" cy="2783712"/>
          </a:xfrm>
          <a:prstGeom prst="wedgeRoundRectCallout">
            <a:avLst>
              <a:gd name="adj1" fmla="val -38690"/>
              <a:gd name="adj2" fmla="val 38015"/>
              <a:gd name="adj3" fmla="val 16667"/>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Your teacher might use these as a lesson starter, or to prompt a maths discussion in class.</a:t>
            </a:r>
          </a:p>
        </p:txBody>
      </p:sp>
    </p:spTree>
    <p:extLst>
      <p:ext uri="{BB962C8B-B14F-4D97-AF65-F5344CB8AC3E}">
        <p14:creationId xmlns:p14="http://schemas.microsoft.com/office/powerpoint/2010/main" val="14523969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4" name="Rounded Rectangle 3"/>
          <p:cNvSpPr/>
          <p:nvPr/>
        </p:nvSpPr>
        <p:spPr>
          <a:xfrm>
            <a:off x="5004048" y="2564904"/>
            <a:ext cx="3351722" cy="2777603"/>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gn="ctr">
              <a:lnSpc>
                <a:spcPct val="115000"/>
              </a:lnSpc>
              <a:buSzPts val="1800"/>
            </a:pPr>
            <a:r>
              <a:rPr lang="en-GB" dirty="0">
                <a:solidFill>
                  <a:schemeClr val="tx1"/>
                </a:solidFill>
                <a:ea typeface="Open Sans"/>
                <a:cs typeface="Open Sans"/>
                <a:sym typeface="Open Sans"/>
              </a:rPr>
              <a:t>Collect trophies as you and your child complete the activities. </a:t>
            </a:r>
          </a:p>
        </p:txBody>
      </p:sp>
      <p:sp>
        <p:nvSpPr>
          <p:cNvPr id="157" name="Google Shape;157;p30"/>
          <p:cNvSpPr txBox="1">
            <a:spLocks noGrp="1"/>
          </p:cNvSpPr>
          <p:nvPr>
            <p:ph type="title"/>
          </p:nvPr>
        </p:nvSpPr>
        <p:spPr>
          <a:xfrm>
            <a:off x="323528" y="620688"/>
            <a:ext cx="8520600" cy="572700"/>
          </a:xfrm>
          <a:prstGeom prst="rect">
            <a:avLst/>
          </a:prstGeom>
          <a:noFill/>
          <a:ln>
            <a:noFill/>
          </a:ln>
        </p:spPr>
        <p:txBody>
          <a:bodyPr spcFirstLastPara="1" vert="horz" wrap="square" lIns="91425" tIns="91425" rIns="91425" bIns="91425" rtlCol="0" anchor="t" anchorCtr="0">
            <a:noAutofit/>
          </a:bodyPr>
          <a:lstStyle/>
          <a:p>
            <a:r>
              <a:rPr lang="en" dirty="0" smtClean="0">
                <a:solidFill>
                  <a:schemeClr val="accent3"/>
                </a:solidFill>
                <a:latin typeface="Open Sans SemiBold"/>
                <a:ea typeface="Open Sans SemiBold"/>
                <a:cs typeface="Open Sans SemiBold"/>
                <a:sym typeface="Open Sans SemiBold"/>
              </a:rPr>
              <a:t>Celebrate your achievements</a:t>
            </a:r>
            <a:endParaRPr dirty="0">
              <a:solidFill>
                <a:schemeClr val="accent3"/>
              </a:solidFill>
              <a:latin typeface="Open Sans SemiBold"/>
              <a:ea typeface="Open Sans SemiBold"/>
              <a:cs typeface="Open Sans SemiBold"/>
              <a:sym typeface="Open Sans SemiBo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00000">
            <a:off x="1256671" y="1871480"/>
            <a:ext cx="2220142" cy="4164449"/>
          </a:xfrm>
          <a:prstGeom prst="rect">
            <a:avLst/>
          </a:prstGeom>
        </p:spPr>
      </p:pic>
    </p:spTree>
    <p:extLst>
      <p:ext uri="{BB962C8B-B14F-4D97-AF65-F5344CB8AC3E}">
        <p14:creationId xmlns:p14="http://schemas.microsoft.com/office/powerpoint/2010/main" val="22781777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5400000">
            <a:off x="7622469" y="5486167"/>
            <a:ext cx="1596940" cy="885161"/>
          </a:xfrm>
          <a:prstGeom prst="rect">
            <a:avLst/>
          </a:prstGeom>
        </p:spPr>
      </p:pic>
      <p:sp>
        <p:nvSpPr>
          <p:cNvPr id="4" name="Rounded Rectangle 3"/>
          <p:cNvSpPr/>
          <p:nvPr/>
        </p:nvSpPr>
        <p:spPr>
          <a:xfrm>
            <a:off x="5789596" y="1733991"/>
            <a:ext cx="2859244" cy="285568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gn="ctr">
              <a:lnSpc>
                <a:spcPct val="115000"/>
              </a:lnSpc>
              <a:buSzPts val="1800"/>
            </a:pPr>
            <a:r>
              <a:rPr lang="en-GB" dirty="0">
                <a:solidFill>
                  <a:schemeClr val="tx1"/>
                </a:solidFill>
                <a:ea typeface="Open Sans"/>
                <a:cs typeface="Open Sans"/>
                <a:sym typeface="Open Sans"/>
              </a:rPr>
              <a:t>These short videos explain maths methods and support what your child is learning in class.</a:t>
            </a:r>
          </a:p>
        </p:txBody>
      </p:sp>
      <p:sp>
        <p:nvSpPr>
          <p:cNvPr id="157" name="Google Shape;157;p30"/>
          <p:cNvSpPr txBox="1">
            <a:spLocks noGrp="1"/>
          </p:cNvSpPr>
          <p:nvPr>
            <p:ph type="title"/>
          </p:nvPr>
        </p:nvSpPr>
        <p:spPr>
          <a:xfrm>
            <a:off x="311700" y="620688"/>
            <a:ext cx="8520600" cy="572700"/>
          </a:xfrm>
          <a:prstGeom prst="rect">
            <a:avLst/>
          </a:prstGeom>
          <a:noFill/>
          <a:ln>
            <a:noFill/>
          </a:ln>
        </p:spPr>
        <p:txBody>
          <a:bodyPr spcFirstLastPara="1" vert="horz" wrap="square" lIns="91425" tIns="91425" rIns="91425" bIns="91425" rtlCol="0" anchor="t" anchorCtr="0">
            <a:noAutofit/>
          </a:bodyPr>
          <a:lstStyle/>
          <a:p>
            <a:r>
              <a:rPr lang="en" dirty="0" smtClean="0">
                <a:solidFill>
                  <a:schemeClr val="accent3"/>
                </a:solidFill>
                <a:latin typeface="Open Sans SemiBold"/>
                <a:ea typeface="Open Sans SemiBold"/>
                <a:cs typeface="Open Sans SemiBold"/>
                <a:sym typeface="Open Sans SemiBold"/>
              </a:rPr>
              <a:t>You </a:t>
            </a:r>
            <a:r>
              <a:rPr lang="en" dirty="0">
                <a:solidFill>
                  <a:schemeClr val="accent3"/>
                </a:solidFill>
                <a:latin typeface="Open Sans SemiBold"/>
                <a:ea typeface="Open Sans SemiBold"/>
                <a:cs typeface="Open Sans SemiBold"/>
                <a:sym typeface="Open Sans SemiBold"/>
              </a:rPr>
              <a:t>can also watch maths help </a:t>
            </a:r>
            <a:r>
              <a:rPr lang="en" dirty="0" smtClean="0">
                <a:solidFill>
                  <a:schemeClr val="accent3"/>
                </a:solidFill>
                <a:latin typeface="Open Sans SemiBold"/>
                <a:ea typeface="Open Sans SemiBold"/>
                <a:cs typeface="Open Sans SemiBold"/>
                <a:sym typeface="Open Sans SemiBold"/>
              </a:rPr>
              <a:t>videos.</a:t>
            </a:r>
            <a:endParaRPr dirty="0">
              <a:solidFill>
                <a:schemeClr val="accent3"/>
              </a:solidFill>
              <a:latin typeface="Open Sans SemiBold"/>
              <a:ea typeface="Open Sans SemiBold"/>
              <a:cs typeface="Open Sans SemiBold"/>
              <a:sym typeface="Open Sans SemiBold"/>
            </a:endParaRPr>
          </a:p>
        </p:txBody>
      </p:sp>
      <p:grpSp>
        <p:nvGrpSpPr>
          <p:cNvPr id="5" name="Group 4"/>
          <p:cNvGrpSpPr/>
          <p:nvPr/>
        </p:nvGrpSpPr>
        <p:grpSpPr>
          <a:xfrm>
            <a:off x="611560" y="3353852"/>
            <a:ext cx="4636200" cy="2471641"/>
            <a:chOff x="568867" y="1436751"/>
            <a:chExt cx="4636200" cy="2471641"/>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867" y="1436751"/>
              <a:ext cx="4636200" cy="2471641"/>
            </a:xfrm>
            <a:prstGeom prst="rect">
              <a:avLst/>
            </a:prstGeom>
          </p:spPr>
        </p:pic>
        <p:pic>
          <p:nvPicPr>
            <p:cNvPr id="2" name="Picture 1"/>
            <p:cNvPicPr>
              <a:picLocks noChangeAspect="1"/>
            </p:cNvPicPr>
            <p:nvPr/>
          </p:nvPicPr>
          <p:blipFill>
            <a:blip r:embed="rId5"/>
            <a:stretch>
              <a:fillRect/>
            </a:stretch>
          </p:blipFill>
          <p:spPr>
            <a:xfrm>
              <a:off x="1037085" y="1663298"/>
              <a:ext cx="3867283" cy="2018548"/>
            </a:xfrm>
            <a:prstGeom prst="rect">
              <a:avLst/>
            </a:prstGeom>
          </p:spPr>
        </p:pic>
      </p:grpSp>
    </p:spTree>
    <p:extLst>
      <p:ext uri="{BB962C8B-B14F-4D97-AF65-F5344CB8AC3E}">
        <p14:creationId xmlns:p14="http://schemas.microsoft.com/office/powerpoint/2010/main" val="3375178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aphicFrame>
        <p:nvGraphicFramePr>
          <p:cNvPr id="8" name="Diagram 7"/>
          <p:cNvGraphicFramePr/>
          <p:nvPr>
            <p:extLst/>
          </p:nvPr>
        </p:nvGraphicFramePr>
        <p:xfrm>
          <a:off x="214313" y="839880"/>
          <a:ext cx="8715375" cy="5810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6" name="Google Shape;186;p33"/>
          <p:cNvSpPr txBox="1">
            <a:spLocks noGrp="1"/>
          </p:cNvSpPr>
          <p:nvPr>
            <p:ph type="title"/>
          </p:nvPr>
        </p:nvSpPr>
        <p:spPr>
          <a:xfrm>
            <a:off x="376087" y="692696"/>
            <a:ext cx="8520600" cy="572700"/>
          </a:xfrm>
          <a:prstGeom prst="rect">
            <a:avLst/>
          </a:prstGeom>
          <a:noFill/>
          <a:ln>
            <a:noFill/>
          </a:ln>
        </p:spPr>
        <p:txBody>
          <a:bodyPr spcFirstLastPara="1" vert="horz" wrap="square" lIns="91425" tIns="91425" rIns="91425" bIns="91425" rtlCol="0" anchor="t" anchorCtr="0">
            <a:noAutofit/>
          </a:bodyPr>
          <a:lstStyle/>
          <a:p>
            <a:r>
              <a:rPr lang="en" dirty="0" smtClean="0">
                <a:solidFill>
                  <a:schemeClr val="accent3"/>
                </a:solidFill>
                <a:latin typeface="Open Sans SemiBold"/>
                <a:ea typeface="Open Sans SemiBold"/>
                <a:cs typeface="Open Sans SemiBold"/>
                <a:sym typeface="Open Sans SemiBold"/>
              </a:rPr>
              <a:t>H</a:t>
            </a:r>
            <a:r>
              <a:rPr lang="en-GB" dirty="0" smtClean="0">
                <a:solidFill>
                  <a:schemeClr val="accent3"/>
                </a:solidFill>
                <a:latin typeface="Open Sans SemiBold"/>
                <a:ea typeface="Open Sans SemiBold"/>
                <a:cs typeface="Open Sans SemiBold"/>
                <a:sym typeface="Open Sans SemiBold"/>
              </a:rPr>
              <a:t>o</a:t>
            </a:r>
            <a:r>
              <a:rPr lang="en" dirty="0" smtClean="0">
                <a:solidFill>
                  <a:schemeClr val="accent3"/>
                </a:solidFill>
                <a:latin typeface="Open Sans SemiBold"/>
                <a:ea typeface="Open Sans SemiBold"/>
                <a:cs typeface="Open Sans SemiBold"/>
                <a:sym typeface="Open Sans SemiBold"/>
              </a:rPr>
              <a:t>w to get started!</a:t>
            </a:r>
            <a:endParaRPr dirty="0">
              <a:solidFill>
                <a:schemeClr val="accent3"/>
              </a:solidFill>
              <a:latin typeface="Open Sans SemiBold"/>
              <a:ea typeface="Open Sans SemiBold"/>
              <a:cs typeface="Open Sans SemiBold"/>
              <a:sym typeface="Open Sans SemiBold"/>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8040" y="4550710"/>
            <a:ext cx="1864261" cy="1318091"/>
          </a:xfrm>
          <a:prstGeom prst="rect">
            <a:avLst/>
          </a:prstGeom>
        </p:spPr>
      </p:pic>
    </p:spTree>
    <p:extLst>
      <p:ext uri="{BB962C8B-B14F-4D97-AF65-F5344CB8AC3E}">
        <p14:creationId xmlns:p14="http://schemas.microsoft.com/office/powerpoint/2010/main" val="9467039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37471" y="2138488"/>
            <a:ext cx="4572000" cy="646331"/>
          </a:xfrm>
          <a:prstGeom prst="rect">
            <a:avLst/>
          </a:prstGeom>
        </p:spPr>
        <p:txBody>
          <a:bodyPr>
            <a:spAutoFit/>
          </a:bodyPr>
          <a:lstStyle/>
          <a:p>
            <a:r>
              <a:rPr lang="en-GB" dirty="0">
                <a:hlinkClick r:id="rId2"/>
              </a:rPr>
              <a:t>https://www.bbc.co.uk/cbeebies/joinin/numberblocks-help-your-child-with-maths</a:t>
            </a:r>
            <a:endParaRPr lang="en-GB" dirty="0"/>
          </a:p>
        </p:txBody>
      </p:sp>
      <p:sp>
        <p:nvSpPr>
          <p:cNvPr id="7" name="Rectangle 6"/>
          <p:cNvSpPr/>
          <p:nvPr/>
        </p:nvSpPr>
        <p:spPr>
          <a:xfrm>
            <a:off x="4427984" y="4508399"/>
            <a:ext cx="4572000" cy="646331"/>
          </a:xfrm>
          <a:prstGeom prst="rect">
            <a:avLst/>
          </a:prstGeom>
        </p:spPr>
        <p:txBody>
          <a:bodyPr>
            <a:spAutoFit/>
          </a:bodyPr>
          <a:lstStyle/>
          <a:p>
            <a:r>
              <a:rPr lang="en-GB" dirty="0">
                <a:hlinkClick r:id="rId3"/>
              </a:rPr>
              <a:t>https://www.oxfordowl.co.uk/for-home/maths#</a:t>
            </a:r>
            <a:endParaRPr lang="en-GB" dirty="0"/>
          </a:p>
        </p:txBody>
      </p:sp>
      <p:sp>
        <p:nvSpPr>
          <p:cNvPr id="2" name="TextBox 1"/>
          <p:cNvSpPr txBox="1"/>
          <p:nvPr/>
        </p:nvSpPr>
        <p:spPr>
          <a:xfrm>
            <a:off x="683568" y="440905"/>
            <a:ext cx="4824536" cy="954107"/>
          </a:xfrm>
          <a:prstGeom prst="rect">
            <a:avLst/>
          </a:prstGeom>
          <a:noFill/>
        </p:spPr>
        <p:txBody>
          <a:bodyPr wrap="square" rtlCol="0">
            <a:spAutoFit/>
          </a:bodyPr>
          <a:lstStyle/>
          <a:p>
            <a:r>
              <a:rPr lang="en-GB" sz="2800" b="1" dirty="0" smtClean="0"/>
              <a:t>Other useful websites include the following:</a:t>
            </a:r>
            <a:endParaRPr lang="en-GB" sz="2800" b="1" dirty="0"/>
          </a:p>
        </p:txBody>
      </p:sp>
      <p:pic>
        <p:nvPicPr>
          <p:cNvPr id="8" name="Picture 7"/>
          <p:cNvPicPr>
            <a:picLocks noChangeAspect="1"/>
          </p:cNvPicPr>
          <p:nvPr/>
        </p:nvPicPr>
        <p:blipFill>
          <a:blip r:embed="rId4"/>
          <a:stretch>
            <a:fillRect/>
          </a:stretch>
        </p:blipFill>
        <p:spPr>
          <a:xfrm>
            <a:off x="683568" y="1704415"/>
            <a:ext cx="2686050" cy="1514475"/>
          </a:xfrm>
          <a:prstGeom prst="rect">
            <a:avLst/>
          </a:prstGeom>
        </p:spPr>
      </p:pic>
      <p:pic>
        <p:nvPicPr>
          <p:cNvPr id="9" name="Picture 8"/>
          <p:cNvPicPr>
            <a:picLocks noChangeAspect="1"/>
          </p:cNvPicPr>
          <p:nvPr/>
        </p:nvPicPr>
        <p:blipFill>
          <a:blip r:embed="rId5"/>
          <a:stretch>
            <a:fillRect/>
          </a:stretch>
        </p:blipFill>
        <p:spPr>
          <a:xfrm>
            <a:off x="392280" y="3909055"/>
            <a:ext cx="3960440" cy="2189104"/>
          </a:xfrm>
          <a:prstGeom prst="rect">
            <a:avLst/>
          </a:prstGeom>
        </p:spPr>
      </p:pic>
    </p:spTree>
    <p:extLst>
      <p:ext uri="{BB962C8B-B14F-4D97-AF65-F5344CB8AC3E}">
        <p14:creationId xmlns:p14="http://schemas.microsoft.com/office/powerpoint/2010/main" val="7355353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828068"/>
            <a:ext cx="6264696" cy="1477328"/>
          </a:xfrm>
          <a:prstGeom prst="rect">
            <a:avLst/>
          </a:prstGeom>
        </p:spPr>
        <p:txBody>
          <a:bodyPr wrap="square">
            <a:spAutoFit/>
          </a:bodyPr>
          <a:lstStyle/>
          <a:p>
            <a:r>
              <a:rPr lang="en-GB" dirty="0">
                <a:solidFill>
                  <a:srgbClr val="000000"/>
                </a:solidFill>
                <a:latin typeface="Verdana" panose="020B0604030504040204" pitchFamily="34" charset="0"/>
              </a:rPr>
              <a:t>Noah saw 12 legs walk by into the ark.</a:t>
            </a:r>
            <a:r>
              <a:rPr lang="en-GB" dirty="0"/>
              <a:t/>
            </a:r>
            <a:br>
              <a:rPr lang="en-GB" dirty="0"/>
            </a:br>
            <a:r>
              <a:rPr lang="en-GB" dirty="0">
                <a:solidFill>
                  <a:srgbClr val="000000"/>
                </a:solidFill>
                <a:latin typeface="Verdana" panose="020B0604030504040204" pitchFamily="34" charset="0"/>
              </a:rPr>
              <a:t>How many creatures could he have seen?</a:t>
            </a:r>
            <a:r>
              <a:rPr lang="en-GB" dirty="0"/>
              <a:t/>
            </a:r>
            <a:br>
              <a:rPr lang="en-GB" dirty="0"/>
            </a:br>
            <a:r>
              <a:rPr lang="en-GB" dirty="0"/>
              <a:t/>
            </a:r>
            <a:br>
              <a:rPr lang="en-GB" dirty="0"/>
            </a:br>
            <a:r>
              <a:rPr lang="en-GB" dirty="0">
                <a:solidFill>
                  <a:srgbClr val="000000"/>
                </a:solidFill>
                <a:latin typeface="Verdana" panose="020B0604030504040204" pitchFamily="34" charset="0"/>
              </a:rPr>
              <a:t>How many different answers can you find?</a:t>
            </a:r>
            <a:r>
              <a:rPr lang="en-GB" dirty="0"/>
              <a:t/>
            </a:r>
            <a:br>
              <a:rPr lang="en-GB" dirty="0"/>
            </a:br>
            <a:r>
              <a:rPr lang="en-GB" dirty="0">
                <a:solidFill>
                  <a:srgbClr val="000000"/>
                </a:solidFill>
                <a:latin typeface="Verdana" panose="020B0604030504040204" pitchFamily="34" charset="0"/>
              </a:rPr>
              <a:t>Can you explain how you found out these answers?</a:t>
            </a:r>
            <a:endParaRPr lang="en-GB" dirty="0"/>
          </a:p>
        </p:txBody>
      </p:sp>
      <p:pic>
        <p:nvPicPr>
          <p:cNvPr id="3" name="Picture 2"/>
          <p:cNvPicPr>
            <a:picLocks noChangeAspect="1"/>
          </p:cNvPicPr>
          <p:nvPr/>
        </p:nvPicPr>
        <p:blipFill>
          <a:blip r:embed="rId2"/>
          <a:stretch>
            <a:fillRect/>
          </a:stretch>
        </p:blipFill>
        <p:spPr>
          <a:xfrm>
            <a:off x="3779912" y="3429000"/>
            <a:ext cx="4809524" cy="3219048"/>
          </a:xfrm>
          <a:prstGeom prst="rect">
            <a:avLst/>
          </a:prstGeom>
        </p:spPr>
      </p:pic>
      <p:sp>
        <p:nvSpPr>
          <p:cNvPr id="4" name="TextBox 3"/>
          <p:cNvSpPr txBox="1"/>
          <p:nvPr/>
        </p:nvSpPr>
        <p:spPr>
          <a:xfrm>
            <a:off x="395536" y="319469"/>
            <a:ext cx="7128792" cy="1384995"/>
          </a:xfrm>
          <a:prstGeom prst="rect">
            <a:avLst/>
          </a:prstGeom>
          <a:noFill/>
        </p:spPr>
        <p:txBody>
          <a:bodyPr wrap="square" rtlCol="0">
            <a:spAutoFit/>
          </a:bodyPr>
          <a:lstStyle/>
          <a:p>
            <a:r>
              <a:rPr lang="en-GB" sz="2800" b="1" dirty="0" smtClean="0"/>
              <a:t>Before you leave…</a:t>
            </a:r>
          </a:p>
          <a:p>
            <a:endParaRPr lang="en-GB" sz="2800" b="1" dirty="0"/>
          </a:p>
          <a:p>
            <a:r>
              <a:rPr lang="en-GB" sz="2800" b="1" dirty="0" smtClean="0"/>
              <a:t>A Key Stage 1 Maths puzzle for you to solve.</a:t>
            </a:r>
            <a:endParaRPr lang="en-GB" sz="2800" b="1" dirty="0"/>
          </a:p>
        </p:txBody>
      </p:sp>
    </p:spTree>
    <p:extLst>
      <p:ext uri="{BB962C8B-B14F-4D97-AF65-F5344CB8AC3E}">
        <p14:creationId xmlns:p14="http://schemas.microsoft.com/office/powerpoint/2010/main" val="12448963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lburton logo"/>
          <p:cNvPicPr>
            <a:picLocks noChangeAspect="1" noChangeArrowheads="1"/>
          </p:cNvPicPr>
          <p:nvPr/>
        </p:nvPicPr>
        <p:blipFill>
          <a:blip r:embed="rId3" cstate="print">
            <a:clrChange>
              <a:clrFrom>
                <a:srgbClr val="FFFFFF"/>
              </a:clrFrom>
              <a:clrTo>
                <a:srgbClr val="FFFFFF">
                  <a:alpha val="0"/>
                </a:srgbClr>
              </a:clrTo>
            </a:clrChange>
            <a:lum bright="40000" contrast="-70000"/>
            <a:extLst>
              <a:ext uri="{28A0092B-C50C-407E-A947-70E740481C1C}">
                <a14:useLocalDpi xmlns:a14="http://schemas.microsoft.com/office/drawing/2010/main" val="0"/>
              </a:ext>
            </a:extLst>
          </a:blip>
          <a:srcRect/>
          <a:stretch>
            <a:fillRect/>
          </a:stretch>
        </p:blipFill>
        <p:spPr bwMode="auto">
          <a:xfrm>
            <a:off x="1403350" y="0"/>
            <a:ext cx="6315075"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1370705" y="6189192"/>
            <a:ext cx="8785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dirty="0">
                <a:solidFill>
                  <a:schemeClr val="accent2"/>
                </a:solidFill>
              </a:rPr>
              <a:t>Inspiring today’s children for tomorrow’s world</a:t>
            </a:r>
          </a:p>
        </p:txBody>
      </p:sp>
      <p:sp>
        <p:nvSpPr>
          <p:cNvPr id="32772" name="Text Box 4"/>
          <p:cNvSpPr txBox="1">
            <a:spLocks noChangeArrowheads="1"/>
          </p:cNvSpPr>
          <p:nvPr/>
        </p:nvSpPr>
        <p:spPr bwMode="auto">
          <a:xfrm>
            <a:off x="899592" y="764704"/>
            <a:ext cx="7488237"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3200" b="1" dirty="0"/>
              <a:t>Thank you for attending tonight; </a:t>
            </a:r>
            <a:r>
              <a:rPr lang="en-GB" sz="3200" b="1" dirty="0" smtClean="0"/>
              <a:t>I </a:t>
            </a:r>
            <a:r>
              <a:rPr lang="en-GB" sz="3200" b="1" dirty="0"/>
              <a:t>hope it has been useful!</a:t>
            </a:r>
          </a:p>
          <a:p>
            <a:pPr algn="ctr" eaLnBrk="1" hangingPunct="1">
              <a:spcBef>
                <a:spcPct val="50000"/>
              </a:spcBef>
            </a:pPr>
            <a:r>
              <a:rPr lang="en-GB" sz="3200" b="1" dirty="0" smtClean="0"/>
              <a:t>If you have any questions, please pop up and see me. </a:t>
            </a:r>
          </a:p>
          <a:p>
            <a:pPr algn="ctr" eaLnBrk="1" hangingPunct="1">
              <a:spcBef>
                <a:spcPct val="50000"/>
              </a:spcBef>
            </a:pPr>
            <a:endParaRPr lang="en-GB" sz="3200" b="1" dirty="0"/>
          </a:p>
          <a:p>
            <a:pPr algn="ctr" eaLnBrk="1" hangingPunct="1">
              <a:spcBef>
                <a:spcPct val="50000"/>
              </a:spcBef>
            </a:pPr>
            <a:r>
              <a:rPr lang="en-GB" sz="3200" b="1" dirty="0" smtClean="0"/>
              <a:t>The </a:t>
            </a:r>
            <a:r>
              <a:rPr lang="en-GB" sz="3200" b="1" dirty="0" err="1" smtClean="0"/>
              <a:t>Powerpoint</a:t>
            </a:r>
            <a:r>
              <a:rPr lang="en-GB" sz="3200" b="1" dirty="0" smtClean="0"/>
              <a:t> will be uploaded onto the </a:t>
            </a:r>
            <a:r>
              <a:rPr lang="en-GB" sz="3200" b="1" dirty="0" err="1" smtClean="0"/>
              <a:t>Elburton</a:t>
            </a:r>
            <a:r>
              <a:rPr lang="en-GB" sz="3200" b="1" dirty="0" smtClean="0"/>
              <a:t> website and don’t forget… MATHS IS FUN!</a:t>
            </a:r>
            <a:endParaRPr lang="en-GB" sz="3200" b="1" dirty="0"/>
          </a:p>
        </p:txBody>
      </p:sp>
    </p:spTree>
    <p:extLst>
      <p:ext uri="{BB962C8B-B14F-4D97-AF65-F5344CB8AC3E}">
        <p14:creationId xmlns:p14="http://schemas.microsoft.com/office/powerpoint/2010/main" val="26620090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7544" y="476672"/>
            <a:ext cx="8181710" cy="5904656"/>
          </a:xfrm>
          <a:prstGeom prst="rect">
            <a:avLst/>
          </a:prstGeom>
        </p:spPr>
      </p:pic>
    </p:spTree>
    <p:extLst>
      <p:ext uri="{BB962C8B-B14F-4D97-AF65-F5344CB8AC3E}">
        <p14:creationId xmlns:p14="http://schemas.microsoft.com/office/powerpoint/2010/main" val="92308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701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04664"/>
            <a:ext cx="8349784" cy="5904656"/>
          </a:xfrm>
          <a:prstGeom prst="rect">
            <a:avLst/>
          </a:prstGeom>
        </p:spPr>
      </p:pic>
    </p:spTree>
    <p:extLst>
      <p:ext uri="{BB962C8B-B14F-4D97-AF65-F5344CB8AC3E}">
        <p14:creationId xmlns:p14="http://schemas.microsoft.com/office/powerpoint/2010/main" val="3386635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1783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1337</TotalTime>
  <Words>2422</Words>
  <Application>Microsoft Office PowerPoint</Application>
  <PresentationFormat>On-screen Show (4:3)</PresentationFormat>
  <Paragraphs>276</Paragraphs>
  <Slides>58</Slides>
  <Notes>38</Notes>
  <HiddenSlides>1</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Arial</vt:lpstr>
      <vt:lpstr>Calibri</vt:lpstr>
      <vt:lpstr>Open Sans</vt:lpstr>
      <vt:lpstr>Open Sans SemiBold</vt:lpstr>
      <vt:lpstr>Quicksand</vt:lpstr>
      <vt:lpstr>SassoonPrimaryInfant</vt:lpstr>
      <vt:lpstr>Times New Roman</vt:lpstr>
      <vt:lpstr>VAG Rounded</vt:lpstr>
      <vt:lpstr>Verdana</vt:lpstr>
      <vt:lpstr>Office Theme</vt:lpstr>
      <vt:lpstr>Helping my child with  Maths in Key Stage 1  Elburton Primary School </vt:lpstr>
      <vt:lpstr>Aims of meeting</vt:lpstr>
      <vt:lpstr>PowerPoint Presentation</vt:lpstr>
      <vt:lpstr>Thinking is at the heart of Mathematics and therefore should be at the heart of Mathematical teaching and learning.   At Elburton Primary, we believe that all children can do Maths (and do it well)  Increased engagement can lead to a 30% improvement in attainment!  </vt:lpstr>
      <vt:lpstr> Visualisation: Warm Up   How many dots can you see?  How did you see them?</vt:lpstr>
      <vt:lpstr>PowerPoint Presentation</vt:lpstr>
      <vt:lpstr>PowerPoint Presentation</vt:lpstr>
      <vt:lpstr>PowerPoint Presentation</vt:lpstr>
      <vt:lpstr>PowerPoint Presentation</vt:lpstr>
      <vt:lpstr>The National Curriculum</vt:lpstr>
      <vt:lpstr>PowerPoint Presentation</vt:lpstr>
      <vt:lpstr>Maths?</vt:lpstr>
      <vt:lpstr>Key elements of a Mastery Curriculum in Maths</vt:lpstr>
      <vt:lpstr>PowerPoint Presentation</vt:lpstr>
      <vt:lpstr>PowerPoint Presentation</vt:lpstr>
      <vt:lpstr>PowerPoint Presentation</vt:lpstr>
      <vt:lpstr>PowerPoint Presentation</vt:lpstr>
      <vt:lpstr>PowerPoint Presentation</vt:lpstr>
      <vt:lpstr>The Connective Model</vt:lpstr>
      <vt:lpstr>Number Sense!</vt:lpstr>
      <vt:lpstr>Tens Frames These help us to organise our counting. Which one here would be the most useful to you? </vt:lpstr>
      <vt:lpstr>Tens Frames and Addition  This supports the children to see 9 and 1 more counter would equal 10.  Therefore 9+ 3 = 12</vt:lpstr>
      <vt:lpstr>Numicon This has been a vital tool in exploring number sense with many children</vt:lpstr>
      <vt:lpstr>Key Stage 1: Place Value</vt:lpstr>
      <vt:lpstr>Concrete, Pictorial to Abstract</vt:lpstr>
      <vt:lpstr>Playing with numbers!   How many different ways can you make 5?</vt:lpstr>
      <vt:lpstr>Fluency</vt:lpstr>
      <vt:lpstr>Bonds to 10 &amp; 20 This helps us to build the rapid recall of number bonds throughout Key Stage 1</vt:lpstr>
      <vt:lpstr>The Bar Model &amp;  Part, Part Whole! </vt:lpstr>
      <vt:lpstr>PowerPoint Presentation</vt:lpstr>
      <vt:lpstr>End of KS1 SATs/NFER </vt:lpstr>
      <vt:lpstr>2018 Arithmetic Paper</vt:lpstr>
      <vt:lpstr>2018 Reasoning Paper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School Jam?</vt:lpstr>
      <vt:lpstr>PowerPoint Presentation</vt:lpstr>
      <vt:lpstr>Activities are either practical … </vt:lpstr>
      <vt:lpstr>PowerPoint Presentation</vt:lpstr>
      <vt:lpstr>… or digital.</vt:lpstr>
      <vt:lpstr>PowerPoint Presentation</vt:lpstr>
      <vt:lpstr>Celebrate your achievements</vt:lpstr>
      <vt:lpstr>You can also watch maths help videos.</vt:lpstr>
      <vt:lpstr>How to get started!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Thinking is at the heart of Mathematics and therefore should be at the heart of mathematical teaching and learning.</dc:title>
  <dc:creator>amaguire</dc:creator>
  <cp:lastModifiedBy>Elburton Admin</cp:lastModifiedBy>
  <cp:revision>111</cp:revision>
  <cp:lastPrinted>2019-02-26T09:58:43Z</cp:lastPrinted>
  <dcterms:created xsi:type="dcterms:W3CDTF">2015-01-23T20:53:54Z</dcterms:created>
  <dcterms:modified xsi:type="dcterms:W3CDTF">2020-01-23T14:42:52Z</dcterms:modified>
</cp:coreProperties>
</file>