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0"/>
  </p:notesMasterIdLst>
  <p:handoutMasterIdLst>
    <p:handoutMasterId r:id="rId31"/>
  </p:handoutMasterIdLst>
  <p:sldIdLst>
    <p:sldId id="409" r:id="rId5"/>
    <p:sldId id="447" r:id="rId6"/>
    <p:sldId id="411" r:id="rId7"/>
    <p:sldId id="458" r:id="rId8"/>
    <p:sldId id="413" r:id="rId9"/>
    <p:sldId id="438" r:id="rId10"/>
    <p:sldId id="463" r:id="rId11"/>
    <p:sldId id="464" r:id="rId12"/>
    <p:sldId id="440" r:id="rId13"/>
    <p:sldId id="443" r:id="rId14"/>
    <p:sldId id="421" r:id="rId15"/>
    <p:sldId id="459" r:id="rId16"/>
    <p:sldId id="429" r:id="rId17"/>
    <p:sldId id="425" r:id="rId18"/>
    <p:sldId id="465" r:id="rId19"/>
    <p:sldId id="460" r:id="rId20"/>
    <p:sldId id="461" r:id="rId21"/>
    <p:sldId id="466" r:id="rId22"/>
    <p:sldId id="462" r:id="rId23"/>
    <p:sldId id="434" r:id="rId24"/>
    <p:sldId id="435" r:id="rId25"/>
    <p:sldId id="448" r:id="rId26"/>
    <p:sldId id="449" r:id="rId27"/>
    <p:sldId id="417" r:id="rId28"/>
    <p:sldId id="428" r:id="rId29"/>
  </p:sldIdLst>
  <p:sldSz cx="9144000" cy="6858000" type="screen4x3"/>
  <p:notesSz cx="6799263" cy="9929813"/>
  <p:defaultTextStyle>
    <a:defPPr>
      <a:defRPr lang="en-GB"/>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DDFF"/>
    <a:srgbClr val="4BD0FF"/>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5007" autoAdjust="0"/>
  </p:normalViewPr>
  <p:slideViewPr>
    <p:cSldViewPr>
      <p:cViewPr varScale="1">
        <p:scale>
          <a:sx n="86" d="100"/>
          <a:sy n="86" d="100"/>
        </p:scale>
        <p:origin x="1224" y="5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935" cy="496731"/>
          </a:xfrm>
          <a:prstGeom prst="rect">
            <a:avLst/>
          </a:prstGeom>
        </p:spPr>
        <p:txBody>
          <a:bodyPr vert="horz" lIns="92117" tIns="46058" rIns="92117" bIns="46058" rtlCol="0"/>
          <a:lstStyle>
            <a:lvl1pPr algn="l">
              <a:defRPr sz="1200"/>
            </a:lvl1pPr>
          </a:lstStyle>
          <a:p>
            <a:endParaRPr lang="en-GB" dirty="0"/>
          </a:p>
        </p:txBody>
      </p:sp>
      <p:sp>
        <p:nvSpPr>
          <p:cNvPr id="3" name="Date Placeholder 2"/>
          <p:cNvSpPr>
            <a:spLocks noGrp="1"/>
          </p:cNvSpPr>
          <p:nvPr>
            <p:ph type="dt" sz="quarter" idx="1"/>
          </p:nvPr>
        </p:nvSpPr>
        <p:spPr>
          <a:xfrm>
            <a:off x="3850726" y="0"/>
            <a:ext cx="2946934" cy="496731"/>
          </a:xfrm>
          <a:prstGeom prst="rect">
            <a:avLst/>
          </a:prstGeom>
        </p:spPr>
        <p:txBody>
          <a:bodyPr vert="horz" lIns="92117" tIns="46058" rIns="92117" bIns="46058" rtlCol="0"/>
          <a:lstStyle>
            <a:lvl1pPr algn="r">
              <a:defRPr sz="1200"/>
            </a:lvl1pPr>
          </a:lstStyle>
          <a:p>
            <a:fld id="{5DDC9631-53AD-465D-AE1A-69EB45702200}" type="datetimeFigureOut">
              <a:rPr lang="en-US" smtClean="0"/>
              <a:pPr/>
              <a:t>9/12/2023</a:t>
            </a:fld>
            <a:endParaRPr lang="en-GB" dirty="0"/>
          </a:p>
        </p:txBody>
      </p:sp>
      <p:sp>
        <p:nvSpPr>
          <p:cNvPr id="4" name="Footer Placeholder 3"/>
          <p:cNvSpPr>
            <a:spLocks noGrp="1"/>
          </p:cNvSpPr>
          <p:nvPr>
            <p:ph type="ftr" sz="quarter" idx="2"/>
          </p:nvPr>
        </p:nvSpPr>
        <p:spPr>
          <a:xfrm>
            <a:off x="1" y="9431485"/>
            <a:ext cx="2946935" cy="496730"/>
          </a:xfrm>
          <a:prstGeom prst="rect">
            <a:avLst/>
          </a:prstGeom>
        </p:spPr>
        <p:txBody>
          <a:bodyPr vert="horz" lIns="92117" tIns="46058" rIns="92117" bIns="4605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726" y="9431485"/>
            <a:ext cx="2946934" cy="496730"/>
          </a:xfrm>
          <a:prstGeom prst="rect">
            <a:avLst/>
          </a:prstGeom>
        </p:spPr>
        <p:txBody>
          <a:bodyPr vert="horz" lIns="92117" tIns="46058" rIns="92117" bIns="46058" rtlCol="0" anchor="b"/>
          <a:lstStyle>
            <a:lvl1pPr algn="r">
              <a:defRPr sz="1200"/>
            </a:lvl1pPr>
          </a:lstStyle>
          <a:p>
            <a:fld id="{61B33A59-08B4-4279-900F-7DC0C5D3E324}" type="slidenum">
              <a:rPr lang="en-GB" smtClean="0"/>
              <a:pPr/>
              <a:t>‹#›</a:t>
            </a:fld>
            <a:endParaRPr lang="en-GB" dirty="0"/>
          </a:p>
        </p:txBody>
      </p:sp>
    </p:spTree>
    <p:extLst>
      <p:ext uri="{BB962C8B-B14F-4D97-AF65-F5344CB8AC3E}">
        <p14:creationId xmlns:p14="http://schemas.microsoft.com/office/powerpoint/2010/main" val="156027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348" cy="496490"/>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defRPr sz="1200">
                <a:latin typeface="Arial" charset="0"/>
              </a:defRPr>
            </a:lvl1pPr>
          </a:lstStyle>
          <a:p>
            <a:pPr>
              <a:defRPr/>
            </a:pPr>
            <a:endParaRPr lang="en-GB" dirty="0"/>
          </a:p>
        </p:txBody>
      </p:sp>
      <p:sp>
        <p:nvSpPr>
          <p:cNvPr id="4099" name="Rectangle 3"/>
          <p:cNvSpPr>
            <a:spLocks noGrp="1" noChangeArrowheads="1"/>
          </p:cNvSpPr>
          <p:nvPr>
            <p:ph type="dt" idx="1"/>
          </p:nvPr>
        </p:nvSpPr>
        <p:spPr bwMode="auto">
          <a:xfrm>
            <a:off x="3851342" y="0"/>
            <a:ext cx="2946348" cy="496490"/>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a:defRPr sz="1200">
                <a:latin typeface="Arial" charset="0"/>
              </a:defRPr>
            </a:lvl1pPr>
          </a:lstStyle>
          <a:p>
            <a:pPr>
              <a:defRPr/>
            </a:pPr>
            <a:endParaRPr lang="en-GB" dirty="0"/>
          </a:p>
        </p:txBody>
      </p:sp>
      <p:sp>
        <p:nvSpPr>
          <p:cNvPr id="56324"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927" y="4716662"/>
            <a:ext cx="5439410" cy="4468416"/>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599"/>
            <a:ext cx="2946348" cy="496490"/>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defRPr sz="1200">
                <a:latin typeface="Arial" charset="0"/>
              </a:defRPr>
            </a:lvl1pPr>
          </a:lstStyle>
          <a:p>
            <a:pPr>
              <a:defRPr/>
            </a:pPr>
            <a:endParaRPr lang="en-GB" dirty="0"/>
          </a:p>
        </p:txBody>
      </p:sp>
      <p:sp>
        <p:nvSpPr>
          <p:cNvPr id="4103" name="Rectangle 7"/>
          <p:cNvSpPr>
            <a:spLocks noGrp="1" noChangeArrowheads="1"/>
          </p:cNvSpPr>
          <p:nvPr>
            <p:ph type="sldNum" sz="quarter" idx="5"/>
          </p:nvPr>
        </p:nvSpPr>
        <p:spPr bwMode="auto">
          <a:xfrm>
            <a:off x="3851342" y="9431599"/>
            <a:ext cx="2946348" cy="496490"/>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a:defRPr sz="1200">
                <a:latin typeface="Arial" charset="0"/>
              </a:defRPr>
            </a:lvl1pPr>
          </a:lstStyle>
          <a:p>
            <a:pPr>
              <a:defRPr/>
            </a:pPr>
            <a:fld id="{4343219C-A547-4C12-8382-77FE3A90A591}" type="slidenum">
              <a:rPr lang="en-GB"/>
              <a:pPr>
                <a:defRPr/>
              </a:pPr>
              <a:t>‹#›</a:t>
            </a:fld>
            <a:endParaRPr lang="en-GB" dirty="0"/>
          </a:p>
        </p:txBody>
      </p:sp>
    </p:spTree>
    <p:extLst>
      <p:ext uri="{BB962C8B-B14F-4D97-AF65-F5344CB8AC3E}">
        <p14:creationId xmlns:p14="http://schemas.microsoft.com/office/powerpoint/2010/main" val="397545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7D008DEC-0EFE-40C1-AC55-D8EF8FCC739B}" type="slidenum">
              <a:rPr lang="en-GB" altLang="en-US" smtClean="0"/>
              <a:pPr/>
              <a:t>1</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36747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285337E6-19CA-4E92-8C9B-1568C3564D99}" type="slidenum">
              <a:rPr lang="en-GB" altLang="en-US" smtClean="0"/>
              <a:pPr/>
              <a:t>25</a:t>
            </a:fld>
            <a:endParaRPr lang="en-GB"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962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B121B743-5075-4D91-9B8F-33E9408EE040}" type="slidenum">
              <a:rPr lang="en-GB" altLang="en-US" smtClean="0"/>
              <a:pPr/>
              <a:t>5</a:t>
            </a:fld>
            <a:endParaRPr lang="en-GB" altLang="en-US"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6405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C6FCD955-D301-4BA9-A09E-2072A282391B}" type="slidenum">
              <a:rPr lang="en-GB" altLang="en-US" smtClean="0"/>
              <a:pPr/>
              <a:t>11</a:t>
            </a:fld>
            <a:endParaRPr lang="en-GB"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9247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C3EC049-CC3B-492C-AF12-FF4F5B50BC51}" type="slidenum">
              <a:rPr lang="en-GB" smtClean="0"/>
              <a:pPr/>
              <a:t>13</a:t>
            </a:fld>
            <a:endParaRPr lang="en-GB"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866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14</a:t>
            </a:fld>
            <a:endParaRPr lang="en-GB"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018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9139CA5D-8DFB-48A9-B0C7-908B3D84F01B}" type="slidenum">
              <a:rPr lang="en-GB" altLang="en-US" smtClean="0"/>
              <a:pPr/>
              <a:t>20</a:t>
            </a:fld>
            <a:endParaRPr lang="en-GB"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3678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69FE1DEC-EB39-4EB1-AD90-9571FD93F4EB}" type="slidenum">
              <a:rPr lang="en-GB" altLang="en-US" smtClean="0"/>
              <a:pPr/>
              <a:t>22</a:t>
            </a:fld>
            <a:endParaRPr lang="en-GB"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4417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5938C7BA-4859-4865-B51F-36651E0901C5}" type="slidenum">
              <a:rPr lang="en-GB" altLang="en-US" smtClean="0"/>
              <a:pPr/>
              <a:t>23</a:t>
            </a:fld>
            <a:endParaRPr lang="en-GB"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6930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8448" indent="-287865">
              <a:defRPr>
                <a:solidFill>
                  <a:schemeClr val="tx1"/>
                </a:solidFill>
                <a:latin typeface="Arial" panose="020B0604020202020204" pitchFamily="34" charset="0"/>
              </a:defRPr>
            </a:lvl2pPr>
            <a:lvl3pPr marL="1151458" indent="-230292">
              <a:defRPr>
                <a:solidFill>
                  <a:schemeClr val="tx1"/>
                </a:solidFill>
                <a:latin typeface="Arial" panose="020B0604020202020204" pitchFamily="34" charset="0"/>
              </a:defRPr>
            </a:lvl3pPr>
            <a:lvl4pPr marL="1612041" indent="-230292">
              <a:defRPr>
                <a:solidFill>
                  <a:schemeClr val="tx1"/>
                </a:solidFill>
                <a:latin typeface="Arial" panose="020B0604020202020204" pitchFamily="34" charset="0"/>
              </a:defRPr>
            </a:lvl4pPr>
            <a:lvl5pPr marL="2072625" indent="-230292">
              <a:defRPr>
                <a:solidFill>
                  <a:schemeClr val="tx1"/>
                </a:solidFill>
                <a:latin typeface="Arial" panose="020B0604020202020204" pitchFamily="34" charset="0"/>
              </a:defRPr>
            </a:lvl5pPr>
            <a:lvl6pPr marL="2533208" indent="-230292" eaLnBrk="0" fontAlgn="base" hangingPunct="0">
              <a:spcBef>
                <a:spcPct val="0"/>
              </a:spcBef>
              <a:spcAft>
                <a:spcPct val="0"/>
              </a:spcAft>
              <a:defRPr>
                <a:solidFill>
                  <a:schemeClr val="tx1"/>
                </a:solidFill>
                <a:latin typeface="Arial" panose="020B0604020202020204" pitchFamily="34" charset="0"/>
              </a:defRPr>
            </a:lvl6pPr>
            <a:lvl7pPr marL="2993791" indent="-230292" eaLnBrk="0" fontAlgn="base" hangingPunct="0">
              <a:spcBef>
                <a:spcPct val="0"/>
              </a:spcBef>
              <a:spcAft>
                <a:spcPct val="0"/>
              </a:spcAft>
              <a:defRPr>
                <a:solidFill>
                  <a:schemeClr val="tx1"/>
                </a:solidFill>
                <a:latin typeface="Arial" panose="020B0604020202020204" pitchFamily="34" charset="0"/>
              </a:defRPr>
            </a:lvl7pPr>
            <a:lvl8pPr marL="3454375" indent="-230292" eaLnBrk="0" fontAlgn="base" hangingPunct="0">
              <a:spcBef>
                <a:spcPct val="0"/>
              </a:spcBef>
              <a:spcAft>
                <a:spcPct val="0"/>
              </a:spcAft>
              <a:defRPr>
                <a:solidFill>
                  <a:schemeClr val="tx1"/>
                </a:solidFill>
                <a:latin typeface="Arial" panose="020B0604020202020204" pitchFamily="34" charset="0"/>
              </a:defRPr>
            </a:lvl8pPr>
            <a:lvl9pPr marL="3914958" indent="-230292" eaLnBrk="0" fontAlgn="base" hangingPunct="0">
              <a:spcBef>
                <a:spcPct val="0"/>
              </a:spcBef>
              <a:spcAft>
                <a:spcPct val="0"/>
              </a:spcAft>
              <a:defRPr>
                <a:solidFill>
                  <a:schemeClr val="tx1"/>
                </a:solidFill>
                <a:latin typeface="Arial" panose="020B0604020202020204" pitchFamily="34" charset="0"/>
              </a:defRPr>
            </a:lvl9pPr>
          </a:lstStyle>
          <a:p>
            <a:fld id="{68D52490-EC47-415E-ADA3-E711DEAA05CF}" type="slidenum">
              <a:rPr lang="en-GB" altLang="en-US" smtClean="0"/>
              <a:pPr/>
              <a:t>24</a:t>
            </a:fld>
            <a:endParaRPr lang="en-GB" alt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524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GB" dirty="0"/>
              </a:p>
            </p:txBody>
          </p:sp>
          <p:grpSp>
            <p:nvGrpSpPr>
              <p:cNvPr id="16"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grpSp>
          <p:nvGrpSpPr>
            <p:cNvPr id="6"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nvGrpSpPr>
            <p:cNvPr id="7"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9632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9632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a:lvl1pPr>
          </a:lstStyle>
          <a:p>
            <a:pPr>
              <a:defRPr/>
            </a:pPr>
            <a:endParaRPr lang="en-US" dirty="0"/>
          </a:p>
        </p:txBody>
      </p:sp>
      <p:sp>
        <p:nvSpPr>
          <p:cNvPr id="70" name="Rectangle 70"/>
          <p:cNvSpPr>
            <a:spLocks noGrp="1" noChangeArrowheads="1"/>
          </p:cNvSpPr>
          <p:nvPr>
            <p:ph type="ftr" sz="quarter" idx="11"/>
          </p:nvPr>
        </p:nvSpPr>
        <p:spPr/>
        <p:txBody>
          <a:bodyPr/>
          <a:lstStyle>
            <a:lvl1pPr>
              <a:defRPr/>
            </a:lvl1pPr>
          </a:lstStyle>
          <a:p>
            <a:pPr>
              <a:defRPr/>
            </a:pPr>
            <a:endParaRPr lang="en-US" dirty="0"/>
          </a:p>
        </p:txBody>
      </p:sp>
      <p:sp>
        <p:nvSpPr>
          <p:cNvPr id="71" name="Rectangle 71"/>
          <p:cNvSpPr>
            <a:spLocks noGrp="1" noChangeArrowheads="1"/>
          </p:cNvSpPr>
          <p:nvPr>
            <p:ph type="sldNum" sz="quarter" idx="12"/>
          </p:nvPr>
        </p:nvSpPr>
        <p:spPr/>
        <p:txBody>
          <a:bodyPr/>
          <a:lstStyle>
            <a:lvl1pPr>
              <a:defRPr/>
            </a:lvl1pPr>
          </a:lstStyle>
          <a:p>
            <a:pPr>
              <a:defRPr/>
            </a:pPr>
            <a:fld id="{AF920865-C1E9-4E2F-9CC4-5D00E15ACB8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CD1BE333-0211-4604-9C89-4A4AF6992EF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ABEADA07-7F35-4777-A402-0BA963B1924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00600" y="1905000"/>
            <a:ext cx="3810000" cy="4114800"/>
          </a:xfrm>
        </p:spPr>
        <p:txBody>
          <a:bodyPr/>
          <a:lstStyle/>
          <a:p>
            <a:pPr lvl="0"/>
            <a:endParaRPr lang="en-GB" noProof="0" dirty="0"/>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A4A40C0C-8F79-42AD-9A4D-32372999CE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E8A8983F-CEB6-4A6A-856D-2A89CC68A08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7"/>
          <p:cNvSpPr>
            <a:spLocks noGrp="1" noChangeArrowheads="1"/>
          </p:cNvSpPr>
          <p:nvPr>
            <p:ph type="sldNum" sz="quarter" idx="12"/>
          </p:nvPr>
        </p:nvSpPr>
        <p:spPr>
          <a:ln/>
        </p:spPr>
        <p:txBody>
          <a:bodyPr/>
          <a:lstStyle>
            <a:lvl1pPr>
              <a:defRPr/>
            </a:lvl1pPr>
          </a:lstStyle>
          <a:p>
            <a:pPr>
              <a:defRPr/>
            </a:pPr>
            <a:fld id="{5D4B8117-ED67-49B6-A39B-25A05E4D79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DE59272D-2A6D-449B-8696-4BC85758266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7"/>
          <p:cNvSpPr>
            <a:spLocks noGrp="1" noChangeArrowheads="1"/>
          </p:cNvSpPr>
          <p:nvPr>
            <p:ph type="sldNum" sz="quarter" idx="12"/>
          </p:nvPr>
        </p:nvSpPr>
        <p:spPr>
          <a:ln/>
        </p:spPr>
        <p:txBody>
          <a:bodyPr/>
          <a:lstStyle>
            <a:lvl1pPr>
              <a:defRPr/>
            </a:lvl1pPr>
          </a:lstStyle>
          <a:p>
            <a:pPr>
              <a:defRPr/>
            </a:pPr>
            <a:fld id="{2A0A60E7-9F9E-4912-9812-314EAECB36C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7"/>
          <p:cNvSpPr>
            <a:spLocks noGrp="1" noChangeArrowheads="1"/>
          </p:cNvSpPr>
          <p:nvPr>
            <p:ph type="sldNum" sz="quarter" idx="12"/>
          </p:nvPr>
        </p:nvSpPr>
        <p:spPr>
          <a:ln/>
        </p:spPr>
        <p:txBody>
          <a:bodyPr/>
          <a:lstStyle>
            <a:lvl1pPr>
              <a:defRPr/>
            </a:lvl1pPr>
          </a:lstStyle>
          <a:p>
            <a:pPr>
              <a:defRPr/>
            </a:pPr>
            <a:fld id="{6ACE87D8-5209-49F9-982E-27F0DDE536D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7"/>
          <p:cNvSpPr>
            <a:spLocks noGrp="1" noChangeArrowheads="1"/>
          </p:cNvSpPr>
          <p:nvPr>
            <p:ph type="sldNum" sz="quarter" idx="12"/>
          </p:nvPr>
        </p:nvSpPr>
        <p:spPr>
          <a:ln/>
        </p:spPr>
        <p:txBody>
          <a:bodyPr/>
          <a:lstStyle>
            <a:lvl1pPr>
              <a:defRPr/>
            </a:lvl1pPr>
          </a:lstStyle>
          <a:p>
            <a:pPr>
              <a:defRPr/>
            </a:pPr>
            <a:fld id="{BE8A3189-C54A-4E0B-A57C-48C184B6A73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C7ABB5F5-2127-432C-9D2D-31C427ED079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7"/>
          <p:cNvSpPr>
            <a:spLocks noGrp="1" noChangeArrowheads="1"/>
          </p:cNvSpPr>
          <p:nvPr>
            <p:ph type="sldNum" sz="quarter" idx="12"/>
          </p:nvPr>
        </p:nvSpPr>
        <p:spPr>
          <a:ln/>
        </p:spPr>
        <p:txBody>
          <a:bodyPr/>
          <a:lstStyle>
            <a:lvl1pPr>
              <a:defRPr/>
            </a:lvl1pPr>
          </a:lstStyle>
          <a:p>
            <a:pPr>
              <a:defRPr/>
            </a:pPr>
            <a:fld id="{5BB58296-0672-47EB-8B78-460C4AD10F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9523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3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4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5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nvGrpSpPr>
              <p:cNvPr id="1040" name="Group 27"/>
              <p:cNvGrpSpPr>
                <a:grpSpLocks/>
              </p:cNvGrpSpPr>
              <p:nvPr/>
            </p:nvGrpSpPr>
            <p:grpSpPr bwMode="auto">
              <a:xfrm>
                <a:off x="192" y="0"/>
                <a:ext cx="5376" cy="4320"/>
                <a:chOff x="192" y="0"/>
                <a:chExt cx="5376" cy="4320"/>
              </a:xfrm>
            </p:grpSpPr>
            <p:sp>
              <p:nvSpPr>
                <p:cNvPr id="9526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6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7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sp>
              <p:nvSpPr>
                <p:cNvPr id="9528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GB" dirty="0"/>
                </a:p>
              </p:txBody>
            </p:sp>
          </p:grpSp>
        </p:grpSp>
        <p:sp>
          <p:nvSpPr>
            <p:cNvPr id="9528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GB" dirty="0"/>
            </a:p>
          </p:txBody>
        </p:sp>
        <p:sp>
          <p:nvSpPr>
            <p:cNvPr id="9529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GB" dirty="0"/>
            </a:p>
          </p:txBody>
        </p:sp>
        <p:grpSp>
          <p:nvGrpSpPr>
            <p:cNvPr id="1035" name="Group 59"/>
            <p:cNvGrpSpPr>
              <a:grpSpLocks/>
            </p:cNvGrpSpPr>
            <p:nvPr/>
          </p:nvGrpSpPr>
          <p:grpSpPr bwMode="auto">
            <a:xfrm>
              <a:off x="261" y="892"/>
              <a:ext cx="1124" cy="1464"/>
              <a:chOff x="96" y="916"/>
              <a:chExt cx="2208" cy="2876"/>
            </a:xfrm>
          </p:grpSpPr>
          <p:sp>
            <p:nvSpPr>
              <p:cNvPr id="9529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GB" dirty="0"/>
              </a:p>
            </p:txBody>
          </p:sp>
          <p:sp>
            <p:nvSpPr>
              <p:cNvPr id="9529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GB" dirty="0"/>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9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dirty="0"/>
          </a:p>
        </p:txBody>
      </p:sp>
      <p:sp>
        <p:nvSpPr>
          <p:cNvPr id="9529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dirty="0"/>
          </a:p>
        </p:txBody>
      </p:sp>
      <p:sp>
        <p:nvSpPr>
          <p:cNvPr id="9529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8A1C5D-3CB3-433A-A97A-11EFA7AA4E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7" Type="http://schemas.openxmlformats.org/officeDocument/2006/relationships/image" Target="../media/image18.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tmp"/></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national+phonics+screening+booklets&amp;source=images&amp;cd=&amp;cad=rja&amp;uact=8&amp;ved=0CAcQjRw&amp;url=http://www.derwentvale.cumbria.sch.uk/reading/2014_2015/phonics/phonics.htm&amp;ei=cxUdVaf6A5bvaJ-PgdgL&amp;bvm=bv.89744112,d.d2s&amp;psig=AFQjCNG8Bw0eLgCyMuAizfL-ztYW5Uz56A&amp;ust=1428055744961840" TargetMode="External"/><Relationship Id="rId2" Type="http://schemas.openxmlformats.org/officeDocument/2006/relationships/image" Target="../media/image36.tmp"/><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tmp"/><Relationship Id="rId5" Type="http://schemas.openxmlformats.org/officeDocument/2006/relationships/image" Target="../media/image42.tmp"/><Relationship Id="rId4" Type="http://schemas.openxmlformats.org/officeDocument/2006/relationships/image" Target="../media/image41.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descr="Elburton logo"/>
          <p:cNvPicPr>
            <a:picLocks noChangeAspect="1" noChangeArrowheads="1"/>
          </p:cNvPicPr>
          <p:nvPr/>
        </p:nvPicPr>
        <p:blipFill>
          <a:blip r:embed="rId3">
            <a:clrChange>
              <a:clrFrom>
                <a:srgbClr val="FFFFFF"/>
              </a:clrFrom>
              <a:clrTo>
                <a:srgbClr val="FFFFFF">
                  <a:alpha val="0"/>
                </a:srgbClr>
              </a:clrTo>
            </a:clrChange>
            <a:lum bright="40000" contrast="-70000"/>
            <a:extLst>
              <a:ext uri="{28A0092B-C50C-407E-A947-70E740481C1C}">
                <a14:useLocalDpi xmlns:a14="http://schemas.microsoft.com/office/drawing/2010/main" val="0"/>
              </a:ext>
            </a:extLst>
          </a:blip>
          <a:srcRect/>
          <a:stretch>
            <a:fillRect/>
          </a:stretch>
        </p:blipFill>
        <p:spPr bwMode="auto">
          <a:xfrm>
            <a:off x="1403350" y="0"/>
            <a:ext cx="6315075"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4100" name="Text Box 6"/>
          <p:cNvSpPr txBox="1">
            <a:spLocks noChangeArrowheads="1"/>
          </p:cNvSpPr>
          <p:nvPr/>
        </p:nvSpPr>
        <p:spPr bwMode="auto">
          <a:xfrm>
            <a:off x="755650" y="620713"/>
            <a:ext cx="7777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dirty="0"/>
          </a:p>
        </p:txBody>
      </p:sp>
      <p:sp>
        <p:nvSpPr>
          <p:cNvPr id="4101" name="Rectangle 11"/>
          <p:cNvSpPr>
            <a:spLocks noGrp="1" noChangeArrowheads="1"/>
          </p:cNvSpPr>
          <p:nvPr>
            <p:ph type="ctrTitle"/>
          </p:nvPr>
        </p:nvSpPr>
        <p:spPr>
          <a:xfrm>
            <a:off x="685800" y="3861048"/>
            <a:ext cx="7772400" cy="1470025"/>
          </a:xfrm>
        </p:spPr>
        <p:txBody>
          <a:bodyPr/>
          <a:lstStyle/>
          <a:p>
            <a:pPr algn="ctr" eaLnBrk="1" hangingPunct="1"/>
            <a:br>
              <a:rPr lang="en-GB" altLang="en-US" dirty="0"/>
            </a:br>
            <a:br>
              <a:rPr lang="en-GB" altLang="en-US" dirty="0"/>
            </a:br>
            <a:r>
              <a:rPr lang="en-GB" altLang="en-US" b="1" dirty="0">
                <a:solidFill>
                  <a:schemeClr val="tx1"/>
                </a:solidFill>
                <a:latin typeface="Comic Sans MS" panose="030F0702030302020204" pitchFamily="66" charset="0"/>
              </a:rPr>
              <a:t>Welcome to</a:t>
            </a:r>
            <a:br>
              <a:rPr lang="en-GB" altLang="en-US" b="1" dirty="0">
                <a:solidFill>
                  <a:schemeClr val="tx1"/>
                </a:solidFill>
                <a:latin typeface="Comic Sans MS" panose="030F0702030302020204" pitchFamily="66" charset="0"/>
              </a:rPr>
            </a:br>
            <a:br>
              <a:rPr lang="en-GB" altLang="en-US" b="1" dirty="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‘Getting To Know Year 1’</a:t>
            </a:r>
            <a:br>
              <a:rPr lang="en-GB" altLang="en-US" b="1" dirty="0">
                <a:solidFill>
                  <a:schemeClr val="tx1"/>
                </a:solidFill>
                <a:latin typeface="Comic Sans MS" panose="030F0702030302020204" pitchFamily="66" charset="0"/>
              </a:rPr>
            </a:br>
            <a:br>
              <a:rPr lang="en-GB" altLang="en-US" b="1" dirty="0">
                <a:solidFill>
                  <a:schemeClr val="tx1"/>
                </a:solidFill>
                <a:latin typeface="Comic Sans MS" panose="030F0702030302020204" pitchFamily="66" charset="0"/>
              </a:rPr>
            </a:br>
            <a:r>
              <a:rPr lang="en-GB" altLang="en-US" b="1" dirty="0">
                <a:solidFill>
                  <a:schemeClr val="tx1"/>
                </a:solidFill>
                <a:latin typeface="Comic Sans MS" panose="030F0702030302020204" pitchFamily="66" charset="0"/>
              </a:rPr>
              <a:t>2022-23</a:t>
            </a:r>
          </a:p>
        </p:txBody>
      </p:sp>
    </p:spTree>
    <p:extLst>
      <p:ext uri="{BB962C8B-B14F-4D97-AF65-F5344CB8AC3E}">
        <p14:creationId xmlns:p14="http://schemas.microsoft.com/office/powerpoint/2010/main" val="263497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280" y="-137720"/>
            <a:ext cx="7772400" cy="1143000"/>
          </a:xfrm>
        </p:spPr>
        <p:txBody>
          <a:bodyPr/>
          <a:lstStyle/>
          <a:p>
            <a:pPr algn="ctr"/>
            <a:r>
              <a:rPr lang="en-GB" b="1" u="sng" dirty="0">
                <a:latin typeface="Comic Sans MS" panose="030F0702030302020204" pitchFamily="66" charset="0"/>
              </a:rPr>
              <a:t>The Year 1 Curriculum</a:t>
            </a:r>
          </a:p>
        </p:txBody>
      </p:sp>
      <p:sp>
        <p:nvSpPr>
          <p:cNvPr id="3" name="Content Placeholder 2"/>
          <p:cNvSpPr>
            <a:spLocks noGrp="1"/>
          </p:cNvSpPr>
          <p:nvPr>
            <p:ph idx="1"/>
          </p:nvPr>
        </p:nvSpPr>
        <p:spPr>
          <a:solidFill>
            <a:schemeClr val="bg1"/>
          </a:solidFill>
        </p:spPr>
        <p:txBody>
          <a:bodyPr/>
          <a:lstStyle/>
          <a:p>
            <a:pPr marL="0" indent="0" algn="ctr">
              <a:buNone/>
            </a:pPr>
            <a:r>
              <a:rPr lang="en-GB" dirty="0">
                <a:latin typeface="Comic Sans MS" panose="030F0702030302020204" pitchFamily="66" charset="0"/>
              </a:rPr>
              <a:t>Please find information about our curriculum this term on our class website page.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We aim to give our children a broad and balanced curriculum with lots of different learning opportunities.  </a:t>
            </a:r>
          </a:p>
        </p:txBody>
      </p:sp>
    </p:spTree>
    <p:extLst>
      <p:ext uri="{BB962C8B-B14F-4D97-AF65-F5344CB8AC3E}">
        <p14:creationId xmlns:p14="http://schemas.microsoft.com/office/powerpoint/2010/main" val="170530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674687" y="165931"/>
            <a:ext cx="7772400" cy="747936"/>
          </a:xfrm>
        </p:spPr>
        <p:txBody>
          <a:bodyPr/>
          <a:lstStyle/>
          <a:p>
            <a:pPr algn="ctr" eaLnBrk="1" hangingPunct="1"/>
            <a:r>
              <a:rPr lang="en-GB" altLang="en-US" sz="3600" b="1" u="sng" dirty="0">
                <a:latin typeface="Comic Sans MS" panose="030F0702030302020204" pitchFamily="66" charset="0"/>
              </a:rPr>
              <a:t>Mathematics</a:t>
            </a:r>
          </a:p>
        </p:txBody>
      </p:sp>
      <p:sp>
        <p:nvSpPr>
          <p:cNvPr id="16389" name="Rectangle 6"/>
          <p:cNvSpPr>
            <a:spLocks noGrp="1" noChangeArrowheads="1"/>
          </p:cNvSpPr>
          <p:nvPr>
            <p:ph type="body" idx="1"/>
          </p:nvPr>
        </p:nvSpPr>
        <p:spPr>
          <a:xfrm>
            <a:off x="240506" y="1124744"/>
            <a:ext cx="8640762" cy="3744416"/>
          </a:xfrm>
          <a:solidFill>
            <a:schemeClr val="bg1"/>
          </a:solidFill>
        </p:spPr>
        <p:txBody>
          <a:bodyPr/>
          <a:lstStyle/>
          <a:p>
            <a:pPr eaLnBrk="1" hangingPunct="1">
              <a:lnSpc>
                <a:spcPct val="80000"/>
              </a:lnSpc>
              <a:buFont typeface="Wingdings" panose="05000000000000000000" pitchFamily="2" charset="2"/>
              <a:buChar char="v"/>
              <a:defRPr/>
            </a:pPr>
            <a:endParaRPr lang="en-GB" altLang="en-US" sz="2200" dirty="0"/>
          </a:p>
          <a:p>
            <a:pPr marL="0" indent="0" eaLnBrk="1" hangingPunct="1">
              <a:lnSpc>
                <a:spcPct val="80000"/>
              </a:lnSpc>
              <a:buNone/>
              <a:defRPr/>
            </a:pPr>
            <a:r>
              <a:rPr lang="en-GB" altLang="en-US" sz="2000" dirty="0">
                <a:latin typeface="Comic Sans MS" panose="030F0702030302020204" pitchFamily="66" charset="0"/>
              </a:rPr>
              <a:t>Maths objectives are based on the National Curriculum.</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follow the White Rose Scheme for maths where the children learn through a series of small steps which build to consolidate their understanding. These lessons are grouped into blocks ranging in length from 1-5 weeks depending on content.</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r>
              <a:rPr lang="en-GB" altLang="en-US" sz="2000" dirty="0">
                <a:latin typeface="Comic Sans MS" panose="030F0702030302020204" pitchFamily="66" charset="0"/>
              </a:rPr>
              <a:t>We have a ‘confident to be wrong’ approach to maths; it’s important for children to understand that they can learn from their mistakes.</a:t>
            </a:r>
          </a:p>
          <a:p>
            <a:pPr marL="0" indent="0" algn="ctr" eaLnBrk="1" hangingPunct="1">
              <a:lnSpc>
                <a:spcPct val="80000"/>
              </a:lnSpc>
              <a:buNone/>
              <a:defRPr/>
            </a:pPr>
            <a:endParaRPr lang="en-GB" altLang="en-US" sz="2000" dirty="0">
              <a:latin typeface="Comic Sans MS" panose="030F0702030302020204" pitchFamily="66" charset="0"/>
            </a:endParaRPr>
          </a:p>
          <a:p>
            <a:pPr marL="0" indent="0" algn="ctr" eaLnBrk="1" hangingPunct="1">
              <a:lnSpc>
                <a:spcPct val="80000"/>
              </a:lnSpc>
              <a:buNone/>
              <a:defRPr/>
            </a:pPr>
            <a:r>
              <a:rPr lang="en-GB" altLang="en-US" sz="2000" dirty="0">
                <a:latin typeface="Comic Sans MS" panose="030F0702030302020204" pitchFamily="66" charset="0"/>
              </a:rPr>
              <a:t>We use lots of different representatives to help the children consolidate their understanding of number.</a:t>
            </a:r>
          </a:p>
          <a:p>
            <a:pPr eaLnBrk="1" hangingPunct="1">
              <a:lnSpc>
                <a:spcPct val="8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marL="0" indent="0" eaLnBrk="1" hangingPunct="1">
              <a:lnSpc>
                <a:spcPct val="80000"/>
              </a:lnSpc>
              <a:buNone/>
              <a:defRPr/>
            </a:pPr>
            <a:endParaRPr lang="en-GB" altLang="en-US" sz="2000" dirty="0">
              <a:latin typeface="Comic Sans MS" panose="030F0702030302020204" pitchFamily="66" charset="0"/>
            </a:endParaRPr>
          </a:p>
          <a:p>
            <a:pPr eaLnBrk="1" hangingPunct="1">
              <a:lnSpc>
                <a:spcPct val="80000"/>
              </a:lnSpc>
              <a:buFont typeface="Wingdings" panose="05000000000000000000" pitchFamily="2" charset="2"/>
              <a:buChar char="v"/>
              <a:defRPr/>
            </a:pPr>
            <a:endParaRPr lang="en-GB" altLang="en-US" dirty="0"/>
          </a:p>
          <a:p>
            <a:pPr eaLnBrk="1" hangingPunct="1">
              <a:lnSpc>
                <a:spcPct val="80000"/>
              </a:lnSpc>
              <a:buFont typeface="Wingdings" panose="05000000000000000000" pitchFamily="2" charset="2"/>
              <a:buChar char="v"/>
              <a:defRPr/>
            </a:pPr>
            <a:endParaRPr lang="en-GB" altLang="en-US" sz="28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5066392"/>
            <a:ext cx="1675527" cy="1328574"/>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092" y="5101448"/>
            <a:ext cx="1454225" cy="128911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346" y="5101448"/>
            <a:ext cx="1517446" cy="1297920"/>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821" y="5112156"/>
            <a:ext cx="1687765" cy="1267699"/>
          </a:xfrm>
          <a:prstGeom prst="rect">
            <a:avLst/>
          </a:prstGeom>
        </p:spPr>
      </p:pic>
      <p:pic>
        <p:nvPicPr>
          <p:cNvPr id="7" name="Picture 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0615" y="5101447"/>
            <a:ext cx="1540999" cy="1278407"/>
          </a:xfrm>
          <a:prstGeom prst="rect">
            <a:avLst/>
          </a:prstGeom>
        </p:spPr>
      </p:pic>
    </p:spTree>
    <p:extLst>
      <p:ext uri="{BB962C8B-B14F-4D97-AF65-F5344CB8AC3E}">
        <p14:creationId xmlns:p14="http://schemas.microsoft.com/office/powerpoint/2010/main" val="87123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92696"/>
            <a:ext cx="8646314" cy="5472608"/>
          </a:xfrm>
          <a:prstGeom prst="rect">
            <a:avLst/>
          </a:prstGeom>
        </p:spPr>
      </p:pic>
    </p:spTree>
    <p:extLst>
      <p:ext uri="{BB962C8B-B14F-4D97-AF65-F5344CB8AC3E}">
        <p14:creationId xmlns:p14="http://schemas.microsoft.com/office/powerpoint/2010/main" val="177327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685800" y="189417"/>
            <a:ext cx="7772400" cy="603920"/>
          </a:xfrm>
        </p:spPr>
        <p:txBody>
          <a:bodyPr/>
          <a:lstStyle/>
          <a:p>
            <a:pPr algn="ctr"/>
            <a:r>
              <a:rPr lang="en-GB" sz="2400" b="1" u="sng" dirty="0">
                <a:latin typeface="Comic Sans MS" panose="030F0702030302020204" pitchFamily="66" charset="0"/>
                <a:ea typeface="Tahoma" panose="020B0604030504040204" pitchFamily="34" charset="0"/>
                <a:cs typeface="Tahoma" panose="020B0604030504040204" pitchFamily="34" charset="0"/>
              </a:rPr>
              <a:t>An example of independent learning in maths </a:t>
            </a:r>
            <a:endParaRPr lang="en-GB" sz="3200" dirty="0">
              <a:latin typeface="Comic Sans MS" panose="030F0702030302020204" pitchFamily="66" charset="0"/>
              <a:ea typeface="Tahoma" panose="020B0604030504040204" pitchFamily="34" charset="0"/>
              <a:cs typeface="Tahoma" panose="020B0604030504040204" pitchFamily="34" charset="0"/>
            </a:endParaRPr>
          </a:p>
        </p:txBody>
      </p:sp>
      <p:sp>
        <p:nvSpPr>
          <p:cNvPr id="6" name="Rectangle 5"/>
          <p:cNvSpPr/>
          <p:nvPr/>
        </p:nvSpPr>
        <p:spPr>
          <a:xfrm>
            <a:off x="0" y="2548537"/>
            <a:ext cx="5621471" cy="369332"/>
          </a:xfrm>
          <a:prstGeom prst="rect">
            <a:avLst/>
          </a:prstGeom>
        </p:spPr>
        <p:txBody>
          <a:bodyPr wrap="square">
            <a:spAutoFit/>
          </a:bodyPr>
          <a:lstStyle/>
          <a:p>
            <a:pPr>
              <a:spcAft>
                <a:spcPts val="0"/>
              </a:spcAft>
            </a:pPr>
            <a:r>
              <a:rPr lang="en-GB" sz="1800" b="1" dirty="0">
                <a:latin typeface="Comic Sans MS" panose="030F0702030302020204" pitchFamily="66" charset="0"/>
                <a:ea typeface="Calibri" panose="020F0502020204030204" pitchFamily="34" charset="0"/>
              </a:rPr>
              <a:t> </a:t>
            </a:r>
            <a:r>
              <a:rPr lang="en-GB" sz="1800" dirty="0">
                <a:latin typeface="Comic Sans MS" panose="030F0702030302020204" pitchFamily="66" charset="0"/>
                <a:ea typeface="Calibri" panose="020F0502020204030204" pitchFamily="34" charset="0"/>
              </a:rPr>
              <a:t>	</a:t>
            </a:r>
            <a:endParaRPr lang="en-GB" sz="1800" dirty="0">
              <a:latin typeface="Calibri" panose="020F0502020204030204" pitchFamily="34" charset="0"/>
              <a:ea typeface="Calibri" panose="020F0502020204030204" pitchFamily="34" charset="0"/>
            </a:endParaRPr>
          </a:p>
        </p:txBody>
      </p:sp>
      <p:sp>
        <p:nvSpPr>
          <p:cNvPr id="9" name="TextBox 8"/>
          <p:cNvSpPr txBox="1"/>
          <p:nvPr/>
        </p:nvSpPr>
        <p:spPr>
          <a:xfrm>
            <a:off x="5783687" y="1015711"/>
            <a:ext cx="2683603" cy="461665"/>
          </a:xfrm>
          <a:prstGeom prst="rect">
            <a:avLst/>
          </a:prstGeom>
          <a:noFill/>
        </p:spPr>
        <p:txBody>
          <a:bodyPr wrap="square" rtlCol="0">
            <a:spAutoFit/>
          </a:bodyPr>
          <a:lstStyle/>
          <a:p>
            <a:r>
              <a:rPr lang="en-GB" dirty="0">
                <a:latin typeface="Comic Sans MS" panose="030F0702030302020204" pitchFamily="66" charset="0"/>
              </a:rPr>
              <a:t>Problem Solving:</a:t>
            </a:r>
          </a:p>
        </p:txBody>
      </p:sp>
      <p:sp>
        <p:nvSpPr>
          <p:cNvPr id="17" name="TextBox 16"/>
          <p:cNvSpPr txBox="1"/>
          <p:nvPr/>
        </p:nvSpPr>
        <p:spPr>
          <a:xfrm>
            <a:off x="395536" y="980374"/>
            <a:ext cx="2975584" cy="461665"/>
          </a:xfrm>
          <a:prstGeom prst="rect">
            <a:avLst/>
          </a:prstGeom>
          <a:noFill/>
        </p:spPr>
        <p:txBody>
          <a:bodyPr wrap="square" rtlCol="0">
            <a:spAutoFit/>
          </a:bodyPr>
          <a:lstStyle/>
          <a:p>
            <a:r>
              <a:rPr lang="en-GB" dirty="0">
                <a:latin typeface="Comic Sans MS" panose="030F0702030302020204" pitchFamily="66" charset="0"/>
              </a:rPr>
              <a:t>Fluency work:</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8840"/>
            <a:ext cx="3892750" cy="349903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801" y="1969544"/>
            <a:ext cx="4059065" cy="3518325"/>
          </a:xfrm>
          <a:prstGeom prst="rect">
            <a:avLst/>
          </a:prstGeom>
        </p:spPr>
      </p:pic>
    </p:spTree>
    <p:extLst>
      <p:ext uri="{BB962C8B-B14F-4D97-AF65-F5344CB8AC3E}">
        <p14:creationId xmlns:p14="http://schemas.microsoft.com/office/powerpoint/2010/main" val="40455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1764704" y="-325184"/>
            <a:ext cx="7772400" cy="1143000"/>
          </a:xfrm>
        </p:spPr>
        <p:txBody>
          <a:bodyPr/>
          <a:lstStyle/>
          <a:p>
            <a:pPr algn="ctr" eaLnBrk="1" hangingPunct="1"/>
            <a:r>
              <a:rPr lang="en-GB" altLang="en-US" b="1" u="sng" dirty="0">
                <a:latin typeface="Comic Sans MS" panose="030F0702030302020204" pitchFamily="66" charset="0"/>
              </a:rPr>
              <a:t>Reading</a:t>
            </a:r>
          </a:p>
        </p:txBody>
      </p:sp>
      <p:sp>
        <p:nvSpPr>
          <p:cNvPr id="28677" name="Rectangle 5"/>
          <p:cNvSpPr>
            <a:spLocks noGrp="1" noChangeArrowheads="1"/>
          </p:cNvSpPr>
          <p:nvPr>
            <p:ph type="body" idx="1"/>
          </p:nvPr>
        </p:nvSpPr>
        <p:spPr>
          <a:xfrm>
            <a:off x="323528" y="1340768"/>
            <a:ext cx="8229600" cy="5400600"/>
          </a:xfrm>
          <a:solidFill>
            <a:schemeClr val="bg1"/>
          </a:solidFill>
        </p:spPr>
        <p:txBody>
          <a:bodyPr/>
          <a:lstStyle/>
          <a:p>
            <a:pPr marL="0" indent="0">
              <a:buNone/>
            </a:pPr>
            <a:r>
              <a:rPr lang="en-GB" sz="1100" dirty="0">
                <a:latin typeface="Comic Sans MS" panose="030F0702030302020204" pitchFamily="66" charset="0"/>
              </a:rPr>
              <a:t>Your child is learning to read with Read Write Inc. Phonics, a very popular and successful literacy programme. Your child will learn to read in a very simple way.</a:t>
            </a: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He or she will learn to:</a:t>
            </a:r>
          </a:p>
          <a:p>
            <a:pPr marL="0" indent="0">
              <a:buNone/>
            </a:pPr>
            <a:r>
              <a:rPr lang="en-GB" sz="1100" dirty="0">
                <a:latin typeface="Comic Sans MS" panose="030F0702030302020204" pitchFamily="66" charset="0"/>
              </a:rPr>
              <a:t>1.  Read letters by their ‘sounds’</a:t>
            </a:r>
          </a:p>
          <a:p>
            <a:pPr marL="0" indent="0">
              <a:buNone/>
            </a:pPr>
            <a:r>
              <a:rPr lang="en-GB" sz="1100" dirty="0">
                <a:latin typeface="Comic Sans MS" panose="030F0702030302020204" pitchFamily="66" charset="0"/>
              </a:rPr>
              <a:t>2. Blend these sounds into words</a:t>
            </a:r>
          </a:p>
          <a:p>
            <a:pPr marL="0" indent="0">
              <a:buNone/>
            </a:pPr>
            <a:r>
              <a:rPr lang="en-GB" sz="1100" dirty="0">
                <a:latin typeface="Comic Sans MS" panose="030F0702030302020204" pitchFamily="66" charset="0"/>
              </a:rPr>
              <a:t>3. Read the words in a story</a:t>
            </a:r>
          </a:p>
          <a:p>
            <a:pPr marL="0" indent="0">
              <a:buNone/>
            </a:pPr>
            <a:endParaRPr lang="en-GB" sz="1100" dirty="0">
              <a:latin typeface="Comic Sans MS" panose="030F0702030302020204" pitchFamily="66" charset="0"/>
            </a:endParaRPr>
          </a:p>
          <a:p>
            <a:pPr marL="0" indent="0">
              <a:buNone/>
            </a:pPr>
            <a:r>
              <a:rPr lang="en-GB" sz="1100" b="1" u="sng" dirty="0">
                <a:latin typeface="Comic Sans MS" panose="030F0702030302020204" pitchFamily="66" charset="0"/>
              </a:rPr>
              <a:t>How will my child learn to read?</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First, your child will learn to read:</a:t>
            </a:r>
          </a:p>
          <a:p>
            <a:pPr marL="0" indent="0">
              <a:buNone/>
            </a:pPr>
            <a:r>
              <a:rPr lang="en-GB" sz="1100" dirty="0">
                <a:latin typeface="Comic Sans MS" panose="030F0702030302020204" pitchFamily="66" charset="0"/>
              </a:rPr>
              <a:t>Set 1 Speed Sounds: these are sounds written with one letter:</a:t>
            </a:r>
            <a:br>
              <a:rPr lang="en-GB" sz="1100" dirty="0">
                <a:latin typeface="Comic Sans MS" panose="030F0702030302020204" pitchFamily="66" charset="0"/>
              </a:rPr>
            </a:br>
            <a:r>
              <a:rPr lang="en-GB" sz="1100" b="1" dirty="0">
                <a:latin typeface="Comic Sans MS" panose="030F0702030302020204" pitchFamily="66" charset="0"/>
              </a:rPr>
              <a:t>m a  s  d  t  </a:t>
            </a:r>
            <a:r>
              <a:rPr lang="en-GB" sz="1100" b="1" dirty="0" err="1">
                <a:latin typeface="Comic Sans MS" panose="030F0702030302020204" pitchFamily="66" charset="0"/>
              </a:rPr>
              <a:t>i</a:t>
            </a:r>
            <a:r>
              <a:rPr lang="en-GB" sz="1100" b="1" dirty="0">
                <a:latin typeface="Comic Sans MS" panose="030F0702030302020204" pitchFamily="66" charset="0"/>
              </a:rPr>
              <a:t>  n  p  g  o  c  k  u  b  f  e  l  h  r  j  v y  w  z  x</a:t>
            </a:r>
            <a:r>
              <a:rPr lang="en-GB" sz="1100" dirty="0">
                <a:latin typeface="Comic Sans MS" panose="030F0702030302020204" pitchFamily="66" charset="0"/>
              </a:rPr>
              <a:t> and sounds written with two letters • (your child will call these ‘special friends’): </a:t>
            </a:r>
            <a:r>
              <a:rPr lang="en-GB" sz="1100" b="1" dirty="0" err="1">
                <a:latin typeface="Comic Sans MS" panose="030F0702030302020204" pitchFamily="66" charset="0"/>
              </a:rPr>
              <a:t>sh</a:t>
            </a:r>
            <a:r>
              <a:rPr lang="en-GB" sz="1100" b="1" dirty="0">
                <a:latin typeface="Comic Sans MS" panose="030F0702030302020204" pitchFamily="66" charset="0"/>
              </a:rPr>
              <a:t>  </a:t>
            </a:r>
            <a:r>
              <a:rPr lang="en-GB" sz="1100" b="1" dirty="0" err="1">
                <a:latin typeface="Comic Sans MS" panose="030F0702030302020204" pitchFamily="66" charset="0"/>
              </a:rPr>
              <a:t>th</a:t>
            </a:r>
            <a:r>
              <a:rPr lang="en-GB" sz="1100" b="1" dirty="0">
                <a:latin typeface="Comic Sans MS" panose="030F0702030302020204" pitchFamily="66" charset="0"/>
              </a:rPr>
              <a:t> </a:t>
            </a:r>
            <a:r>
              <a:rPr lang="en-GB" sz="1100" b="1" dirty="0" err="1">
                <a:latin typeface="Comic Sans MS" panose="030F0702030302020204" pitchFamily="66" charset="0"/>
              </a:rPr>
              <a:t>ch</a:t>
            </a:r>
            <a:r>
              <a:rPr lang="en-GB" sz="1100" b="1" dirty="0">
                <a:latin typeface="Comic Sans MS" panose="030F0702030302020204" pitchFamily="66" charset="0"/>
              </a:rPr>
              <a:t> </a:t>
            </a:r>
            <a:r>
              <a:rPr lang="en-GB" sz="1100" b="1" dirty="0" err="1">
                <a:latin typeface="Comic Sans MS" panose="030F0702030302020204" pitchFamily="66" charset="0"/>
              </a:rPr>
              <a:t>qu</a:t>
            </a:r>
            <a:r>
              <a:rPr lang="en-GB" sz="1100" b="1" dirty="0">
                <a:latin typeface="Comic Sans MS" panose="030F0702030302020204" pitchFamily="66" charset="0"/>
              </a:rPr>
              <a:t>  ng  </a:t>
            </a:r>
            <a:r>
              <a:rPr lang="en-GB" sz="1100" b="1" dirty="0" err="1">
                <a:latin typeface="Comic Sans MS" panose="030F0702030302020204" pitchFamily="66" charset="0"/>
              </a:rPr>
              <a:t>nk</a:t>
            </a:r>
            <a:r>
              <a:rPr lang="en-GB" sz="1100" b="1" dirty="0">
                <a:latin typeface="Comic Sans MS" panose="030F0702030302020204" pitchFamily="66" charset="0"/>
              </a:rPr>
              <a:t> </a:t>
            </a:r>
            <a:r>
              <a:rPr lang="en-GB" sz="1100" b="1" dirty="0" err="1">
                <a:latin typeface="Comic Sans MS" panose="030F0702030302020204" pitchFamily="66" charset="0"/>
              </a:rPr>
              <a:t>ck</a:t>
            </a:r>
            <a:endParaRPr lang="en-GB" sz="1100" b="1" dirty="0">
              <a:latin typeface="Comic Sans MS" panose="030F0702030302020204" pitchFamily="66" charset="0"/>
            </a:endParaRPr>
          </a:p>
          <a:p>
            <a:pPr marL="0" indent="0">
              <a:buNone/>
            </a:pP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Words containing these sounds, by sound-blending,</a:t>
            </a:r>
          </a:p>
          <a:p>
            <a:pPr marL="0" indent="0">
              <a:buNone/>
            </a:pPr>
            <a:r>
              <a:rPr lang="en-GB" sz="1100" dirty="0">
                <a:latin typeface="Comic Sans MS" panose="030F0702030302020204" pitchFamily="66" charset="0"/>
              </a:rPr>
              <a:t>e.g. m–a–t </a:t>
            </a:r>
            <a:r>
              <a:rPr lang="en-GB" sz="1100" i="1" dirty="0">
                <a:latin typeface="Comic Sans MS" panose="030F0702030302020204" pitchFamily="66" charset="0"/>
              </a:rPr>
              <a:t>mat</a:t>
            </a:r>
            <a:r>
              <a:rPr lang="en-GB" sz="1100" dirty="0">
                <a:latin typeface="Comic Sans MS" panose="030F0702030302020204" pitchFamily="66" charset="0"/>
              </a:rPr>
              <a:t>, c–a–t </a:t>
            </a:r>
            <a:r>
              <a:rPr lang="en-GB" sz="1100" i="1" dirty="0">
                <a:latin typeface="Comic Sans MS" panose="030F0702030302020204" pitchFamily="66" charset="0"/>
              </a:rPr>
              <a:t>cat</a:t>
            </a:r>
            <a:r>
              <a:rPr lang="en-GB" sz="1100" dirty="0">
                <a:latin typeface="Comic Sans MS" panose="030F0702030302020204" pitchFamily="66" charset="0"/>
              </a:rPr>
              <a:t>, g–o–t </a:t>
            </a:r>
            <a:r>
              <a:rPr lang="en-GB" sz="1100" i="1" dirty="0">
                <a:latin typeface="Comic Sans MS" panose="030F0702030302020204" pitchFamily="66" charset="0"/>
              </a:rPr>
              <a:t>got</a:t>
            </a:r>
            <a:r>
              <a:rPr lang="en-GB" sz="1100" dirty="0">
                <a:latin typeface="Comic Sans MS" panose="030F0702030302020204" pitchFamily="66" charset="0"/>
              </a:rPr>
              <a:t>, f–</a:t>
            </a:r>
            <a:r>
              <a:rPr lang="en-GB" sz="1100" dirty="0" err="1">
                <a:latin typeface="Comic Sans MS" panose="030F0702030302020204" pitchFamily="66" charset="0"/>
              </a:rPr>
              <a:t>i</a:t>
            </a:r>
            <a:r>
              <a:rPr lang="en-GB" sz="1100" dirty="0">
                <a:latin typeface="Comic Sans MS" panose="030F0702030302020204" pitchFamily="66" charset="0"/>
              </a:rPr>
              <a:t>–</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ﬁsh</a:t>
            </a:r>
            <a:r>
              <a:rPr lang="en-GB" sz="1100" dirty="0">
                <a:latin typeface="Comic Sans MS" panose="030F0702030302020204" pitchFamily="66" charset="0"/>
              </a:rPr>
              <a:t>, s–p–o–t  </a:t>
            </a:r>
            <a:r>
              <a:rPr lang="en-GB" sz="1100" i="1" dirty="0">
                <a:latin typeface="Comic Sans MS" panose="030F0702030302020204" pitchFamily="66" charset="0"/>
              </a:rPr>
              <a:t>spot</a:t>
            </a:r>
            <a:r>
              <a:rPr lang="en-GB" sz="1100" dirty="0">
                <a:latin typeface="Comic Sans MS" panose="030F0702030302020204" pitchFamily="66" charset="0"/>
              </a:rPr>
              <a:t>, b–e–s–t  </a:t>
            </a:r>
            <a:r>
              <a:rPr lang="en-GB" sz="1100" i="1" dirty="0">
                <a:latin typeface="Comic Sans MS" panose="030F0702030302020204" pitchFamily="66" charset="0"/>
              </a:rPr>
              <a:t>best</a:t>
            </a:r>
            <a:r>
              <a:rPr lang="en-GB" sz="1100" dirty="0">
                <a:latin typeface="Comic Sans MS" panose="030F0702030302020204" pitchFamily="66" charset="0"/>
              </a:rPr>
              <a:t>, s–p–l–a–</a:t>
            </a:r>
            <a:r>
              <a:rPr lang="en-GB" sz="1100" dirty="0" err="1">
                <a:latin typeface="Comic Sans MS" panose="030F0702030302020204" pitchFamily="66" charset="0"/>
              </a:rPr>
              <a:t>sh</a:t>
            </a:r>
            <a:r>
              <a:rPr lang="en-GB" sz="1100" dirty="0">
                <a:latin typeface="Comic Sans MS" panose="030F0702030302020204" pitchFamily="66" charset="0"/>
              </a:rPr>
              <a:t> </a:t>
            </a:r>
            <a:r>
              <a:rPr lang="en-GB" sz="1100" i="1" dirty="0">
                <a:latin typeface="Comic Sans MS" panose="030F0702030302020204" pitchFamily="66" charset="0"/>
              </a:rPr>
              <a:t>splash</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Ditty Sheets, Red, Green and Purple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Second, he or she will learn to read:</a:t>
            </a:r>
          </a:p>
          <a:p>
            <a:pPr marL="0" indent="0">
              <a:buNone/>
            </a:pPr>
            <a:r>
              <a:rPr lang="en-GB" sz="1100" dirty="0">
                <a:latin typeface="Comic Sans MS" panose="030F0702030302020204" pitchFamily="66" charset="0"/>
              </a:rPr>
              <a:t>     Set 2 Speed Sounds: </a:t>
            </a:r>
            <a:r>
              <a:rPr lang="en-GB" sz="1100" b="1" dirty="0">
                <a:latin typeface="Comic Sans MS" panose="030F0702030302020204" pitchFamily="66" charset="0"/>
              </a:rPr>
              <a:t>ay </a:t>
            </a:r>
            <a:r>
              <a:rPr lang="en-GB" sz="1100" b="1" dirty="0" err="1">
                <a:latin typeface="Comic Sans MS" panose="030F0702030302020204" pitchFamily="66" charset="0"/>
              </a:rPr>
              <a:t>ee</a:t>
            </a:r>
            <a:r>
              <a:rPr lang="en-GB" sz="1100" b="1" dirty="0">
                <a:latin typeface="Comic Sans MS" panose="030F0702030302020204" pitchFamily="66" charset="0"/>
              </a:rPr>
              <a:t> </a:t>
            </a:r>
            <a:r>
              <a:rPr lang="en-GB" sz="1100" b="1" dirty="0" err="1">
                <a:latin typeface="Comic Sans MS" panose="030F0702030302020204" pitchFamily="66" charset="0"/>
              </a:rPr>
              <a:t>igh</a:t>
            </a:r>
            <a:r>
              <a:rPr lang="en-GB" sz="1100" b="1" dirty="0">
                <a:latin typeface="Comic Sans MS" panose="030F0702030302020204" pitchFamily="66" charset="0"/>
              </a:rPr>
              <a:t> ow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oo</a:t>
            </a:r>
            <a:r>
              <a:rPr lang="en-GB" sz="1100" b="1" dirty="0">
                <a:latin typeface="Comic Sans MS" panose="030F0702030302020204" pitchFamily="66" charset="0"/>
              </a:rPr>
              <a:t>  </a:t>
            </a:r>
            <a:r>
              <a:rPr lang="en-GB" sz="1100" b="1" dirty="0" err="1">
                <a:latin typeface="Comic Sans MS" panose="030F0702030302020204" pitchFamily="66" charset="0"/>
              </a:rPr>
              <a:t>ar</a:t>
            </a:r>
            <a:r>
              <a:rPr lang="en-GB" sz="1100" b="1" dirty="0">
                <a:latin typeface="Comic Sans MS" panose="030F0702030302020204" pitchFamily="66" charset="0"/>
              </a:rPr>
              <a:t>  or air  </a:t>
            </a:r>
            <a:r>
              <a:rPr lang="en-GB" sz="1100" b="1" dirty="0" err="1">
                <a:latin typeface="Comic Sans MS" panose="030F0702030302020204" pitchFamily="66" charset="0"/>
              </a:rPr>
              <a:t>ir</a:t>
            </a:r>
            <a:r>
              <a:rPr lang="en-GB" sz="1100" b="1" dirty="0">
                <a:latin typeface="Comic Sans MS" panose="030F0702030302020204" pitchFamily="66" charset="0"/>
              </a:rPr>
              <a:t>  </a:t>
            </a:r>
            <a:r>
              <a:rPr lang="en-GB" sz="1100" b="1" dirty="0" err="1">
                <a:latin typeface="Comic Sans MS" panose="030F0702030302020204" pitchFamily="66" charset="0"/>
              </a:rPr>
              <a:t>ou</a:t>
            </a:r>
            <a:r>
              <a:rPr lang="en-GB" sz="1100" b="1" dirty="0">
                <a:latin typeface="Comic Sans MS" panose="030F0702030302020204" pitchFamily="66" charset="0"/>
              </a:rPr>
              <a:t> oy</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Pink, Orange and Yellow Storybooks.</a:t>
            </a:r>
          </a:p>
          <a:p>
            <a:pPr marL="0" indent="0">
              <a:buNone/>
            </a:pPr>
            <a:r>
              <a:rPr lang="en-GB" sz="1100" dirty="0">
                <a:latin typeface="Comic Sans MS" panose="030F0702030302020204" pitchFamily="66" charset="0"/>
              </a:rPr>
              <a:t> </a:t>
            </a:r>
          </a:p>
          <a:p>
            <a:pPr marL="0" indent="0">
              <a:buNone/>
            </a:pPr>
            <a:r>
              <a:rPr lang="en-GB" sz="1100" dirty="0">
                <a:latin typeface="Comic Sans MS" panose="030F0702030302020204" pitchFamily="66" charset="0"/>
              </a:rPr>
              <a:t>Third, he or she will learn to read:</a:t>
            </a:r>
          </a:p>
          <a:p>
            <a:pPr marL="0" indent="0">
              <a:buNone/>
            </a:pPr>
            <a:r>
              <a:rPr lang="en-GB" sz="1100" dirty="0">
                <a:latin typeface="Comic Sans MS" panose="030F0702030302020204" pitchFamily="66" charset="0"/>
              </a:rPr>
              <a:t>     Set 3 Speed Sounds: </a:t>
            </a:r>
            <a:r>
              <a:rPr lang="en-GB" sz="1100" b="1" dirty="0" err="1">
                <a:latin typeface="Comic Sans MS" panose="030F0702030302020204" pitchFamily="66" charset="0"/>
              </a:rPr>
              <a:t>ea</a:t>
            </a:r>
            <a:r>
              <a:rPr lang="en-GB" sz="1100" b="1" dirty="0">
                <a:latin typeface="Comic Sans MS" panose="030F0702030302020204" pitchFamily="66" charset="0"/>
              </a:rPr>
              <a:t> oi a-e </a:t>
            </a:r>
            <a:r>
              <a:rPr lang="en-GB" sz="1100" b="1" dirty="0" err="1">
                <a:latin typeface="Comic Sans MS" panose="030F0702030302020204" pitchFamily="66" charset="0"/>
              </a:rPr>
              <a:t>i</a:t>
            </a:r>
            <a:r>
              <a:rPr lang="en-GB" sz="1100" b="1" dirty="0">
                <a:latin typeface="Comic Sans MS" panose="030F0702030302020204" pitchFamily="66" charset="0"/>
              </a:rPr>
              <a:t>-e o-e u-e  aw are  </a:t>
            </a:r>
            <a:r>
              <a:rPr lang="en-GB" sz="1100" b="1" dirty="0" err="1">
                <a:latin typeface="Comic Sans MS" panose="030F0702030302020204" pitchFamily="66" charset="0"/>
              </a:rPr>
              <a:t>ur</a:t>
            </a:r>
            <a:r>
              <a:rPr lang="en-GB" sz="1100" b="1" dirty="0">
                <a:latin typeface="Comic Sans MS" panose="030F0702030302020204" pitchFamily="66" charset="0"/>
              </a:rPr>
              <a:t>  </a:t>
            </a:r>
            <a:r>
              <a:rPr lang="en-GB" sz="1100" b="1" dirty="0" err="1">
                <a:latin typeface="Comic Sans MS" panose="030F0702030302020204" pitchFamily="66" charset="0"/>
              </a:rPr>
              <a:t>er</a:t>
            </a:r>
            <a:r>
              <a:rPr lang="en-GB" sz="1100" b="1" dirty="0">
                <a:latin typeface="Comic Sans MS" panose="030F0702030302020204" pitchFamily="66" charset="0"/>
              </a:rPr>
              <a:t>  ow  </a:t>
            </a:r>
            <a:r>
              <a:rPr lang="en-GB" sz="1100" b="1" dirty="0" err="1">
                <a:latin typeface="Comic Sans MS" panose="030F0702030302020204" pitchFamily="66" charset="0"/>
              </a:rPr>
              <a:t>ai</a:t>
            </a:r>
            <a:r>
              <a:rPr lang="en-GB" sz="1100" b="1" dirty="0">
                <a:latin typeface="Comic Sans MS" panose="030F0702030302020204" pitchFamily="66" charset="0"/>
              </a:rPr>
              <a:t>  </a:t>
            </a:r>
            <a:r>
              <a:rPr lang="en-GB" sz="1100" b="1" dirty="0" err="1">
                <a:latin typeface="Comic Sans MS" panose="030F0702030302020204" pitchFamily="66" charset="0"/>
              </a:rPr>
              <a:t>oa</a:t>
            </a:r>
            <a:r>
              <a:rPr lang="en-GB" sz="1100" b="1" dirty="0">
                <a:latin typeface="Comic Sans MS" panose="030F0702030302020204" pitchFamily="66" charset="0"/>
              </a:rPr>
              <a:t>  </a:t>
            </a:r>
            <a:r>
              <a:rPr lang="en-GB" sz="1100" b="1" dirty="0" err="1">
                <a:latin typeface="Comic Sans MS" panose="030F0702030302020204" pitchFamily="66" charset="0"/>
              </a:rPr>
              <a:t>ew</a:t>
            </a:r>
            <a:r>
              <a:rPr lang="en-GB" sz="1100" b="1" dirty="0">
                <a:latin typeface="Comic Sans MS" panose="030F0702030302020204" pitchFamily="66" charset="0"/>
              </a:rPr>
              <a:t>  ire  ear </a:t>
            </a:r>
            <a:r>
              <a:rPr lang="en-GB" sz="1100" b="1" dirty="0" err="1">
                <a:latin typeface="Comic Sans MS" panose="030F0702030302020204" pitchFamily="66" charset="0"/>
              </a:rPr>
              <a:t>ure</a:t>
            </a:r>
            <a:endParaRPr lang="en-GB" sz="1100" dirty="0">
              <a:latin typeface="Comic Sans MS" panose="030F0702030302020204" pitchFamily="66" charset="0"/>
            </a:endParaRPr>
          </a:p>
          <a:p>
            <a:pPr marL="0" indent="0">
              <a:buNone/>
            </a:pPr>
            <a:r>
              <a:rPr lang="en-GB" sz="1100" dirty="0">
                <a:latin typeface="Comic Sans MS" panose="030F0702030302020204" pitchFamily="66" charset="0"/>
              </a:rPr>
              <a:t>     Words containing these sounds</a:t>
            </a:r>
          </a:p>
          <a:p>
            <a:pPr marL="0" indent="0">
              <a:buNone/>
            </a:pPr>
            <a:r>
              <a:rPr lang="en-GB" sz="1100" dirty="0">
                <a:latin typeface="Comic Sans MS" panose="030F0702030302020204" pitchFamily="66" charset="0"/>
              </a:rPr>
              <a:t>     Blue and Grey Storybooks.</a:t>
            </a:r>
          </a:p>
          <a:p>
            <a:pPr marL="0" indent="0">
              <a:buNone/>
            </a:pPr>
            <a:r>
              <a:rPr lang="en-GB" sz="1100" dirty="0">
                <a:latin typeface="Comic Sans MS" panose="030F0702030302020204" pitchFamily="66" charset="0"/>
              </a:rPr>
              <a:t> </a:t>
            </a:r>
          </a:p>
          <a:p>
            <a:pPr eaLnBrk="1" hangingPunct="1">
              <a:buFont typeface="Wingdings" panose="05000000000000000000" pitchFamily="2" charset="2"/>
              <a:buChar char="v"/>
            </a:pPr>
            <a:endParaRPr lang="en-GB" altLang="en-US" sz="1000" dirty="0">
              <a:latin typeface="Comic Sans MS" panose="030F0702030302020204" pitchFamily="66" charset="0"/>
            </a:endParaRPr>
          </a:p>
        </p:txBody>
      </p:sp>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297" y="116632"/>
            <a:ext cx="2974789" cy="1045478"/>
          </a:xfrm>
          <a:prstGeom prst="rect">
            <a:avLst/>
          </a:prstGeom>
        </p:spPr>
      </p:pic>
    </p:spTree>
    <p:extLst>
      <p:ext uri="{BB962C8B-B14F-4D97-AF65-F5344CB8AC3E}">
        <p14:creationId xmlns:p14="http://schemas.microsoft.com/office/powerpoint/2010/main" val="231199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03" y="1556792"/>
            <a:ext cx="1440305" cy="486960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56" y="1587275"/>
            <a:ext cx="1386960" cy="483911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853" y="1592438"/>
            <a:ext cx="1377831" cy="4833956"/>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291" y="1556792"/>
            <a:ext cx="1455546" cy="4884843"/>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444" y="1534601"/>
            <a:ext cx="1447995" cy="4959981"/>
          </a:xfrm>
          <a:prstGeom prst="rect">
            <a:avLst/>
          </a:prstGeom>
        </p:spPr>
      </p:pic>
      <p:sp>
        <p:nvSpPr>
          <p:cNvPr id="7" name="TextBox 6"/>
          <p:cNvSpPr txBox="1"/>
          <p:nvPr/>
        </p:nvSpPr>
        <p:spPr>
          <a:xfrm>
            <a:off x="755576" y="260648"/>
            <a:ext cx="8208912" cy="1015663"/>
          </a:xfrm>
          <a:prstGeom prst="rect">
            <a:avLst/>
          </a:prstGeom>
          <a:noFill/>
        </p:spPr>
        <p:txBody>
          <a:bodyPr wrap="square" rtlCol="0">
            <a:spAutoFit/>
          </a:bodyPr>
          <a:lstStyle/>
          <a:p>
            <a:pPr algn="ctr"/>
            <a:r>
              <a:rPr lang="en-GB" sz="2000" dirty="0">
                <a:latin typeface="Comic Sans MS" panose="030F0702030302020204" pitchFamily="66" charset="0"/>
              </a:rPr>
              <a:t>Book marks will be given to your child as they progress through the RWI programme. These contain the ‘red words’ that are common exception words that are tricky to read and spell.  </a:t>
            </a:r>
          </a:p>
        </p:txBody>
      </p:sp>
    </p:spTree>
    <p:extLst>
      <p:ext uri="{BB962C8B-B14F-4D97-AF65-F5344CB8AC3E}">
        <p14:creationId xmlns:p14="http://schemas.microsoft.com/office/powerpoint/2010/main" val="296481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u="sng" dirty="0">
                <a:solidFill>
                  <a:schemeClr val="accent6">
                    <a:lumMod val="25000"/>
                  </a:schemeClr>
                </a:solidFill>
                <a:latin typeface="Comic Sans MS" panose="030F0702030302020204" pitchFamily="66" charset="0"/>
              </a:rPr>
              <a:t>How to support your child at home</a:t>
            </a:r>
          </a:p>
        </p:txBody>
      </p:sp>
      <p:pic>
        <p:nvPicPr>
          <p:cNvPr id="5" name="Picture 4" descr="A screenshot of a computer program&#10;&#10;Description automatically generated">
            <a:extLst>
              <a:ext uri="{FF2B5EF4-FFF2-40B4-BE49-F238E27FC236}">
                <a16:creationId xmlns:a16="http://schemas.microsoft.com/office/drawing/2014/main" id="{755E526D-86F6-462A-95D8-A7B1E0870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12499"/>
            <a:ext cx="3816424" cy="2331922"/>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CEFED221-F69A-F0C0-CC48-A339005E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497537"/>
            <a:ext cx="4788736" cy="1934092"/>
          </a:xfrm>
          <a:prstGeom prst="rect">
            <a:avLst/>
          </a:prstGeom>
        </p:spPr>
      </p:pic>
      <p:pic>
        <p:nvPicPr>
          <p:cNvPr id="9" name="Picture 8" descr="A blue rectangular boxes with text&#10;&#10;Description automatically generated">
            <a:extLst>
              <a:ext uri="{FF2B5EF4-FFF2-40B4-BE49-F238E27FC236}">
                <a16:creationId xmlns:a16="http://schemas.microsoft.com/office/drawing/2014/main" id="{7237C6C0-8C6E-EC2E-A07F-D71D0526E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1812499"/>
            <a:ext cx="4689387" cy="2331922"/>
          </a:xfrm>
          <a:prstGeom prst="rect">
            <a:avLst/>
          </a:prstGeom>
        </p:spPr>
      </p:pic>
      <p:sp>
        <p:nvSpPr>
          <p:cNvPr id="10" name="TextBox 9">
            <a:extLst>
              <a:ext uri="{FF2B5EF4-FFF2-40B4-BE49-F238E27FC236}">
                <a16:creationId xmlns:a16="http://schemas.microsoft.com/office/drawing/2014/main" id="{06FA0316-80CA-7E2B-7089-4145A6872BC9}"/>
              </a:ext>
            </a:extLst>
          </p:cNvPr>
          <p:cNvSpPr txBox="1"/>
          <p:nvPr/>
        </p:nvSpPr>
        <p:spPr>
          <a:xfrm>
            <a:off x="5398336" y="4554866"/>
            <a:ext cx="3136064" cy="1938992"/>
          </a:xfrm>
          <a:prstGeom prst="rect">
            <a:avLst/>
          </a:prstGeom>
          <a:noFill/>
        </p:spPr>
        <p:txBody>
          <a:bodyPr wrap="square" rtlCol="0">
            <a:spAutoFit/>
          </a:bodyPr>
          <a:lstStyle/>
          <a:p>
            <a:pPr algn="ctr"/>
            <a:r>
              <a:rPr lang="en-GB" sz="2000" dirty="0">
                <a:latin typeface="Comic Sans MS" panose="030F0702030302020204" pitchFamily="66" charset="0"/>
              </a:rPr>
              <a:t>All of these resources can be found on our Year 1 website page. We are also more than happy to provide you with a paper copy at your request. </a:t>
            </a:r>
          </a:p>
        </p:txBody>
      </p:sp>
    </p:spTree>
    <p:extLst>
      <p:ext uri="{BB962C8B-B14F-4D97-AF65-F5344CB8AC3E}">
        <p14:creationId xmlns:p14="http://schemas.microsoft.com/office/powerpoint/2010/main" val="312748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32" y="2002734"/>
            <a:ext cx="4394426" cy="368954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76" y="2014820"/>
            <a:ext cx="2147192" cy="352839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051" y="2002734"/>
            <a:ext cx="2094734" cy="3591834"/>
          </a:xfrm>
          <a:prstGeom prst="rect">
            <a:avLst/>
          </a:prstGeom>
        </p:spPr>
      </p:pic>
      <p:pic>
        <p:nvPicPr>
          <p:cNvPr id="2" name="Picture 1"/>
          <p:cNvPicPr>
            <a:picLocks noChangeAspect="1"/>
          </p:cNvPicPr>
          <p:nvPr/>
        </p:nvPicPr>
        <p:blipFill>
          <a:blip r:embed="rId5"/>
          <a:stretch>
            <a:fillRect/>
          </a:stretch>
        </p:blipFill>
        <p:spPr>
          <a:xfrm>
            <a:off x="381716" y="908720"/>
            <a:ext cx="8533500" cy="833420"/>
          </a:xfrm>
          <a:prstGeom prst="rect">
            <a:avLst/>
          </a:prstGeom>
        </p:spPr>
      </p:pic>
      <p:sp>
        <p:nvSpPr>
          <p:cNvPr id="3" name="TextBox 2">
            <a:extLst>
              <a:ext uri="{FF2B5EF4-FFF2-40B4-BE49-F238E27FC236}">
                <a16:creationId xmlns:a16="http://schemas.microsoft.com/office/drawing/2014/main" id="{6C5AD702-A52F-6ACE-447C-AACF7B27EF61}"/>
              </a:ext>
            </a:extLst>
          </p:cNvPr>
          <p:cNvSpPr txBox="1"/>
          <p:nvPr/>
        </p:nvSpPr>
        <p:spPr>
          <a:xfrm>
            <a:off x="254040" y="5964954"/>
            <a:ext cx="8661176" cy="830997"/>
          </a:xfrm>
          <a:prstGeom prst="rect">
            <a:avLst/>
          </a:prstGeom>
          <a:noFill/>
        </p:spPr>
        <p:txBody>
          <a:bodyPr wrap="square" rtlCol="0">
            <a:spAutoFit/>
          </a:bodyPr>
          <a:lstStyle/>
          <a:p>
            <a:pPr algn="ctr"/>
            <a:r>
              <a:rPr lang="en-GB" sz="1600" dirty="0">
                <a:latin typeface="Comic Sans MS" panose="030F0702030302020204" pitchFamily="66" charset="0"/>
              </a:rPr>
              <a:t>These videos are great at helping you to support your child with their reading journey at home. There are also free </a:t>
            </a:r>
            <a:r>
              <a:rPr lang="en-GB" sz="1600" dirty="0" err="1">
                <a:latin typeface="Comic Sans MS" panose="030F0702030302020204" pitchFamily="66" charset="0"/>
              </a:rPr>
              <a:t>printables</a:t>
            </a:r>
            <a:r>
              <a:rPr lang="en-GB" sz="1600" dirty="0">
                <a:latin typeface="Comic Sans MS" panose="030F0702030302020204" pitchFamily="66" charset="0"/>
              </a:rPr>
              <a:t> to help with reading specific sounds and forming specific letters. </a:t>
            </a:r>
          </a:p>
        </p:txBody>
      </p:sp>
    </p:spTree>
    <p:extLst>
      <p:ext uri="{BB962C8B-B14F-4D97-AF65-F5344CB8AC3E}">
        <p14:creationId xmlns:p14="http://schemas.microsoft.com/office/powerpoint/2010/main" val="262250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5CF3-6B8B-5700-30FC-0A39A75A0664}"/>
              </a:ext>
            </a:extLst>
          </p:cNvPr>
          <p:cNvSpPr>
            <a:spLocks noGrp="1"/>
          </p:cNvSpPr>
          <p:nvPr>
            <p:ph type="title"/>
          </p:nvPr>
        </p:nvSpPr>
        <p:spPr/>
        <p:txBody>
          <a:bodyPr/>
          <a:lstStyle/>
          <a:p>
            <a:pPr algn="ctr"/>
            <a:r>
              <a:rPr lang="en-GB" dirty="0">
                <a:solidFill>
                  <a:schemeClr val="tx1"/>
                </a:solidFill>
                <a:latin typeface="Comic Sans MS" panose="030F0702030302020204" pitchFamily="66" charset="0"/>
              </a:rPr>
              <a:t>Read Write Inc home videos</a:t>
            </a:r>
          </a:p>
        </p:txBody>
      </p:sp>
      <p:pic>
        <p:nvPicPr>
          <p:cNvPr id="5" name="Picture 4">
            <a:extLst>
              <a:ext uri="{FF2B5EF4-FFF2-40B4-BE49-F238E27FC236}">
                <a16:creationId xmlns:a16="http://schemas.microsoft.com/office/drawing/2014/main" id="{48605BFC-3410-DEDF-9AE5-83D31B92D59D}"/>
              </a:ext>
            </a:extLst>
          </p:cNvPr>
          <p:cNvPicPr>
            <a:picLocks noChangeAspect="1"/>
          </p:cNvPicPr>
          <p:nvPr/>
        </p:nvPicPr>
        <p:blipFill>
          <a:blip r:embed="rId2"/>
          <a:stretch>
            <a:fillRect/>
          </a:stretch>
        </p:blipFill>
        <p:spPr>
          <a:xfrm>
            <a:off x="809836" y="2743002"/>
            <a:ext cx="7524328" cy="3857009"/>
          </a:xfrm>
          <a:prstGeom prst="rect">
            <a:avLst/>
          </a:prstGeom>
        </p:spPr>
      </p:pic>
      <p:sp>
        <p:nvSpPr>
          <p:cNvPr id="6" name="TextBox 5">
            <a:extLst>
              <a:ext uri="{FF2B5EF4-FFF2-40B4-BE49-F238E27FC236}">
                <a16:creationId xmlns:a16="http://schemas.microsoft.com/office/drawing/2014/main" id="{A28B88DF-3545-BAEA-95D5-5C6418958DF0}"/>
              </a:ext>
            </a:extLst>
          </p:cNvPr>
          <p:cNvSpPr txBox="1"/>
          <p:nvPr/>
        </p:nvSpPr>
        <p:spPr>
          <a:xfrm>
            <a:off x="609600" y="1556792"/>
            <a:ext cx="7772400" cy="1077218"/>
          </a:xfrm>
          <a:prstGeom prst="rect">
            <a:avLst/>
          </a:prstGeom>
          <a:noFill/>
        </p:spPr>
        <p:txBody>
          <a:bodyPr wrap="square" rtlCol="0">
            <a:spAutoFit/>
          </a:bodyPr>
          <a:lstStyle/>
          <a:p>
            <a:pPr algn="ctr"/>
            <a:r>
              <a:rPr lang="en-GB" sz="1600" dirty="0">
                <a:latin typeface="Comic Sans MS" panose="030F0702030302020204" pitchFamily="66" charset="0"/>
              </a:rPr>
              <a:t>Throughout the year, you will be sent QR codes that give you direct access to Read Write Inc teaching videos at home. These can be accessed by simply scanning the code on a phone or tablet. They are particularly useful if your child requires extra support with learning particular sounds.</a:t>
            </a:r>
          </a:p>
        </p:txBody>
      </p:sp>
    </p:spTree>
    <p:extLst>
      <p:ext uri="{BB962C8B-B14F-4D97-AF65-F5344CB8AC3E}">
        <p14:creationId xmlns:p14="http://schemas.microsoft.com/office/powerpoint/2010/main" val="414543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90" y="412358"/>
            <a:ext cx="7772400" cy="1143000"/>
          </a:xfrm>
        </p:spPr>
        <p:txBody>
          <a:bodyPr/>
          <a:lstStyle/>
          <a:p>
            <a:pPr algn="ctr"/>
            <a:r>
              <a:rPr lang="en-GB" u="sng" dirty="0">
                <a:latin typeface="Comic Sans MS" panose="030F0702030302020204" pitchFamily="66" charset="0"/>
              </a:rPr>
              <a:t>National phonics screening check</a:t>
            </a:r>
          </a:p>
        </p:txBody>
      </p:sp>
      <p:sp>
        <p:nvSpPr>
          <p:cNvPr id="3" name="Content Placeholder 2"/>
          <p:cNvSpPr>
            <a:spLocks noGrp="1"/>
          </p:cNvSpPr>
          <p:nvPr>
            <p:ph idx="1"/>
          </p:nvPr>
        </p:nvSpPr>
        <p:spPr>
          <a:xfrm>
            <a:off x="179512" y="1711360"/>
            <a:ext cx="5904656" cy="5030007"/>
          </a:xfrm>
          <a:solidFill>
            <a:schemeClr val="bg1"/>
          </a:solidFill>
        </p:spPr>
        <p:txBody>
          <a:bodyPr/>
          <a:lstStyle/>
          <a:p>
            <a:pPr marL="0" indent="0" algn="ctr">
              <a:buNone/>
            </a:pPr>
            <a:r>
              <a:rPr lang="en-GB" sz="2400" u="sng" dirty="0">
                <a:latin typeface="Comic Sans MS" panose="030F0702030302020204" pitchFamily="66" charset="0"/>
              </a:rPr>
              <a:t>WB 10</a:t>
            </a:r>
            <a:r>
              <a:rPr lang="en-GB" sz="2400" u="sng" baseline="30000" dirty="0">
                <a:latin typeface="Comic Sans MS" panose="030F0702030302020204" pitchFamily="66" charset="0"/>
              </a:rPr>
              <a:t>TH</a:t>
            </a:r>
            <a:r>
              <a:rPr lang="en-GB" sz="2400" u="sng" dirty="0">
                <a:latin typeface="Comic Sans MS" panose="030F0702030302020204" pitchFamily="66" charset="0"/>
              </a:rPr>
              <a:t> June 2024</a:t>
            </a:r>
          </a:p>
          <a:p>
            <a:pPr algn="ctr">
              <a:buFont typeface="Arial" panose="020B0604020202020204" pitchFamily="34" charset="0"/>
              <a:buChar char="•"/>
            </a:pPr>
            <a:r>
              <a:rPr lang="en-GB" sz="1800" dirty="0">
                <a:latin typeface="Comic Sans MS" panose="030F0702030302020204" pitchFamily="66" charset="0"/>
              </a:rPr>
              <a:t>We give the children an opportunity to become familiar with the assessment using past papers throughout the year. The children are unaware of being tested as this becomes part of our everyday practice. Parents will be informed about their child’s results when they receive their end of year school report but this will not be discussed with the children. </a:t>
            </a:r>
          </a:p>
          <a:p>
            <a:pPr algn="ctr">
              <a:buFont typeface="Arial" panose="020B0604020202020204" pitchFamily="34" charset="0"/>
              <a:buChar char="•"/>
            </a:pPr>
            <a:endParaRPr lang="en-GB" sz="1800" dirty="0">
              <a:latin typeface="Comic Sans MS" panose="030F0702030302020204" pitchFamily="66" charset="0"/>
            </a:endParaRPr>
          </a:p>
          <a:p>
            <a:pPr algn="ctr">
              <a:buFont typeface="Arial" panose="020B0604020202020204" pitchFamily="34" charset="0"/>
              <a:buChar char="•"/>
            </a:pPr>
            <a:r>
              <a:rPr lang="en-GB" sz="1400" dirty="0">
                <a:latin typeface="Comic Sans MS" panose="030F0702030302020204" pitchFamily="66" charset="0"/>
              </a:rPr>
              <a:t>Screening is administered on a 1:1 basis.</a:t>
            </a:r>
          </a:p>
          <a:p>
            <a:pPr algn="ctr"/>
            <a:endParaRPr lang="en-GB" sz="1400" dirty="0">
              <a:latin typeface="Comic Sans MS" panose="030F0702030302020204" pitchFamily="66" charset="0"/>
            </a:endParaRPr>
          </a:p>
          <a:p>
            <a:pPr algn="ctr">
              <a:buFont typeface="Arial" panose="020B0604020202020204" pitchFamily="34" charset="0"/>
              <a:buChar char="•"/>
            </a:pPr>
            <a:r>
              <a:rPr lang="en-GB" sz="1400" dirty="0">
                <a:latin typeface="Comic Sans MS" panose="030F0702030302020204" pitchFamily="66" charset="0"/>
              </a:rPr>
              <a:t>The pass rate is usually 32 out of 40 but this can change. </a:t>
            </a:r>
          </a:p>
          <a:p>
            <a:pPr algn="ctr">
              <a:buFont typeface="Arial" panose="020B0604020202020204" pitchFamily="34" charset="0"/>
              <a:buChar char="•"/>
            </a:pPr>
            <a:endParaRPr lang="en-GB" sz="1400" dirty="0">
              <a:latin typeface="Comic Sans MS" panose="030F0702030302020204" pitchFamily="66" charset="0"/>
            </a:endParaRPr>
          </a:p>
          <a:p>
            <a:pPr algn="ctr">
              <a:buFont typeface="Arial" panose="020B0604020202020204" pitchFamily="34" charset="0"/>
              <a:buChar char="•"/>
            </a:pPr>
            <a:r>
              <a:rPr lang="en-GB" sz="1400" dirty="0">
                <a:latin typeface="Comic Sans MS" panose="030F0702030302020204" pitchFamily="66" charset="0"/>
              </a:rPr>
              <a:t>If a child does not pass the screening in Year 1, they will retake in Year 2. </a:t>
            </a:r>
          </a:p>
          <a:p>
            <a:pPr algn="ctr">
              <a:buFont typeface="Arial" panose="020B0604020202020204" pitchFamily="34" charset="0"/>
              <a:buChar char="•"/>
            </a:pPr>
            <a:r>
              <a:rPr lang="en-GB" sz="1400" dirty="0">
                <a:latin typeface="Comic Sans MS" panose="030F0702030302020204" pitchFamily="66" charset="0"/>
              </a:rPr>
              <a:t>A meeting will be held at the end of May to discuss this in further detail. </a:t>
            </a:r>
          </a:p>
          <a:p>
            <a:pPr marL="0" indent="0" algn="ctr">
              <a:buNone/>
            </a:pPr>
            <a:endParaRPr lang="en-GB" sz="1800" dirty="0">
              <a:latin typeface="Comic Sans MS" panose="030F0702030302020204" pitchFamily="66"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90" y="1420161"/>
            <a:ext cx="2031192" cy="2455896"/>
          </a:xfrm>
          <a:prstGeom prst="rect">
            <a:avLst/>
          </a:prstGeom>
        </p:spPr>
      </p:pic>
      <p:pic>
        <p:nvPicPr>
          <p:cNvPr id="6" name="Picture 6" descr="http://t3.gstatic.com/images?q=tbn:ANd9GcRMBB6BnLTLUb1RvIqA4dlclgcX-TMhePMwO-Smfq-ZCRNW0d6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90" y="4005064"/>
            <a:ext cx="200931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4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2780928"/>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Times New Roman" pitchFamily="18" charset="0"/>
              </a:defRPr>
            </a:lvl2pPr>
            <a:lvl3pPr algn="l" rtl="0" eaLnBrk="0" fontAlgn="base" hangingPunct="0">
              <a:spcBef>
                <a:spcPct val="0"/>
              </a:spcBef>
              <a:spcAft>
                <a:spcPct val="0"/>
              </a:spcAft>
              <a:defRPr sz="4400">
                <a:solidFill>
                  <a:schemeClr val="tx2"/>
                </a:solidFill>
                <a:latin typeface="Tahoma" pitchFamily="34" charset="0"/>
                <a:cs typeface="Times New Roman" pitchFamily="18" charset="0"/>
              </a:defRPr>
            </a:lvl3pPr>
            <a:lvl4pPr algn="l" rtl="0" eaLnBrk="0" fontAlgn="base" hangingPunct="0">
              <a:spcBef>
                <a:spcPct val="0"/>
              </a:spcBef>
              <a:spcAft>
                <a:spcPct val="0"/>
              </a:spcAft>
              <a:defRPr sz="4400">
                <a:solidFill>
                  <a:schemeClr val="tx2"/>
                </a:solidFill>
                <a:latin typeface="Tahoma" pitchFamily="34" charset="0"/>
                <a:cs typeface="Times New Roman" pitchFamily="18" charset="0"/>
              </a:defRPr>
            </a:lvl4pPr>
            <a:lvl5pPr algn="l" rtl="0" eaLnBrk="0" fontAlgn="base" hangingPunct="0">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a:lstStyle>
          <a:p>
            <a:pPr algn="ctr"/>
            <a:r>
              <a:rPr lang="en-GB" altLang="en-US" sz="7200" b="1" kern="0" dirty="0">
                <a:solidFill>
                  <a:schemeClr val="tx1"/>
                </a:solidFill>
                <a:latin typeface="Comic Sans MS" panose="030F0702030302020204" pitchFamily="66" charset="0"/>
              </a:rPr>
              <a:t>The Year 1 </a:t>
            </a:r>
          </a:p>
          <a:p>
            <a:pPr algn="ctr"/>
            <a:r>
              <a:rPr lang="en-GB" altLang="en-US" sz="7200" b="1" kern="0" dirty="0">
                <a:solidFill>
                  <a:schemeClr val="tx1"/>
                </a:solidFill>
                <a:latin typeface="Comic Sans MS" panose="030F0702030302020204" pitchFamily="66" charset="0"/>
              </a:rPr>
              <a:t>Team</a:t>
            </a:r>
          </a:p>
        </p:txBody>
      </p:sp>
    </p:spTree>
    <p:extLst>
      <p:ext uri="{BB962C8B-B14F-4D97-AF65-F5344CB8AC3E}">
        <p14:creationId xmlns:p14="http://schemas.microsoft.com/office/powerpoint/2010/main" val="3335894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85800" y="188640"/>
            <a:ext cx="7772400" cy="836712"/>
          </a:xfrm>
        </p:spPr>
        <p:txBody>
          <a:bodyPr/>
          <a:lstStyle/>
          <a:p>
            <a:pPr algn="ctr" eaLnBrk="1" hangingPunct="1"/>
            <a:r>
              <a:rPr lang="en-GB" altLang="en-US" sz="2800" b="1" u="sng" dirty="0">
                <a:latin typeface="Comic Sans MS" panose="030F0702030302020204" pitchFamily="66" charset="0"/>
              </a:rPr>
              <a:t>The importance of reading every day at home…</a:t>
            </a: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25312"/>
          <a:stretch/>
        </p:blipFill>
        <p:spPr>
          <a:xfrm>
            <a:off x="2184623" y="1107868"/>
            <a:ext cx="4752528" cy="5378450"/>
          </a:xfrm>
          <a:prstGeom prst="rect">
            <a:avLst/>
          </a:prstGeom>
        </p:spPr>
      </p:pic>
      <p:sp>
        <p:nvSpPr>
          <p:cNvPr id="5" name="TextBox 4"/>
          <p:cNvSpPr txBox="1"/>
          <p:nvPr/>
        </p:nvSpPr>
        <p:spPr>
          <a:xfrm>
            <a:off x="3120727" y="6086208"/>
            <a:ext cx="2880320" cy="400110"/>
          </a:xfrm>
          <a:prstGeom prst="rect">
            <a:avLst/>
          </a:prstGeom>
          <a:solidFill>
            <a:schemeClr val="bg1"/>
          </a:solidFill>
        </p:spPr>
        <p:txBody>
          <a:bodyPr wrap="square" rtlCol="0">
            <a:spAutoFit/>
          </a:bodyPr>
          <a:lstStyle/>
          <a:p>
            <a:pPr algn="ctr"/>
            <a:r>
              <a:rPr lang="en-GB" sz="2000" dirty="0">
                <a:latin typeface="Comic Sans MS" panose="030F0702030302020204" pitchFamily="66" charset="0"/>
              </a:rPr>
              <a:t>Hours by year 6</a:t>
            </a:r>
          </a:p>
        </p:txBody>
      </p:sp>
    </p:spTree>
    <p:extLst>
      <p:ext uri="{BB962C8B-B14F-4D97-AF65-F5344CB8AC3E}">
        <p14:creationId xmlns:p14="http://schemas.microsoft.com/office/powerpoint/2010/main" val="60976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9732" y="476672"/>
            <a:ext cx="4968552" cy="535531"/>
          </a:xfrm>
          <a:prstGeom prst="rect">
            <a:avLst/>
          </a:prstGeom>
        </p:spPr>
        <p:txBody>
          <a:bodyPr wrap="square">
            <a:spAutoFit/>
          </a:bodyPr>
          <a:lstStyle/>
          <a:p>
            <a:pPr marL="0" indent="0" algn="ctr" eaLnBrk="1" hangingPunct="1">
              <a:lnSpc>
                <a:spcPct val="80000"/>
              </a:lnSpc>
              <a:buNone/>
              <a:defRPr/>
            </a:pPr>
            <a:r>
              <a:rPr lang="en-GB" altLang="en-US" sz="3600" b="1" u="sng" dirty="0">
                <a:latin typeface="Comic Sans MS" panose="030F0702030302020204" pitchFamily="66" charset="0"/>
              </a:rPr>
              <a:t>Home Learning 2023 </a:t>
            </a:r>
          </a:p>
        </p:txBody>
      </p:sp>
      <p:sp>
        <p:nvSpPr>
          <p:cNvPr id="3" name="TextBox 2"/>
          <p:cNvSpPr txBox="1"/>
          <p:nvPr/>
        </p:nvSpPr>
        <p:spPr>
          <a:xfrm>
            <a:off x="611560" y="5949280"/>
            <a:ext cx="7776864" cy="923330"/>
          </a:xfrm>
          <a:prstGeom prst="rect">
            <a:avLst/>
          </a:prstGeom>
          <a:noFill/>
        </p:spPr>
        <p:txBody>
          <a:bodyPr wrap="square" rtlCol="0">
            <a:spAutoFit/>
          </a:bodyPr>
          <a:lstStyle/>
          <a:p>
            <a:pPr algn="ctr"/>
            <a:r>
              <a:rPr lang="en-GB" sz="1800" dirty="0">
                <a:latin typeface="Comic Sans MS" panose="030F0702030302020204" pitchFamily="66" charset="0"/>
              </a:rPr>
              <a:t>Spelling Shed, Oxford Owl and NUMBOTS can be accessed at home. Your child’s login cards can be found in the back of their reading diaries.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12203"/>
            <a:ext cx="8281802" cy="4822543"/>
          </a:xfrm>
          <a:prstGeom prst="rect">
            <a:avLst/>
          </a:prstGeom>
        </p:spPr>
      </p:pic>
    </p:spTree>
    <p:extLst>
      <p:ext uri="{BB962C8B-B14F-4D97-AF65-F5344CB8AC3E}">
        <p14:creationId xmlns:p14="http://schemas.microsoft.com/office/powerpoint/2010/main" val="22551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163084"/>
            <a:ext cx="7772400" cy="844979"/>
          </a:xfrm>
        </p:spPr>
        <p:txBody>
          <a:bodyPr/>
          <a:lstStyle/>
          <a:p>
            <a:pPr algn="ctr" eaLnBrk="1" hangingPunct="1"/>
            <a:r>
              <a:rPr lang="en-GB" altLang="en-US" b="1" u="sng" dirty="0">
                <a:latin typeface="Comic Sans MS" panose="030F0702030302020204" pitchFamily="66" charset="0"/>
              </a:rPr>
              <a:t>Writing</a:t>
            </a:r>
          </a:p>
        </p:txBody>
      </p:sp>
      <p:sp>
        <p:nvSpPr>
          <p:cNvPr id="28677" name="Rectangle 5"/>
          <p:cNvSpPr>
            <a:spLocks noGrp="1" noChangeArrowheads="1"/>
          </p:cNvSpPr>
          <p:nvPr>
            <p:ph type="body" idx="1"/>
          </p:nvPr>
        </p:nvSpPr>
        <p:spPr>
          <a:xfrm>
            <a:off x="228600" y="1196751"/>
            <a:ext cx="8229600" cy="5256585"/>
          </a:xfrm>
          <a:solidFill>
            <a:schemeClr val="bg1"/>
          </a:solidFill>
        </p:spPr>
        <p:txBody>
          <a:bodyPr/>
          <a:lstStyle/>
          <a:p>
            <a:pPr marL="0" indent="0" algn="ctr" eaLnBrk="1" hangingPunct="1">
              <a:lnSpc>
                <a:spcPct val="90000"/>
              </a:lnSpc>
              <a:buNone/>
              <a:defRPr/>
            </a:pPr>
            <a:r>
              <a:rPr lang="en-GB" altLang="en-US" sz="2000" dirty="0">
                <a:latin typeface="Comic Sans MS" panose="030F0702030302020204" pitchFamily="66" charset="0"/>
              </a:rPr>
              <a:t>Through the year, we will cover a range of genres which are based around high quality texts that enrich the children’s vocabulary and knowledge of topics.</a:t>
            </a:r>
          </a:p>
          <a:p>
            <a:pPr algn="ct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algn="ctr" eaLnBrk="1" hangingPunct="1">
              <a:lnSpc>
                <a:spcPct val="90000"/>
              </a:lnSpc>
              <a:buNone/>
              <a:defRPr/>
            </a:pPr>
            <a:r>
              <a:rPr lang="en-GB" altLang="en-US" sz="2000" dirty="0">
                <a:latin typeface="Comic Sans MS" panose="030F0702030302020204" pitchFamily="66" charset="0"/>
              </a:rPr>
              <a:t>There will be a focus on pride in all written work throughout all subjects. By the end of year one, we expect the children to be able to independently write grammatically correct sentences that form a short narrative. They also need to be able to form all lower case and capital letters correctly. </a:t>
            </a:r>
          </a:p>
          <a:p>
            <a:pPr marL="0" indent="0" eaLnBrk="1" hangingPunct="1">
              <a:lnSpc>
                <a:spcPct val="90000"/>
              </a:lnSpc>
              <a:buNone/>
              <a:defRPr/>
            </a:pPr>
            <a:endParaRPr lang="en-GB" altLang="en-US" sz="2000" dirty="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latin typeface="Comic Sans MS" panose="030F0702030302020204" pitchFamily="66" charset="0"/>
            </a:endParaRPr>
          </a:p>
          <a:p>
            <a:pPr marL="0" indent="0" eaLnBrk="1" hangingPunct="1">
              <a:lnSpc>
                <a:spcPct val="90000"/>
              </a:lnSpc>
              <a:buNone/>
              <a:defRPr/>
            </a:pPr>
            <a:endParaRPr lang="en-GB" altLang="en-US" sz="2000" dirty="0">
              <a:latin typeface="Comic Sans MS" panose="030F0702030302020204" pitchFamily="66" charset="0"/>
            </a:endParaRPr>
          </a:p>
          <a:p>
            <a:pPr eaLnBrk="1" hangingPunct="1">
              <a:lnSpc>
                <a:spcPct val="90000"/>
              </a:lnSpc>
              <a:buFont typeface="Wingdings" panose="05000000000000000000" pitchFamily="2" charset="2"/>
              <a:buChar char="v"/>
              <a:defRPr/>
            </a:pPr>
            <a:endParaRPr lang="en-GB" altLang="en-US" sz="2000" dirty="0"/>
          </a:p>
          <a:p>
            <a:pPr eaLnBrk="1" hangingPunct="1">
              <a:lnSpc>
                <a:spcPct val="90000"/>
              </a:lnSpc>
              <a:buFontTx/>
              <a:buNone/>
              <a:defRPr/>
            </a:pPr>
            <a:endParaRPr lang="en-GB" altLang="en-US" sz="2000" dirty="0"/>
          </a:p>
          <a:p>
            <a:pPr eaLnBrk="1" hangingPunct="1">
              <a:lnSpc>
                <a:spcPct val="90000"/>
              </a:lnSpc>
              <a:defRPr/>
            </a:pPr>
            <a:endParaRPr lang="en-GB" altLang="en-US" sz="2000" dirty="0"/>
          </a:p>
          <a:p>
            <a:pPr eaLnBrk="1" hangingPunct="1">
              <a:lnSpc>
                <a:spcPct val="90000"/>
              </a:lnSpc>
              <a:defRPr/>
            </a:pPr>
            <a:endParaRPr lang="en-GB" altLang="en-US" sz="20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98" y="4149080"/>
            <a:ext cx="2476627" cy="171458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539" y="4153224"/>
            <a:ext cx="1435632" cy="1846457"/>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887" y="4267170"/>
            <a:ext cx="1531753" cy="1478408"/>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095" y="3878728"/>
            <a:ext cx="1491505" cy="1866850"/>
          </a:xfrm>
          <a:prstGeom prst="rect">
            <a:avLst/>
          </a:prstGeom>
        </p:spPr>
      </p:pic>
    </p:spTree>
    <p:extLst>
      <p:ext uri="{BB962C8B-B14F-4D97-AF65-F5344CB8AC3E}">
        <p14:creationId xmlns:p14="http://schemas.microsoft.com/office/powerpoint/2010/main" val="345948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539552" y="302618"/>
            <a:ext cx="7772400" cy="899120"/>
          </a:xfrm>
        </p:spPr>
        <p:txBody>
          <a:bodyPr/>
          <a:lstStyle/>
          <a:p>
            <a:pPr algn="ctr" eaLnBrk="1" hangingPunct="1"/>
            <a:r>
              <a:rPr lang="en-GB" altLang="en-US" sz="4000" b="1" u="sng" dirty="0">
                <a:latin typeface="Comic Sans MS" panose="030F0702030302020204" pitchFamily="66" charset="0"/>
              </a:rPr>
              <a:t>Speaking and Listening</a:t>
            </a:r>
          </a:p>
        </p:txBody>
      </p:sp>
      <p:sp>
        <p:nvSpPr>
          <p:cNvPr id="34821" name="Rectangle 5"/>
          <p:cNvSpPr>
            <a:spLocks noGrp="1" noChangeArrowheads="1"/>
          </p:cNvSpPr>
          <p:nvPr>
            <p:ph type="body" idx="1"/>
          </p:nvPr>
        </p:nvSpPr>
        <p:spPr>
          <a:xfrm>
            <a:off x="457200" y="1442762"/>
            <a:ext cx="8229600" cy="4794550"/>
          </a:xfrm>
          <a:solidFill>
            <a:schemeClr val="bg1"/>
          </a:solidFill>
        </p:spPr>
        <p:txBody>
          <a:bodyPr/>
          <a:lstStyle/>
          <a:p>
            <a:pPr marL="0" indent="0" eaLnBrk="1" hangingPunct="1">
              <a:buNone/>
              <a:defRPr/>
            </a:pPr>
            <a:r>
              <a:rPr lang="en-GB" altLang="en-US" sz="1800" b="1" dirty="0">
                <a:latin typeface="Comic Sans MS" panose="030F0702030302020204" pitchFamily="66" charset="0"/>
              </a:rPr>
              <a:t>In school, we provide opportunities for the children to:</a:t>
            </a:r>
          </a:p>
          <a:p>
            <a:pPr marL="0" indent="0" eaLnBrk="1" hangingPunct="1">
              <a:buNone/>
              <a:defRPr/>
            </a:pPr>
            <a:endParaRPr lang="en-GB" altLang="en-US" sz="1800" b="1" dirty="0">
              <a:latin typeface="Comic Sans MS" panose="030F0702030302020204" pitchFamily="66" charset="0"/>
            </a:endParaRPr>
          </a:p>
          <a:p>
            <a:pPr marL="0" indent="0" eaLnBrk="1" hangingPunct="1">
              <a:buNone/>
              <a:defRPr/>
            </a:pPr>
            <a:r>
              <a:rPr lang="en-GB" altLang="en-US" sz="1800" dirty="0">
                <a:latin typeface="Comic Sans MS" panose="030F0702030302020204" pitchFamily="66" charset="0"/>
              </a:rPr>
              <a:t>- Speak to different audiences (drama, role play, performance poetry and debate). </a:t>
            </a:r>
          </a:p>
          <a:p>
            <a:pPr marL="0" indent="0" eaLnBrk="1" hangingPunct="1">
              <a:buNone/>
              <a:defRPr/>
            </a:pPr>
            <a:r>
              <a:rPr lang="en-GB" altLang="en-US" sz="1800" dirty="0">
                <a:latin typeface="Comic Sans MS" panose="030F0702030302020204" pitchFamily="66" charset="0"/>
              </a:rPr>
              <a:t>- Learning Partners will allow children to talk appropriately with different members of the class and will be changed regularly. </a:t>
            </a:r>
          </a:p>
          <a:p>
            <a:pPr marL="0" indent="0" eaLnBrk="1" hangingPunct="1">
              <a:buNone/>
              <a:defRPr/>
            </a:pPr>
            <a:r>
              <a:rPr lang="en-GB" altLang="en-US" sz="1800" dirty="0">
                <a:latin typeface="Comic Sans MS" panose="030F0702030302020204" pitchFamily="66" charset="0"/>
              </a:rPr>
              <a:t>- Use appropriate vocabulary for different audiences and a high standard of Spoken English.</a:t>
            </a:r>
          </a:p>
          <a:p>
            <a:pPr marL="0" indent="0" eaLnBrk="1" hangingPunct="1">
              <a:buNone/>
              <a:defRPr/>
            </a:pPr>
            <a:endParaRPr lang="en-GB" altLang="en-US" sz="1800" b="1" dirty="0">
              <a:latin typeface="Comic Sans MS" panose="030F0702030302020204" pitchFamily="66" charset="0"/>
            </a:endParaRPr>
          </a:p>
          <a:p>
            <a:pPr marL="0" indent="0" eaLnBrk="1" hangingPunct="1">
              <a:buNone/>
              <a:defRPr/>
            </a:pPr>
            <a:r>
              <a:rPr lang="en-GB" altLang="en-US" sz="1800" b="1" dirty="0">
                <a:latin typeface="Comic Sans MS" panose="030F0702030302020204" pitchFamily="66" charset="0"/>
              </a:rPr>
              <a:t>In order to consolidate their learning in school:</a:t>
            </a:r>
          </a:p>
          <a:p>
            <a:pPr marL="0" indent="0" eaLnBrk="1" hangingPunct="1">
              <a:buNone/>
              <a:defRPr/>
            </a:pPr>
            <a:endParaRPr lang="en-GB" altLang="en-US" sz="1800" b="1" dirty="0">
              <a:latin typeface="Comic Sans MS" panose="030F0702030302020204" pitchFamily="66" charset="0"/>
            </a:endParaRPr>
          </a:p>
          <a:p>
            <a:pPr marL="0" indent="0" eaLnBrk="1" hangingPunct="1">
              <a:buNone/>
              <a:defRPr/>
            </a:pPr>
            <a:r>
              <a:rPr lang="en-GB" altLang="en-US" sz="1800" dirty="0">
                <a:latin typeface="Comic Sans MS" panose="030F0702030302020204" pitchFamily="66" charset="0"/>
              </a:rPr>
              <a:t>- Encourage your child to speak in full sentences.</a:t>
            </a:r>
          </a:p>
          <a:p>
            <a:pPr eaLnBrk="1" hangingPunct="1">
              <a:buFontTx/>
              <a:buChar char="-"/>
              <a:defRPr/>
            </a:pPr>
            <a:r>
              <a:rPr lang="en-GB" altLang="en-US" sz="1800" dirty="0">
                <a:latin typeface="Comic Sans MS" panose="030F0702030302020204" pitchFamily="66" charset="0"/>
              </a:rPr>
              <a:t>Insist they show good speaking and listening habits by maintain eye contact and looking at the speaker.</a:t>
            </a:r>
          </a:p>
          <a:p>
            <a:pPr eaLnBrk="1" hangingPunct="1">
              <a:buFontTx/>
              <a:buChar char="-"/>
              <a:defRPr/>
            </a:pPr>
            <a:r>
              <a:rPr lang="en-GB" altLang="en-US" sz="1800" dirty="0">
                <a:latin typeface="Comic Sans MS" panose="030F0702030302020204" pitchFamily="66" charset="0"/>
              </a:rPr>
              <a:t>-Provide lots of opportunities to engage in different conversations. </a:t>
            </a:r>
          </a:p>
        </p:txBody>
      </p:sp>
    </p:spTree>
    <p:extLst>
      <p:ext uri="{BB962C8B-B14F-4D97-AF65-F5344CB8AC3E}">
        <p14:creationId xmlns:p14="http://schemas.microsoft.com/office/powerpoint/2010/main" val="356476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11188" y="0"/>
            <a:ext cx="7772400" cy="1125538"/>
          </a:xfrm>
        </p:spPr>
        <p:txBody>
          <a:bodyPr/>
          <a:lstStyle/>
          <a:p>
            <a:pPr algn="ctr" eaLnBrk="1" hangingPunct="1"/>
            <a:br>
              <a:rPr lang="en-GB" altLang="en-US" sz="5000" b="1" dirty="0"/>
            </a:br>
            <a:r>
              <a:rPr lang="en-GB" altLang="en-US" sz="5000" b="1" u="sng" dirty="0">
                <a:latin typeface="Comic Sans MS" panose="030F0702030302020204" pitchFamily="66" charset="0"/>
              </a:rPr>
              <a:t>E-Safety</a:t>
            </a:r>
          </a:p>
        </p:txBody>
      </p:sp>
      <p:sp>
        <p:nvSpPr>
          <p:cNvPr id="15365" name="Rectangle 5"/>
          <p:cNvSpPr>
            <a:spLocks noGrp="1" noChangeArrowheads="1"/>
          </p:cNvSpPr>
          <p:nvPr>
            <p:ph type="subTitle" idx="1"/>
          </p:nvPr>
        </p:nvSpPr>
        <p:spPr>
          <a:xfrm>
            <a:off x="251618" y="1294246"/>
            <a:ext cx="8640763" cy="2998850"/>
          </a:xfrm>
          <a:solidFill>
            <a:schemeClr val="bg1"/>
          </a:solidFill>
        </p:spPr>
        <p:txBody>
          <a:bodyPr/>
          <a:lstStyle/>
          <a:p>
            <a:pPr algn="ctr" eaLnBrk="1" hangingPunct="1">
              <a:lnSpc>
                <a:spcPct val="90000"/>
              </a:lnSpc>
            </a:pPr>
            <a:r>
              <a:rPr lang="en-US" sz="2400" dirty="0">
                <a:latin typeface="Comic Sans MS" panose="030F0702030302020204" pitchFamily="66" charset="0"/>
              </a:rPr>
              <a:t>This is an important issue for children and adults.</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a:latin typeface="Comic Sans MS" panose="030F0702030302020204" pitchFamily="66" charset="0"/>
              </a:rPr>
              <a:t>There are some documents to support E-Safety on our school website.</a:t>
            </a:r>
          </a:p>
          <a:p>
            <a:pPr algn="ctr" eaLnBrk="1" hangingPunct="1">
              <a:lnSpc>
                <a:spcPct val="90000"/>
              </a:lnSpc>
            </a:pPr>
            <a:endParaRPr lang="en-US" sz="2400" dirty="0">
              <a:latin typeface="Comic Sans MS" panose="030F0702030302020204" pitchFamily="66" charset="0"/>
            </a:endParaRPr>
          </a:p>
          <a:p>
            <a:pPr algn="ctr" eaLnBrk="1" hangingPunct="1">
              <a:lnSpc>
                <a:spcPct val="90000"/>
              </a:lnSpc>
            </a:pPr>
            <a:r>
              <a:rPr lang="en-US" sz="2400" dirty="0">
                <a:latin typeface="Comic Sans MS" panose="030F0702030302020204" pitchFamily="66" charset="0"/>
              </a:rPr>
              <a:t>If you should have any concerns about any inappropriate online content or </a:t>
            </a:r>
            <a:r>
              <a:rPr lang="en-US" sz="2400" dirty="0" err="1">
                <a:latin typeface="Comic Sans MS" panose="030F0702030302020204" pitchFamily="66" charset="0"/>
              </a:rPr>
              <a:t>behaviours</a:t>
            </a:r>
            <a:r>
              <a:rPr lang="en-US" sz="2400" dirty="0">
                <a:latin typeface="Comic Sans MS" panose="030F0702030302020204" pitchFamily="66" charset="0"/>
              </a:rPr>
              <a:t>, please do not hesitate to let us know.</a:t>
            </a:r>
          </a:p>
        </p:txBody>
      </p:sp>
      <p:pic>
        <p:nvPicPr>
          <p:cNvPr id="1026" name="Picture 2" descr="Image result for e-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509120"/>
            <a:ext cx="4158151" cy="1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38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79388" y="609282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dirty="0">
                <a:solidFill>
                  <a:schemeClr val="accent2"/>
                </a:solidFill>
              </a:rPr>
              <a:t>Inspiring today’s children for tomorrow’s world</a:t>
            </a:r>
          </a:p>
        </p:txBody>
      </p:sp>
      <p:sp>
        <p:nvSpPr>
          <p:cNvPr id="33796" name="Text Box 4"/>
          <p:cNvSpPr txBox="1">
            <a:spLocks noChangeArrowheads="1"/>
          </p:cNvSpPr>
          <p:nvPr/>
        </p:nvSpPr>
        <p:spPr bwMode="auto">
          <a:xfrm>
            <a:off x="827881" y="188640"/>
            <a:ext cx="7488238"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GB" altLang="en-US" sz="2800" b="1" dirty="0"/>
          </a:p>
          <a:p>
            <a:pPr algn="ctr" eaLnBrk="1" hangingPunct="1">
              <a:spcBef>
                <a:spcPct val="50000"/>
              </a:spcBef>
              <a:buFontTx/>
              <a:buNone/>
            </a:pPr>
            <a:endParaRPr lang="en-GB" altLang="en-US" sz="2800" b="1" dirty="0"/>
          </a:p>
          <a:p>
            <a:pPr algn="ctr" eaLnBrk="1" hangingPunct="1">
              <a:spcBef>
                <a:spcPct val="50000"/>
              </a:spcBef>
              <a:buFontTx/>
              <a:buNone/>
            </a:pPr>
            <a:r>
              <a:rPr lang="en-GB" altLang="en-US" sz="2800" b="1" dirty="0">
                <a:latin typeface="Comic Sans MS" panose="030F0702030302020204" pitchFamily="66" charset="0"/>
              </a:rPr>
              <a:t>We hope that you have found this information useful.</a:t>
            </a:r>
          </a:p>
          <a:p>
            <a:pPr algn="ctr" eaLnBrk="1" hangingPunct="1">
              <a:spcBef>
                <a:spcPct val="50000"/>
              </a:spcBef>
              <a:buFontTx/>
              <a:buNone/>
            </a:pPr>
            <a:r>
              <a:rPr lang="en-GB" altLang="en-US" sz="2800" b="1" dirty="0">
                <a:latin typeface="Comic Sans MS" panose="030F0702030302020204" pitchFamily="66" charset="0"/>
              </a:rPr>
              <a:t>Please contact us via Class Dojo or come along to our ‘Meet the Teacher’ afternoon on Wednesday 20</a:t>
            </a:r>
            <a:r>
              <a:rPr lang="en-GB" altLang="en-US" sz="2800" b="1" baseline="30000" dirty="0">
                <a:latin typeface="Comic Sans MS" panose="030F0702030302020204" pitchFamily="66" charset="0"/>
              </a:rPr>
              <a:t>th</a:t>
            </a:r>
            <a:r>
              <a:rPr lang="en-GB" altLang="en-US" sz="2800" b="1" dirty="0">
                <a:latin typeface="Comic Sans MS" panose="030F0702030302020204" pitchFamily="66" charset="0"/>
              </a:rPr>
              <a:t> September 3.15pm – 4.15pm. </a:t>
            </a:r>
          </a:p>
          <a:p>
            <a:pPr algn="ctr" eaLnBrk="1" hangingPunct="1">
              <a:spcBef>
                <a:spcPct val="50000"/>
              </a:spcBef>
              <a:buFontTx/>
              <a:buNone/>
            </a:pPr>
            <a:endParaRPr lang="en-GB" altLang="en-US" sz="2800" b="1" dirty="0">
              <a:latin typeface="Comic Sans MS" panose="030F0702030302020204" pitchFamily="66" charset="0"/>
            </a:endParaRPr>
          </a:p>
          <a:p>
            <a:pPr algn="ctr" eaLnBrk="1" hangingPunct="1">
              <a:spcBef>
                <a:spcPct val="50000"/>
              </a:spcBef>
              <a:buFontTx/>
              <a:buNone/>
            </a:pPr>
            <a:endParaRPr lang="en-GB" altLang="en-US" sz="2800" b="1" dirty="0">
              <a:latin typeface="Comic Sans MS" panose="030F0702030302020204" pitchFamily="66" charset="0"/>
            </a:endParaRPr>
          </a:p>
          <a:p>
            <a:pPr algn="ctr" eaLnBrk="1" hangingPunct="1">
              <a:spcBef>
                <a:spcPct val="50000"/>
              </a:spcBef>
              <a:buFontTx/>
              <a:buNone/>
            </a:pPr>
            <a:endParaRPr lang="en-GB" altLang="en-US" sz="2800" b="1" dirty="0">
              <a:latin typeface="Comic Sans MS" panose="030F0702030302020204" pitchFamily="66" charset="0"/>
            </a:endParaRPr>
          </a:p>
        </p:txBody>
      </p:sp>
      <p:sp>
        <p:nvSpPr>
          <p:cNvPr id="2" name="TextBox 1"/>
          <p:cNvSpPr txBox="1"/>
          <p:nvPr/>
        </p:nvSpPr>
        <p:spPr>
          <a:xfrm>
            <a:off x="428625" y="4725144"/>
            <a:ext cx="8286750" cy="584775"/>
          </a:xfrm>
          <a:prstGeom prst="rect">
            <a:avLst/>
          </a:prstGeom>
          <a:noFill/>
        </p:spPr>
        <p:txBody>
          <a:bodyPr wrap="square" rtlCol="0">
            <a:spAutoFit/>
          </a:bodyPr>
          <a:lstStyle/>
          <a:p>
            <a:pPr algn="ctr"/>
            <a:r>
              <a:rPr lang="en-GB" sz="3200" b="1" i="1" dirty="0">
                <a:latin typeface="Comic Sans MS" panose="030F0702030302020204" pitchFamily="66" charset="0"/>
              </a:rPr>
              <a:t>Thank you for your continued support.</a:t>
            </a:r>
          </a:p>
        </p:txBody>
      </p:sp>
    </p:spTree>
    <p:extLst>
      <p:ext uri="{BB962C8B-B14F-4D97-AF65-F5344CB8AC3E}">
        <p14:creationId xmlns:p14="http://schemas.microsoft.com/office/powerpoint/2010/main" val="191404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552" y="0"/>
            <a:ext cx="7772400" cy="1143000"/>
          </a:xfrm>
        </p:spPr>
        <p:txBody>
          <a:bodyPr/>
          <a:lstStyle/>
          <a:p>
            <a:pPr algn="ctr"/>
            <a:r>
              <a:rPr lang="en-GB" altLang="en-US" b="1" u="sng" dirty="0">
                <a:solidFill>
                  <a:schemeClr val="tx1"/>
                </a:solidFill>
                <a:latin typeface="Comic Sans MS" panose="030F0702030302020204" pitchFamily="66" charset="0"/>
              </a:rPr>
              <a:t>The Year 1 Team</a:t>
            </a:r>
          </a:p>
        </p:txBody>
      </p:sp>
      <p:pic>
        <p:nvPicPr>
          <p:cNvPr id="4" name="Picture 3"/>
          <p:cNvPicPr>
            <a:picLocks noChangeAspect="1"/>
          </p:cNvPicPr>
          <p:nvPr/>
        </p:nvPicPr>
        <p:blipFill>
          <a:blip r:embed="rId2"/>
          <a:stretch>
            <a:fillRect/>
          </a:stretch>
        </p:blipFill>
        <p:spPr>
          <a:xfrm>
            <a:off x="827584" y="2108488"/>
            <a:ext cx="1867378" cy="1890210"/>
          </a:xfrm>
          <a:prstGeom prst="rect">
            <a:avLst/>
          </a:prstGeom>
        </p:spPr>
      </p:pic>
      <p:sp>
        <p:nvSpPr>
          <p:cNvPr id="7" name="TextBox 6"/>
          <p:cNvSpPr txBox="1"/>
          <p:nvPr/>
        </p:nvSpPr>
        <p:spPr>
          <a:xfrm>
            <a:off x="768422" y="4466756"/>
            <a:ext cx="1867378" cy="1661993"/>
          </a:xfrm>
          <a:prstGeom prst="rect">
            <a:avLst/>
          </a:prstGeom>
          <a:noFill/>
        </p:spPr>
        <p:txBody>
          <a:bodyPr wrap="square" rtlCol="0">
            <a:spAutoFit/>
          </a:bodyPr>
          <a:lstStyle/>
          <a:p>
            <a:pPr algn="ctr"/>
            <a:r>
              <a:rPr lang="en-GB" b="1" dirty="0">
                <a:latin typeface="Comic Sans MS" panose="030F0702030302020204" pitchFamily="66" charset="0"/>
              </a:rPr>
              <a:t>Miss Collinson </a:t>
            </a:r>
            <a:r>
              <a:rPr lang="en-GB" sz="1800" b="1" dirty="0">
                <a:latin typeface="Comic Sans MS" panose="030F0702030302020204" pitchFamily="66" charset="0"/>
              </a:rPr>
              <a:t>Birch Class Monday - Thursday</a:t>
            </a:r>
          </a:p>
        </p:txBody>
      </p:sp>
      <p:sp>
        <p:nvSpPr>
          <p:cNvPr id="9" name="TextBox 8"/>
          <p:cNvSpPr txBox="1"/>
          <p:nvPr/>
        </p:nvSpPr>
        <p:spPr>
          <a:xfrm>
            <a:off x="5868144" y="4512922"/>
            <a:ext cx="1867378" cy="1138773"/>
          </a:xfrm>
          <a:prstGeom prst="rect">
            <a:avLst/>
          </a:prstGeom>
          <a:noFill/>
        </p:spPr>
        <p:txBody>
          <a:bodyPr wrap="square" rtlCol="0">
            <a:spAutoFit/>
          </a:bodyPr>
          <a:lstStyle/>
          <a:p>
            <a:pPr algn="ctr"/>
            <a:r>
              <a:rPr lang="en-GB" b="1" dirty="0">
                <a:latin typeface="Comic Sans MS" panose="030F0702030302020204" pitchFamily="66" charset="0"/>
              </a:rPr>
              <a:t>Mrs Johnson</a:t>
            </a:r>
          </a:p>
          <a:p>
            <a:pPr algn="ctr"/>
            <a:r>
              <a:rPr lang="en-GB" sz="1800" b="1" dirty="0">
                <a:latin typeface="Comic Sans MS" panose="030F0702030302020204" pitchFamily="66" charset="0"/>
              </a:rPr>
              <a:t>Beech Class</a:t>
            </a:r>
          </a:p>
        </p:txBody>
      </p:sp>
      <p:pic>
        <p:nvPicPr>
          <p:cNvPr id="6" name="Picture 5"/>
          <p:cNvPicPr>
            <a:picLocks noChangeAspect="1"/>
          </p:cNvPicPr>
          <p:nvPr/>
        </p:nvPicPr>
        <p:blipFill>
          <a:blip r:embed="rId3"/>
          <a:stretch>
            <a:fillRect/>
          </a:stretch>
        </p:blipFill>
        <p:spPr>
          <a:xfrm>
            <a:off x="3131840" y="2081875"/>
            <a:ext cx="1808216" cy="1890211"/>
          </a:xfrm>
          <a:prstGeom prst="rect">
            <a:avLst/>
          </a:prstGeom>
        </p:spPr>
      </p:pic>
      <p:sp>
        <p:nvSpPr>
          <p:cNvPr id="10" name="TextBox 9"/>
          <p:cNvSpPr txBox="1"/>
          <p:nvPr/>
        </p:nvSpPr>
        <p:spPr>
          <a:xfrm>
            <a:off x="3063320" y="4581128"/>
            <a:ext cx="1867378" cy="1015663"/>
          </a:xfrm>
          <a:prstGeom prst="rect">
            <a:avLst/>
          </a:prstGeom>
          <a:noFill/>
        </p:spPr>
        <p:txBody>
          <a:bodyPr wrap="square" rtlCol="0">
            <a:spAutoFit/>
          </a:bodyPr>
          <a:lstStyle/>
          <a:p>
            <a:pPr algn="ctr"/>
            <a:r>
              <a:rPr lang="en-GB" b="1" dirty="0">
                <a:latin typeface="Comic Sans MS" panose="030F0702030302020204" pitchFamily="66" charset="0"/>
              </a:rPr>
              <a:t>Mrs Phillips</a:t>
            </a:r>
          </a:p>
          <a:p>
            <a:pPr algn="ctr"/>
            <a:r>
              <a:rPr lang="en-GB" sz="1800" b="1" dirty="0">
                <a:latin typeface="Comic Sans MS" panose="030F0702030302020204" pitchFamily="66" charset="0"/>
              </a:rPr>
              <a:t>Birch Class Friday</a:t>
            </a:r>
          </a:p>
        </p:txBody>
      </p:sp>
      <p:pic>
        <p:nvPicPr>
          <p:cNvPr id="8" name="Picture 7"/>
          <p:cNvPicPr>
            <a:picLocks noChangeAspect="1"/>
          </p:cNvPicPr>
          <p:nvPr/>
        </p:nvPicPr>
        <p:blipFill>
          <a:blip r:embed="rId4"/>
          <a:stretch>
            <a:fillRect/>
          </a:stretch>
        </p:blipFill>
        <p:spPr>
          <a:xfrm>
            <a:off x="5868144" y="2060494"/>
            <a:ext cx="1775329" cy="1906425"/>
          </a:xfrm>
          <a:prstGeom prst="rect">
            <a:avLst/>
          </a:prstGeom>
        </p:spPr>
      </p:pic>
    </p:spTree>
    <p:extLst>
      <p:ext uri="{BB962C8B-B14F-4D97-AF65-F5344CB8AC3E}">
        <p14:creationId xmlns:p14="http://schemas.microsoft.com/office/powerpoint/2010/main" val="313929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0"/>
            <a:ext cx="7772400" cy="1143000"/>
          </a:xfrm>
        </p:spPr>
        <p:txBody>
          <a:bodyPr/>
          <a:lstStyle/>
          <a:p>
            <a:pPr algn="ctr"/>
            <a:r>
              <a:rPr lang="en-GB" altLang="en-US" b="1" u="sng" dirty="0">
                <a:solidFill>
                  <a:schemeClr val="tx1"/>
                </a:solidFill>
                <a:latin typeface="Comic Sans MS" panose="030F0702030302020204" pitchFamily="66" charset="0"/>
              </a:rPr>
              <a:t>The Year 1 Team</a:t>
            </a:r>
          </a:p>
        </p:txBody>
      </p:sp>
      <p:pic>
        <p:nvPicPr>
          <p:cNvPr id="6" name="Picture 5">
            <a:extLst>
              <a:ext uri="{FF2B5EF4-FFF2-40B4-BE49-F238E27FC236}">
                <a16:creationId xmlns:a16="http://schemas.microsoft.com/office/drawing/2014/main" id="{EE48D4F8-11D3-FFDB-B275-F0A3692C809F}"/>
              </a:ext>
            </a:extLst>
          </p:cNvPr>
          <p:cNvPicPr>
            <a:picLocks noChangeAspect="1"/>
          </p:cNvPicPr>
          <p:nvPr/>
        </p:nvPicPr>
        <p:blipFill>
          <a:blip r:embed="rId2"/>
          <a:stretch>
            <a:fillRect/>
          </a:stretch>
        </p:blipFill>
        <p:spPr>
          <a:xfrm>
            <a:off x="683568" y="1700808"/>
            <a:ext cx="2138266" cy="2562031"/>
          </a:xfrm>
          <a:prstGeom prst="rect">
            <a:avLst/>
          </a:prstGeom>
        </p:spPr>
      </p:pic>
      <p:pic>
        <p:nvPicPr>
          <p:cNvPr id="18" name="Picture 17">
            <a:extLst>
              <a:ext uri="{FF2B5EF4-FFF2-40B4-BE49-F238E27FC236}">
                <a16:creationId xmlns:a16="http://schemas.microsoft.com/office/drawing/2014/main" id="{82E4A965-86E9-84AA-04ED-0D3B0CCC90CF}"/>
              </a:ext>
            </a:extLst>
          </p:cNvPr>
          <p:cNvPicPr>
            <a:picLocks noChangeAspect="1"/>
          </p:cNvPicPr>
          <p:nvPr/>
        </p:nvPicPr>
        <p:blipFill>
          <a:blip r:embed="rId3"/>
          <a:stretch>
            <a:fillRect/>
          </a:stretch>
        </p:blipFill>
        <p:spPr>
          <a:xfrm>
            <a:off x="3382853" y="1700808"/>
            <a:ext cx="1954844" cy="2562031"/>
          </a:xfrm>
          <a:prstGeom prst="rect">
            <a:avLst/>
          </a:prstGeom>
        </p:spPr>
      </p:pic>
      <p:pic>
        <p:nvPicPr>
          <p:cNvPr id="20" name="Picture 19">
            <a:extLst>
              <a:ext uri="{FF2B5EF4-FFF2-40B4-BE49-F238E27FC236}">
                <a16:creationId xmlns:a16="http://schemas.microsoft.com/office/drawing/2014/main" id="{2018B66D-05B7-61FE-1F60-0ED6826AE303}"/>
              </a:ext>
            </a:extLst>
          </p:cNvPr>
          <p:cNvPicPr>
            <a:picLocks noChangeAspect="1"/>
          </p:cNvPicPr>
          <p:nvPr/>
        </p:nvPicPr>
        <p:blipFill>
          <a:blip r:embed="rId4"/>
          <a:stretch>
            <a:fillRect/>
          </a:stretch>
        </p:blipFill>
        <p:spPr>
          <a:xfrm>
            <a:off x="6084168" y="1700807"/>
            <a:ext cx="1915566" cy="2562032"/>
          </a:xfrm>
          <a:prstGeom prst="rect">
            <a:avLst/>
          </a:prstGeom>
        </p:spPr>
      </p:pic>
      <p:sp>
        <p:nvSpPr>
          <p:cNvPr id="22" name="TextBox 21">
            <a:extLst>
              <a:ext uri="{FF2B5EF4-FFF2-40B4-BE49-F238E27FC236}">
                <a16:creationId xmlns:a16="http://schemas.microsoft.com/office/drawing/2014/main" id="{888EFDB1-915F-782A-DCC2-32103EAA2DB2}"/>
              </a:ext>
            </a:extLst>
          </p:cNvPr>
          <p:cNvSpPr txBox="1"/>
          <p:nvPr/>
        </p:nvSpPr>
        <p:spPr>
          <a:xfrm>
            <a:off x="765701" y="4437112"/>
            <a:ext cx="1862083" cy="1754326"/>
          </a:xfrm>
          <a:prstGeom prst="rect">
            <a:avLst/>
          </a:prstGeom>
          <a:noFill/>
        </p:spPr>
        <p:txBody>
          <a:bodyPr wrap="square">
            <a:spAutoFit/>
          </a:bodyPr>
          <a:lstStyle/>
          <a:p>
            <a:pPr algn="ctr"/>
            <a:r>
              <a:rPr lang="en-GB" sz="1800" dirty="0">
                <a:latin typeface="Comic Sans MS" panose="030F0702030302020204" pitchFamily="66" charset="0"/>
              </a:rPr>
              <a:t>Mrs Smith </a:t>
            </a:r>
          </a:p>
          <a:p>
            <a:pPr algn="ctr"/>
            <a:endParaRPr lang="en-GB" sz="1800" dirty="0">
              <a:latin typeface="Comic Sans MS" panose="030F0702030302020204" pitchFamily="66" charset="0"/>
            </a:endParaRPr>
          </a:p>
          <a:p>
            <a:pPr algn="ctr"/>
            <a:r>
              <a:rPr lang="en-GB" sz="1800" dirty="0">
                <a:latin typeface="Comic Sans MS" panose="030F0702030302020204" pitchFamily="66" charset="0"/>
              </a:rPr>
              <a:t>Higher Teaching and Learning Assistant</a:t>
            </a:r>
          </a:p>
        </p:txBody>
      </p:sp>
      <p:sp>
        <p:nvSpPr>
          <p:cNvPr id="23" name="TextBox 22">
            <a:extLst>
              <a:ext uri="{FF2B5EF4-FFF2-40B4-BE49-F238E27FC236}">
                <a16:creationId xmlns:a16="http://schemas.microsoft.com/office/drawing/2014/main" id="{03ACC7E6-9D05-C740-917C-C57EFB9153EB}"/>
              </a:ext>
            </a:extLst>
          </p:cNvPr>
          <p:cNvSpPr txBox="1"/>
          <p:nvPr/>
        </p:nvSpPr>
        <p:spPr>
          <a:xfrm>
            <a:off x="3475614" y="4437112"/>
            <a:ext cx="1862083" cy="1477328"/>
          </a:xfrm>
          <a:prstGeom prst="rect">
            <a:avLst/>
          </a:prstGeom>
          <a:noFill/>
        </p:spPr>
        <p:txBody>
          <a:bodyPr wrap="square">
            <a:spAutoFit/>
          </a:bodyPr>
          <a:lstStyle/>
          <a:p>
            <a:pPr algn="ctr"/>
            <a:r>
              <a:rPr lang="en-GB" sz="1800" dirty="0">
                <a:latin typeface="Comic Sans MS" panose="030F0702030302020204" pitchFamily="66" charset="0"/>
              </a:rPr>
              <a:t>Mrs </a:t>
            </a:r>
            <a:r>
              <a:rPr lang="en-GB" sz="1800" dirty="0" err="1">
                <a:latin typeface="Comic Sans MS" panose="030F0702030302020204" pitchFamily="66" charset="0"/>
              </a:rPr>
              <a:t>Couling</a:t>
            </a:r>
            <a:endParaRPr lang="en-GB" sz="1800" dirty="0">
              <a:latin typeface="Comic Sans MS" panose="030F0702030302020204" pitchFamily="66" charset="0"/>
            </a:endParaRPr>
          </a:p>
          <a:p>
            <a:pPr algn="ctr"/>
            <a:endParaRPr lang="en-GB" sz="1800" dirty="0">
              <a:latin typeface="Comic Sans MS" panose="030F0702030302020204" pitchFamily="66" charset="0"/>
            </a:endParaRPr>
          </a:p>
          <a:p>
            <a:pPr algn="ctr"/>
            <a:r>
              <a:rPr lang="en-GB" sz="1800" dirty="0">
                <a:latin typeface="Comic Sans MS" panose="030F0702030302020204" pitchFamily="66" charset="0"/>
              </a:rPr>
              <a:t>Teaching and Learning Assistant</a:t>
            </a:r>
          </a:p>
        </p:txBody>
      </p:sp>
      <p:sp>
        <p:nvSpPr>
          <p:cNvPr id="24" name="TextBox 23">
            <a:extLst>
              <a:ext uri="{FF2B5EF4-FFF2-40B4-BE49-F238E27FC236}">
                <a16:creationId xmlns:a16="http://schemas.microsoft.com/office/drawing/2014/main" id="{B9AA6FEC-29DA-4779-B430-F6B2E21F5DE1}"/>
              </a:ext>
            </a:extLst>
          </p:cNvPr>
          <p:cNvSpPr txBox="1"/>
          <p:nvPr/>
        </p:nvSpPr>
        <p:spPr>
          <a:xfrm>
            <a:off x="6131725" y="4437112"/>
            <a:ext cx="1862083" cy="1754326"/>
          </a:xfrm>
          <a:prstGeom prst="rect">
            <a:avLst/>
          </a:prstGeom>
          <a:noFill/>
        </p:spPr>
        <p:txBody>
          <a:bodyPr wrap="square">
            <a:spAutoFit/>
          </a:bodyPr>
          <a:lstStyle/>
          <a:p>
            <a:pPr algn="ctr"/>
            <a:r>
              <a:rPr lang="en-GB" sz="1800" dirty="0">
                <a:latin typeface="Comic Sans MS" panose="030F0702030302020204" pitchFamily="66" charset="0"/>
              </a:rPr>
              <a:t>Miss Player</a:t>
            </a:r>
          </a:p>
          <a:p>
            <a:pPr algn="ctr"/>
            <a:endParaRPr lang="en-GB" sz="1800" dirty="0">
              <a:latin typeface="Comic Sans MS" panose="030F0702030302020204" pitchFamily="66" charset="0"/>
            </a:endParaRPr>
          </a:p>
          <a:p>
            <a:pPr algn="ctr"/>
            <a:r>
              <a:rPr lang="en-GB" sz="1800" dirty="0">
                <a:latin typeface="Comic Sans MS" panose="030F0702030302020204" pitchFamily="66" charset="0"/>
              </a:rPr>
              <a:t>Apprentice Teaching and Learning Assistant</a:t>
            </a:r>
          </a:p>
        </p:txBody>
      </p:sp>
    </p:spTree>
    <p:extLst>
      <p:ext uri="{BB962C8B-B14F-4D97-AF65-F5344CB8AC3E}">
        <p14:creationId xmlns:p14="http://schemas.microsoft.com/office/powerpoint/2010/main" val="1832217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5"/>
          <p:cNvSpPr>
            <a:spLocks noGrp="1" noChangeArrowheads="1"/>
          </p:cNvSpPr>
          <p:nvPr>
            <p:ph type="body" idx="1"/>
          </p:nvPr>
        </p:nvSpPr>
        <p:spPr>
          <a:xfrm>
            <a:off x="446087" y="914325"/>
            <a:ext cx="8229600" cy="4528344"/>
          </a:xfrm>
        </p:spPr>
        <p:txBody>
          <a:bodyPr/>
          <a:lstStyle/>
          <a:p>
            <a:pPr eaLnBrk="1" hangingPunct="1">
              <a:lnSpc>
                <a:spcPct val="80000"/>
              </a:lnSpc>
              <a:buFont typeface="Wingdings" panose="05000000000000000000" pitchFamily="2" charset="2"/>
              <a:buChar char="v"/>
              <a:defRPr/>
            </a:pPr>
            <a:endParaRPr lang="en-GB" altLang="en-US" sz="1400" dirty="0">
              <a:latin typeface="Comic Sans MS" panose="030F0702030302020204" pitchFamily="66" charset="0"/>
            </a:endParaRPr>
          </a:p>
          <a:p>
            <a:pPr marL="0" indent="0" eaLnBrk="1" hangingPunct="1">
              <a:lnSpc>
                <a:spcPct val="80000"/>
              </a:lnSpc>
              <a:buNone/>
              <a:defRPr/>
            </a:pPr>
            <a:endParaRPr lang="en-GB" altLang="en-US" sz="1400" b="1" dirty="0">
              <a:latin typeface="Comic Sans MS" panose="030F0702030302020204" pitchFamily="66" charset="0"/>
            </a:endParaRPr>
          </a:p>
        </p:txBody>
      </p:sp>
      <p:sp>
        <p:nvSpPr>
          <p:cNvPr id="2" name="Rectangle 1"/>
          <p:cNvSpPr/>
          <p:nvPr/>
        </p:nvSpPr>
        <p:spPr>
          <a:xfrm>
            <a:off x="1691680" y="260648"/>
            <a:ext cx="6192688" cy="461665"/>
          </a:xfrm>
          <a:prstGeom prst="rect">
            <a:avLst/>
          </a:prstGeom>
        </p:spPr>
        <p:txBody>
          <a:bodyPr wrap="square">
            <a:spAutoFit/>
          </a:bodyPr>
          <a:lstStyle/>
          <a:p>
            <a:pPr algn="ctr"/>
            <a:r>
              <a:rPr lang="en-GB" b="1" u="sng" dirty="0">
                <a:latin typeface="Comic Sans MS" panose="030F0702030302020204" pitchFamily="66" charset="0"/>
              </a:rPr>
              <a:t>Useful Information</a:t>
            </a:r>
            <a:endParaRPr lang="en-GB" u="sng" dirty="0">
              <a:latin typeface="Comic Sans MS" panose="030F0702030302020204" pitchFamily="66" charset="0"/>
            </a:endParaRPr>
          </a:p>
        </p:txBody>
      </p:sp>
      <p:sp>
        <p:nvSpPr>
          <p:cNvPr id="4" name="TextBox 3"/>
          <p:cNvSpPr txBox="1"/>
          <p:nvPr/>
        </p:nvSpPr>
        <p:spPr>
          <a:xfrm>
            <a:off x="131196" y="1105927"/>
            <a:ext cx="8881608" cy="48320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endParaRPr lang="en-GB" sz="1400" b="1" dirty="0">
              <a:solidFill>
                <a:schemeClr val="tx1"/>
              </a:solidFill>
              <a:latin typeface="Sassoon Infant Std" pitchFamily="34"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PE days: Monday/ Tuesday (indoor) and Thursday (outdoor). </a:t>
            </a:r>
          </a:p>
          <a:p>
            <a:endParaRPr lang="en-GB" sz="14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Please read with your child every day – story time at this age is so important in developing your child’s love of reading, vocabulary and imagination. Children have access to a ‘reading for pleasure’ book, a Read Write Inc book bag and a Read Write Inc Oxford Owl </a:t>
            </a:r>
            <a:r>
              <a:rPr lang="en-GB" sz="1400" b="1" dirty="0" err="1">
                <a:solidFill>
                  <a:schemeClr val="tx1"/>
                </a:solidFill>
                <a:latin typeface="Comic Sans MS" panose="030F0702030302020204" pitchFamily="66" charset="0"/>
              </a:rPr>
              <a:t>ebook</a:t>
            </a:r>
            <a:r>
              <a:rPr lang="en-GB" sz="1400" b="1" dirty="0">
                <a:solidFill>
                  <a:schemeClr val="tx1"/>
                </a:solidFill>
                <a:latin typeface="Comic Sans MS" panose="030F0702030302020204" pitchFamily="66" charset="0"/>
              </a:rPr>
              <a:t> and quiz.</a:t>
            </a:r>
          </a:p>
          <a:p>
            <a:endParaRPr lang="en-GB" sz="14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Reading books need to be returned to school every Thursday. This includes both the ‘reading for pleasure’ book and the Read Write Inc book. There is an expectation that the RWI books are read three times before they are changed. New books will be sent out every Friday. Please ensure that your child brings their reading diary and book into school every day.</a:t>
            </a:r>
          </a:p>
          <a:p>
            <a:endParaRPr lang="en-GB" sz="14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Letters from the school will go home via Parent Pay. Class updates will be sent via Class Dojo. You view these messages on the class story. </a:t>
            </a:r>
          </a:p>
          <a:p>
            <a:pPr marL="285750" indent="-285750">
              <a:buFont typeface="Arial" panose="020B0604020202020204" pitchFamily="34" charset="0"/>
              <a:buChar char="•"/>
            </a:pPr>
            <a:endParaRPr lang="en-GB" sz="14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We encourage the children to share their achievements with the class/ school as whole. This can be done via your child’s Class Dojo portfolio. If your child would like to share their achievements in our whole school Monday assembly, they can bring their certificates or medals in. </a:t>
            </a:r>
          </a:p>
          <a:p>
            <a:endParaRPr lang="en-GB" sz="1400" b="1" dirty="0">
              <a:solidFill>
                <a:schemeClr val="tx1"/>
              </a:solidFill>
              <a:latin typeface="Comic Sans MS" panose="030F0702030302020204" pitchFamily="66" charset="0"/>
            </a:endParaRPr>
          </a:p>
          <a:p>
            <a:pPr marL="285750" indent="-285750">
              <a:buFont typeface="Arial" panose="020B0604020202020204" pitchFamily="34" charset="0"/>
              <a:buChar char="•"/>
            </a:pPr>
            <a:r>
              <a:rPr lang="en-GB" sz="1400" b="1" dirty="0">
                <a:solidFill>
                  <a:schemeClr val="tx1"/>
                </a:solidFill>
                <a:latin typeface="Comic Sans MS" panose="030F0702030302020204" pitchFamily="66" charset="0"/>
              </a:rPr>
              <a:t>If you would like to speak to your child’s teacher, you can contact us on Class Dojo. All messages sent are private. We will do our best to respond as soon as possible. </a:t>
            </a:r>
          </a:p>
        </p:txBody>
      </p:sp>
    </p:spTree>
    <p:extLst>
      <p:ext uri="{BB962C8B-B14F-4D97-AF65-F5344CB8AC3E}">
        <p14:creationId xmlns:p14="http://schemas.microsoft.com/office/powerpoint/2010/main" val="251674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35" y="-27776"/>
            <a:ext cx="7772400" cy="1143000"/>
          </a:xfrm>
        </p:spPr>
        <p:txBody>
          <a:bodyPr/>
          <a:lstStyle/>
          <a:p>
            <a:r>
              <a:rPr lang="en-GB" b="1" u="sng" dirty="0">
                <a:solidFill>
                  <a:schemeClr val="accent6">
                    <a:lumMod val="25000"/>
                  </a:schemeClr>
                </a:solidFill>
                <a:latin typeface="Comic Sans MS" panose="030F0702030302020204" pitchFamily="66" charset="0"/>
              </a:rPr>
              <a:t>Dojo Points</a:t>
            </a:r>
          </a:p>
        </p:txBody>
      </p:sp>
      <p:sp>
        <p:nvSpPr>
          <p:cNvPr id="3" name="Content Placeholder 2"/>
          <p:cNvSpPr>
            <a:spLocks noGrp="1"/>
          </p:cNvSpPr>
          <p:nvPr>
            <p:ph idx="1"/>
          </p:nvPr>
        </p:nvSpPr>
        <p:spPr>
          <a:xfrm>
            <a:off x="683568" y="1628800"/>
            <a:ext cx="7772400" cy="4464496"/>
          </a:xfrm>
          <a:solidFill>
            <a:schemeClr val="bg1"/>
          </a:solidFill>
        </p:spPr>
        <p:txBody>
          <a:bodyPr/>
          <a:lstStyle/>
          <a:p>
            <a:pPr marL="0" indent="0">
              <a:buNone/>
            </a:pPr>
            <a:r>
              <a:rPr lang="en-GB" sz="1800" dirty="0">
                <a:latin typeface="Comic Sans MS" panose="030F0702030302020204" pitchFamily="66" charset="0"/>
              </a:rPr>
              <a:t>Year 1 do not access Tapestry. As a school, we use Class Dojo to recognise and reward positive learning behaviours and to celebrate our pupils’ success. This is an exciting way of earning rewards linked to our school drivers. </a:t>
            </a:r>
          </a:p>
          <a:p>
            <a:pPr marL="0" indent="0">
              <a:buNone/>
            </a:pPr>
            <a:endParaRPr lang="en-GB" sz="1800" dirty="0">
              <a:latin typeface="Comic Sans MS" panose="030F0702030302020204" pitchFamily="66" charset="0"/>
            </a:endParaRPr>
          </a:p>
          <a:p>
            <a:pPr marL="0" indent="0">
              <a:buNone/>
            </a:pPr>
            <a:r>
              <a:rPr lang="en-GB" sz="1800" dirty="0">
                <a:latin typeface="Comic Sans MS" panose="030F0702030302020204" pitchFamily="66" charset="0"/>
              </a:rPr>
              <a:t>Once you are linked to your child’s account, you can see their avatar and share their success with them at home. Each term, the children can work towards earning Dojos that contribute to rewards and recognition for their efforts and hard work.</a:t>
            </a:r>
          </a:p>
          <a:p>
            <a:pPr marL="0" indent="0">
              <a:buNone/>
            </a:pPr>
            <a:endParaRPr lang="en-GB" sz="1800" dirty="0">
              <a:latin typeface="Comic Sans MS" panose="030F0702030302020204" pitchFamily="66" charset="0"/>
            </a:endParaRPr>
          </a:p>
          <a:p>
            <a:pPr>
              <a:buFont typeface="Arial" panose="020B0604020202020204" pitchFamily="34" charset="0"/>
              <a:buChar char="•"/>
            </a:pPr>
            <a:r>
              <a:rPr lang="en-GB" sz="1800" dirty="0">
                <a:latin typeface="Comic Sans MS" panose="030F0702030302020204" pitchFamily="66" charset="0"/>
              </a:rPr>
              <a:t>25 dojos they will receive a certificate, </a:t>
            </a:r>
          </a:p>
          <a:p>
            <a:pPr>
              <a:buFont typeface="Arial" panose="020B0604020202020204" pitchFamily="34" charset="0"/>
              <a:buChar char="•"/>
            </a:pPr>
            <a:r>
              <a:rPr lang="en-GB" sz="1800" dirty="0">
                <a:latin typeface="Comic Sans MS" panose="030F0702030302020204" pitchFamily="66" charset="0"/>
              </a:rPr>
              <a:t>50 dojos can be spent on a gift from the ‘Dojo treasure box,’ </a:t>
            </a:r>
          </a:p>
          <a:p>
            <a:pPr>
              <a:buFont typeface="Arial" panose="020B0604020202020204" pitchFamily="34" charset="0"/>
              <a:buChar char="•"/>
            </a:pPr>
            <a:r>
              <a:rPr lang="en-GB" sz="1800" dirty="0">
                <a:latin typeface="Comic Sans MS" panose="030F0702030302020204" pitchFamily="66" charset="0"/>
              </a:rPr>
              <a:t>100 dojos - they will be rewarded for their outstanding efforts with a book.</a:t>
            </a:r>
          </a:p>
          <a:p>
            <a:pPr marL="0" indent="0">
              <a:buNone/>
            </a:pPr>
            <a:endParaRPr lang="en-GB" sz="1800" dirty="0">
              <a:latin typeface="Comic Sans MS" panose="030F0702030302020204" pitchFamily="66"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4860032" y="136009"/>
            <a:ext cx="3940494" cy="1088820"/>
          </a:xfrm>
          <a:prstGeom prst="rect">
            <a:avLst/>
          </a:prstGeom>
        </p:spPr>
      </p:pic>
    </p:spTree>
    <p:extLst>
      <p:ext uri="{BB962C8B-B14F-4D97-AF65-F5344CB8AC3E}">
        <p14:creationId xmlns:p14="http://schemas.microsoft.com/office/powerpoint/2010/main" val="5251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7772400" cy="1143000"/>
          </a:xfrm>
        </p:spPr>
        <p:txBody>
          <a:bodyPr/>
          <a:lstStyle/>
          <a:p>
            <a:pPr algn="ctr"/>
            <a:r>
              <a:rPr lang="en-GB" u="sng" dirty="0">
                <a:solidFill>
                  <a:schemeClr val="accent6">
                    <a:lumMod val="25000"/>
                  </a:schemeClr>
                </a:solidFill>
                <a:latin typeface="Comic Sans MS" panose="030F0702030302020204" pitchFamily="66" charset="0"/>
              </a:rPr>
              <a:t>Our school aims to help children to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88840"/>
            <a:ext cx="7776864" cy="3888432"/>
          </a:xfrm>
          <a:prstGeom prst="rect">
            <a:avLst/>
          </a:prstGeom>
        </p:spPr>
      </p:pic>
    </p:spTree>
    <p:extLst>
      <p:ext uri="{BB962C8B-B14F-4D97-AF65-F5344CB8AC3E}">
        <p14:creationId xmlns:p14="http://schemas.microsoft.com/office/powerpoint/2010/main" val="251774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solidFill>
                  <a:schemeClr val="accent6">
                    <a:lumMod val="25000"/>
                  </a:schemeClr>
                </a:solidFill>
                <a:latin typeface="Comic Sans MS" panose="030F0702030302020204" pitchFamily="66" charset="0"/>
              </a:rPr>
              <a:t>Our Dojo Class Story page</a:t>
            </a:r>
          </a:p>
        </p:txBody>
      </p:sp>
      <p:pic>
        <p:nvPicPr>
          <p:cNvPr id="6" name="Picture 5" descr="A group of children playing with beads&#10;&#10;Description automatically generated">
            <a:extLst>
              <a:ext uri="{FF2B5EF4-FFF2-40B4-BE49-F238E27FC236}">
                <a16:creationId xmlns:a16="http://schemas.microsoft.com/office/drawing/2014/main" id="{B4E24114-3470-FB3C-3485-1737D965C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16947"/>
            <a:ext cx="3287759" cy="4788923"/>
          </a:xfrm>
          <a:prstGeom prst="rect">
            <a:avLst/>
          </a:prstGeom>
        </p:spPr>
      </p:pic>
      <p:pic>
        <p:nvPicPr>
          <p:cNvPr id="10" name="Picture 9">
            <a:extLst>
              <a:ext uri="{FF2B5EF4-FFF2-40B4-BE49-F238E27FC236}">
                <a16:creationId xmlns:a16="http://schemas.microsoft.com/office/drawing/2014/main" id="{FCB56D7B-B937-5444-0279-513B1676D296}"/>
              </a:ext>
            </a:extLst>
          </p:cNvPr>
          <p:cNvPicPr>
            <a:picLocks noChangeAspect="1"/>
          </p:cNvPicPr>
          <p:nvPr/>
        </p:nvPicPr>
        <p:blipFill>
          <a:blip r:embed="rId3"/>
          <a:stretch>
            <a:fillRect/>
          </a:stretch>
        </p:blipFill>
        <p:spPr>
          <a:xfrm>
            <a:off x="4716016" y="1716947"/>
            <a:ext cx="3287759" cy="4775958"/>
          </a:xfrm>
          <a:prstGeom prst="rect">
            <a:avLst/>
          </a:prstGeom>
        </p:spPr>
      </p:pic>
    </p:spTree>
    <p:extLst>
      <p:ext uri="{BB962C8B-B14F-4D97-AF65-F5344CB8AC3E}">
        <p14:creationId xmlns:p14="http://schemas.microsoft.com/office/powerpoint/2010/main" val="230809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u="sng" dirty="0">
                <a:effectLst>
                  <a:outerShdw blurRad="38100" dist="38100" dir="2700000" algn="tl">
                    <a:srgbClr val="000000">
                      <a:alpha val="43137"/>
                    </a:srgbClr>
                  </a:outerShdw>
                </a:effectLst>
                <a:latin typeface="Comic Sans MS" panose="030F0702030302020204" pitchFamily="66" charset="0"/>
              </a:rPr>
              <a:t>PSHE and growth mindset focus</a:t>
            </a:r>
          </a:p>
        </p:txBody>
      </p:sp>
      <p:sp>
        <p:nvSpPr>
          <p:cNvPr id="3" name="Content Placeholder 2"/>
          <p:cNvSpPr>
            <a:spLocks noGrp="1"/>
          </p:cNvSpPr>
          <p:nvPr>
            <p:ph idx="1"/>
          </p:nvPr>
        </p:nvSpPr>
        <p:spPr>
          <a:xfrm>
            <a:off x="620350" y="1762472"/>
            <a:ext cx="8200121" cy="4834879"/>
          </a:xfrm>
          <a:solidFill>
            <a:schemeClr val="bg1"/>
          </a:solidFill>
        </p:spPr>
        <p:txBody>
          <a:bodyPr/>
          <a:lstStyle/>
          <a:p>
            <a:pPr marL="0" indent="0">
              <a:buNone/>
            </a:pPr>
            <a:r>
              <a:rPr lang="en-GB" sz="2400" dirty="0">
                <a:latin typeface="Comic Sans MS" panose="030F0702030302020204" pitchFamily="66" charset="0"/>
              </a:rPr>
              <a:t>In our school, we choose to deliver Personal, Social, Health, Economic Education using ‘Jigsaw’ - the mindful approach to PSHE. </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Jigsaw brings together PSHE Education, emotional literacy, social skills and spiritual development in a comprehensive scheme of learning.</a:t>
            </a:r>
          </a:p>
          <a:p>
            <a:pPr marL="0" indent="0">
              <a:buNone/>
            </a:pPr>
            <a:endParaRPr lang="en-GB" sz="2400" dirty="0">
              <a:latin typeface="Comic Sans MS" panose="030F0702030302020204" pitchFamily="66" charset="0"/>
            </a:endParaRPr>
          </a:p>
          <a:p>
            <a:pPr marL="0" indent="0">
              <a:buNone/>
            </a:pPr>
            <a:r>
              <a:rPr lang="en-GB" sz="2400" dirty="0">
                <a:latin typeface="Comic Sans MS" panose="030F0702030302020204" pitchFamily="66" charset="0"/>
              </a:rPr>
              <a:t>Your child may come home discussing issues which affect us all. We encourage discussion and openness in these situations in order to promote children’s good mental health and well-being. </a:t>
            </a:r>
          </a:p>
        </p:txBody>
      </p:sp>
      <p:pic>
        <p:nvPicPr>
          <p:cNvPr id="4" name="Picture 3"/>
          <p:cNvPicPr>
            <a:picLocks noChangeAspect="1"/>
          </p:cNvPicPr>
          <p:nvPr/>
        </p:nvPicPr>
        <p:blipFill>
          <a:blip r:embed="rId2"/>
          <a:stretch>
            <a:fillRect/>
          </a:stretch>
        </p:blipFill>
        <p:spPr>
          <a:xfrm>
            <a:off x="7740353" y="2490926"/>
            <a:ext cx="783298" cy="1045907"/>
          </a:xfrm>
          <a:prstGeom prst="rect">
            <a:avLst/>
          </a:prstGeom>
        </p:spPr>
      </p:pic>
    </p:spTree>
    <p:extLst>
      <p:ext uri="{BB962C8B-B14F-4D97-AF65-F5344CB8AC3E}">
        <p14:creationId xmlns:p14="http://schemas.microsoft.com/office/powerpoint/2010/main" val="612664602"/>
      </p:ext>
    </p:extLst>
  </p:cSld>
  <p:clrMapOvr>
    <a:masterClrMapping/>
  </p:clrMapOvr>
</p:sld>
</file>

<file path=ppt/theme/theme1.xml><?xml version="1.0" encoding="utf-8"?>
<a:theme xmlns:a="http://schemas.openxmlformats.org/drawingml/2006/main" name="Blueprint">
  <a:themeElements>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D5DFB9176DE94882B804DD376F868E" ma:contentTypeVersion="14" ma:contentTypeDescription="Create a new document." ma:contentTypeScope="" ma:versionID="54cbbc0c537a6202b8f624b039dcbd9b">
  <xsd:schema xmlns:xsd="http://www.w3.org/2001/XMLSchema" xmlns:xs="http://www.w3.org/2001/XMLSchema" xmlns:p="http://schemas.microsoft.com/office/2006/metadata/properties" xmlns:ns2="ae6c3cef-7457-40f6-b79f-670166699b96" xmlns:ns3="82b06609-823b-482d-9d34-0ec4b1d31b85" targetNamespace="http://schemas.microsoft.com/office/2006/metadata/properties" ma:root="true" ma:fieldsID="669f0a2375b541f9f1b5be7a217e2ba3" ns2:_="" ns3:_="">
    <xsd:import namespace="ae6c3cef-7457-40f6-b79f-670166699b96"/>
    <xsd:import namespace="82b06609-823b-482d-9d34-0ec4b1d31b8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c3cef-7457-40f6-b79f-670166699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10ab9b5-4c13-4380-a207-dadb50d2280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b06609-823b-482d-9d34-0ec4b1d31b8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5e376e-3778-497b-b282-5261a84b6338}" ma:internalName="TaxCatchAll" ma:showField="CatchAllData" ma:web="82b06609-823b-482d-9d34-0ec4b1d31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e6c3cef-7457-40f6-b79f-670166699b96">
      <Terms xmlns="http://schemas.microsoft.com/office/infopath/2007/PartnerControls"/>
    </lcf76f155ced4ddcb4097134ff3c332f>
    <TaxCatchAll xmlns="82b06609-823b-482d-9d34-0ec4b1d31b85" xsi:nil="true"/>
  </documentManagement>
</p:properties>
</file>

<file path=customXml/itemProps1.xml><?xml version="1.0" encoding="utf-8"?>
<ds:datastoreItem xmlns:ds="http://schemas.openxmlformats.org/officeDocument/2006/customXml" ds:itemID="{153E0583-BCA2-414A-95C9-3BA3EA1C1056}">
  <ds:schemaRefs>
    <ds:schemaRef ds:uri="http://schemas.microsoft.com/sharepoint/v3/contenttype/forms"/>
  </ds:schemaRefs>
</ds:datastoreItem>
</file>

<file path=customXml/itemProps2.xml><?xml version="1.0" encoding="utf-8"?>
<ds:datastoreItem xmlns:ds="http://schemas.openxmlformats.org/officeDocument/2006/customXml" ds:itemID="{EAEAC4DE-51B7-4614-9110-AF792F2F2B94}"/>
</file>

<file path=customXml/itemProps3.xml><?xml version="1.0" encoding="utf-8"?>
<ds:datastoreItem xmlns:ds="http://schemas.openxmlformats.org/officeDocument/2006/customXml" ds:itemID="{877D593D-B33F-467A-856F-7B1667726A2C}">
  <ds:schemaRefs>
    <ds:schemaRef ds:uri="http://schemas.microsoft.com/office/2006/metadata/properties"/>
    <ds:schemaRef ds:uri="http://schemas.microsoft.com/office/infopath/2007/PartnerControls"/>
    <ds:schemaRef ds:uri="ae6c3cef-7457-40f6-b79f-670166699b96"/>
    <ds:schemaRef ds:uri="82b06609-823b-482d-9d34-0ec4b1d31b85"/>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2967</TotalTime>
  <Words>1658</Words>
  <Application>Microsoft Office PowerPoint</Application>
  <PresentationFormat>On-screen Show (4:3)</PresentationFormat>
  <Paragraphs>159</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Comic Sans MS</vt:lpstr>
      <vt:lpstr>Sassoon Infant Std</vt:lpstr>
      <vt:lpstr>Tahoma</vt:lpstr>
      <vt:lpstr>Wingdings</vt:lpstr>
      <vt:lpstr>Blueprint</vt:lpstr>
      <vt:lpstr>  Welcome to  ‘Getting To Know Year 1’  2022-23</vt:lpstr>
      <vt:lpstr>PowerPoint Presentation</vt:lpstr>
      <vt:lpstr>The Year 1 Team</vt:lpstr>
      <vt:lpstr>The Year 1 Team</vt:lpstr>
      <vt:lpstr>PowerPoint Presentation</vt:lpstr>
      <vt:lpstr>Dojo Points</vt:lpstr>
      <vt:lpstr>Our school aims to help children to ..</vt:lpstr>
      <vt:lpstr>Our Dojo Class Story page</vt:lpstr>
      <vt:lpstr>PSHE and growth mindset focus</vt:lpstr>
      <vt:lpstr>The Year 1 Curriculum</vt:lpstr>
      <vt:lpstr>Mathematics</vt:lpstr>
      <vt:lpstr>PowerPoint Presentation</vt:lpstr>
      <vt:lpstr>An example of independent learning in maths </vt:lpstr>
      <vt:lpstr>Reading</vt:lpstr>
      <vt:lpstr>PowerPoint Presentation</vt:lpstr>
      <vt:lpstr>How to support your child at home</vt:lpstr>
      <vt:lpstr>PowerPoint Presentation</vt:lpstr>
      <vt:lpstr>Read Write Inc home videos</vt:lpstr>
      <vt:lpstr>National phonics screening check</vt:lpstr>
      <vt:lpstr>The importance of reading every day at home…</vt:lpstr>
      <vt:lpstr>PowerPoint Presentation</vt:lpstr>
      <vt:lpstr>Writing</vt:lpstr>
      <vt:lpstr>Speaking and Listening</vt:lpstr>
      <vt:lpstr> E-Safety</vt:lpstr>
      <vt:lpstr>PowerPoint Presentation</vt:lpstr>
    </vt:vector>
  </TitlesOfParts>
  <Company>PL5 4AA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acollinson</dc:creator>
  <cp:lastModifiedBy>Alice Collinson</cp:lastModifiedBy>
  <cp:revision>191</cp:revision>
  <cp:lastPrinted>2022-09-20T12:46:57Z</cp:lastPrinted>
  <dcterms:created xsi:type="dcterms:W3CDTF">2008-11-09T17:37:18Z</dcterms:created>
  <dcterms:modified xsi:type="dcterms:W3CDTF">2023-09-12T13:05:05Z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0x010100DAD5DFB9176DE94882B804DD376F868E</vt:lpwstr>
  </property>
  <property fmtid="{D5CDD505-2E9C-101B-9397-08002B2CF9AE}" pid="3" name="Order">
    <vt:r8>1227800</vt:r8>
  </property>
</Properties>
</file>